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9" r:id="rId2"/>
    <p:sldId id="351" r:id="rId3"/>
    <p:sldId id="366" r:id="rId4"/>
    <p:sldId id="304" r:id="rId5"/>
    <p:sldId id="349" r:id="rId6"/>
    <p:sldId id="480" r:id="rId7"/>
    <p:sldId id="482" r:id="rId8"/>
    <p:sldId id="481" r:id="rId9"/>
    <p:sldId id="348" r:id="rId10"/>
    <p:sldId id="330" r:id="rId11"/>
    <p:sldId id="344" r:id="rId12"/>
    <p:sldId id="347" r:id="rId13"/>
    <p:sldId id="373" r:id="rId14"/>
    <p:sldId id="352" r:id="rId15"/>
    <p:sldId id="485" r:id="rId16"/>
    <p:sldId id="486" r:id="rId17"/>
    <p:sldId id="473" r:id="rId18"/>
    <p:sldId id="479" r:id="rId19"/>
    <p:sldId id="475" r:id="rId20"/>
    <p:sldId id="321" r:id="rId21"/>
    <p:sldId id="334" r:id="rId22"/>
    <p:sldId id="333" r:id="rId23"/>
    <p:sldId id="370" r:id="rId24"/>
    <p:sldId id="477" r:id="rId25"/>
    <p:sldId id="476" r:id="rId26"/>
    <p:sldId id="472" r:id="rId27"/>
    <p:sldId id="443" r:id="rId28"/>
    <p:sldId id="448" r:id="rId29"/>
    <p:sldId id="402" r:id="rId30"/>
    <p:sldId id="388" r:id="rId31"/>
    <p:sldId id="484" r:id="rId32"/>
    <p:sldId id="462" r:id="rId33"/>
    <p:sldId id="439" r:id="rId34"/>
    <p:sldId id="379" r:id="rId35"/>
    <p:sldId id="380" r:id="rId36"/>
    <p:sldId id="374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3333CC"/>
    <a:srgbClr val="CC0000"/>
    <a:srgbClr val="3136F9"/>
    <a:srgbClr val="FFFF66"/>
    <a:srgbClr val="CC0066"/>
    <a:srgbClr val="333399"/>
    <a:srgbClr val="CC27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95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78AD9-2AD8-40DC-B81B-5AAF60275998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1F014A75-F6A3-4EA7-810C-7E9DFA66829A}">
      <dgm:prSet phldrT="[Κείμενο]" custT="1"/>
      <dgm:spPr/>
      <dgm:t>
        <a:bodyPr/>
        <a:lstStyle/>
        <a:p>
          <a:r>
            <a:rPr lang="el-GR" sz="4000" dirty="0" smtClean="0"/>
            <a:t>Εφαρμογή των νέων Προγραμμάτων Σπουδών</a:t>
          </a:r>
          <a:endParaRPr lang="el-GR" sz="4000" dirty="0"/>
        </a:p>
      </dgm:t>
    </dgm:pt>
    <dgm:pt modelId="{347164C8-C902-4017-BD68-6E92DA9D6A52}" type="parTrans" cxnId="{D33FE052-C20B-429E-A62D-82B1375D2B1C}">
      <dgm:prSet/>
      <dgm:spPr/>
      <dgm:t>
        <a:bodyPr/>
        <a:lstStyle/>
        <a:p>
          <a:endParaRPr lang="el-GR"/>
        </a:p>
      </dgm:t>
    </dgm:pt>
    <dgm:pt modelId="{D7D0168C-3BDC-4CDC-988A-7285BEC2F6D3}" type="sibTrans" cxnId="{D33FE052-C20B-429E-A62D-82B1375D2B1C}">
      <dgm:prSet/>
      <dgm:spPr/>
      <dgm:t>
        <a:bodyPr/>
        <a:lstStyle/>
        <a:p>
          <a:endParaRPr lang="el-GR"/>
        </a:p>
      </dgm:t>
    </dgm:pt>
    <dgm:pt modelId="{FBF32652-0AA7-47A4-8CDA-E5BDE5DF9ECB}">
      <dgm:prSet phldrT="[Κείμενο]" custT="1"/>
      <dgm:spPr/>
      <dgm:t>
        <a:bodyPr/>
        <a:lstStyle/>
        <a:p>
          <a:pPr marL="630238" indent="-630238">
            <a:lnSpc>
              <a:spcPct val="100000"/>
            </a:lnSpc>
            <a:spcAft>
              <a:spcPts val="600"/>
            </a:spcAft>
          </a:pPr>
          <a:r>
            <a:rPr lang="el-GR" sz="3600" dirty="0" smtClean="0"/>
            <a:t>ΠΣ στα Θρησκευτικά  Δημοτικού - Γυμνασίου (Απόφαση 143575/Δ2/07-09-2016, ΦΕΚ Β 2920/13.09.2016)</a:t>
          </a:r>
          <a:endParaRPr lang="el-GR" sz="3600" dirty="0"/>
        </a:p>
      </dgm:t>
    </dgm:pt>
    <dgm:pt modelId="{C0D927E6-D2F9-44A3-8CBC-0D2194FFA20D}" type="parTrans" cxnId="{854A50D5-5E8C-4D4C-93CF-0AFA1021EF58}">
      <dgm:prSet/>
      <dgm:spPr/>
      <dgm:t>
        <a:bodyPr/>
        <a:lstStyle/>
        <a:p>
          <a:endParaRPr lang="el-GR"/>
        </a:p>
      </dgm:t>
    </dgm:pt>
    <dgm:pt modelId="{4887309A-EF71-4456-8320-B442C0617293}" type="sibTrans" cxnId="{854A50D5-5E8C-4D4C-93CF-0AFA1021EF58}">
      <dgm:prSet/>
      <dgm:spPr/>
      <dgm:t>
        <a:bodyPr/>
        <a:lstStyle/>
        <a:p>
          <a:endParaRPr lang="el-GR"/>
        </a:p>
      </dgm:t>
    </dgm:pt>
    <dgm:pt modelId="{4656810A-69BB-48EA-A65C-C26B91659A00}">
      <dgm:prSet phldrT="[Κείμενο]" custT="1"/>
      <dgm:spPr/>
      <dgm:t>
        <a:bodyPr/>
        <a:lstStyle/>
        <a:p>
          <a:pPr marL="630238" indent="-630238">
            <a:lnSpc>
              <a:spcPct val="100000"/>
            </a:lnSpc>
            <a:spcAft>
              <a:spcPts val="600"/>
            </a:spcAft>
          </a:pPr>
          <a:r>
            <a:rPr lang="el-GR" sz="3600" dirty="0" smtClean="0"/>
            <a:t>ΠΣ στα Θρησκευτικά Λυκείου (Απόφαση 143579/Δ2/07-09-2016, ΦΕΚ Β 2906/13.09.2016) </a:t>
          </a:r>
          <a:endParaRPr lang="el-GR" sz="3600" dirty="0"/>
        </a:p>
      </dgm:t>
    </dgm:pt>
    <dgm:pt modelId="{F15C0040-8DEC-4715-BD27-8BD7DF8BC113}" type="parTrans" cxnId="{5D637E48-F584-4503-ADCE-F45995261A88}">
      <dgm:prSet/>
      <dgm:spPr/>
      <dgm:t>
        <a:bodyPr/>
        <a:lstStyle/>
        <a:p>
          <a:endParaRPr lang="en-US"/>
        </a:p>
      </dgm:t>
    </dgm:pt>
    <dgm:pt modelId="{9A56A99E-A6D0-40A8-9B62-D7F51F16DE1C}" type="sibTrans" cxnId="{5D637E48-F584-4503-ADCE-F45995261A88}">
      <dgm:prSet/>
      <dgm:spPr/>
      <dgm:t>
        <a:bodyPr/>
        <a:lstStyle/>
        <a:p>
          <a:endParaRPr lang="en-US"/>
        </a:p>
      </dgm:t>
    </dgm:pt>
    <dgm:pt modelId="{04DEAB17-4195-4CAC-B199-D916892BBD36}" type="pres">
      <dgm:prSet presAssocID="{6D278AD9-2AD8-40DC-B81B-5AAF602759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6B5BDA9-60B6-4FB4-97B0-4D27F6C08348}" type="pres">
      <dgm:prSet presAssocID="{1F014A75-F6A3-4EA7-810C-7E9DFA66829A}" presName="parentLin" presStyleCnt="0"/>
      <dgm:spPr/>
      <dgm:t>
        <a:bodyPr/>
        <a:lstStyle/>
        <a:p>
          <a:endParaRPr lang="el-GR"/>
        </a:p>
      </dgm:t>
    </dgm:pt>
    <dgm:pt modelId="{A40CDB96-446E-4ACD-B373-21FC30270BC5}" type="pres">
      <dgm:prSet presAssocID="{1F014A75-F6A3-4EA7-810C-7E9DFA66829A}" presName="parentLeftMargin" presStyleLbl="node1" presStyleIdx="0" presStyleCnt="1"/>
      <dgm:spPr/>
      <dgm:t>
        <a:bodyPr/>
        <a:lstStyle/>
        <a:p>
          <a:endParaRPr lang="el-GR"/>
        </a:p>
      </dgm:t>
    </dgm:pt>
    <dgm:pt modelId="{B2422F2C-C077-407F-8789-9FA1E0927EA5}" type="pres">
      <dgm:prSet presAssocID="{1F014A75-F6A3-4EA7-810C-7E9DFA6682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D72F43-A636-4790-A558-729F6872FAF7}" type="pres">
      <dgm:prSet presAssocID="{1F014A75-F6A3-4EA7-810C-7E9DFA66829A}" presName="negativeSpace" presStyleCnt="0"/>
      <dgm:spPr/>
      <dgm:t>
        <a:bodyPr/>
        <a:lstStyle/>
        <a:p>
          <a:endParaRPr lang="el-GR"/>
        </a:p>
      </dgm:t>
    </dgm:pt>
    <dgm:pt modelId="{93B5362A-A772-41F3-9317-A49612753668}" type="pres">
      <dgm:prSet presAssocID="{1F014A75-F6A3-4EA7-810C-7E9DFA66829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8A213CC-2BFE-4F7A-A549-E4D487E8A29F}" type="presOf" srcId="{FBF32652-0AA7-47A4-8CDA-E5BDE5DF9ECB}" destId="{93B5362A-A772-41F3-9317-A49612753668}" srcOrd="0" destOrd="0" presId="urn:microsoft.com/office/officeart/2005/8/layout/list1"/>
    <dgm:cxn modelId="{D33FE052-C20B-429E-A62D-82B1375D2B1C}" srcId="{6D278AD9-2AD8-40DC-B81B-5AAF60275998}" destId="{1F014A75-F6A3-4EA7-810C-7E9DFA66829A}" srcOrd="0" destOrd="0" parTransId="{347164C8-C902-4017-BD68-6E92DA9D6A52}" sibTransId="{D7D0168C-3BDC-4CDC-988A-7285BEC2F6D3}"/>
    <dgm:cxn modelId="{854A50D5-5E8C-4D4C-93CF-0AFA1021EF58}" srcId="{1F014A75-F6A3-4EA7-810C-7E9DFA66829A}" destId="{FBF32652-0AA7-47A4-8CDA-E5BDE5DF9ECB}" srcOrd="0" destOrd="0" parTransId="{C0D927E6-D2F9-44A3-8CBC-0D2194FFA20D}" sibTransId="{4887309A-EF71-4456-8320-B442C0617293}"/>
    <dgm:cxn modelId="{AC562FF5-9E91-4EE1-9E14-38A04E40B564}" type="presOf" srcId="{6D278AD9-2AD8-40DC-B81B-5AAF60275998}" destId="{04DEAB17-4195-4CAC-B199-D916892BBD36}" srcOrd="0" destOrd="0" presId="urn:microsoft.com/office/officeart/2005/8/layout/list1"/>
    <dgm:cxn modelId="{5D637E48-F584-4503-ADCE-F45995261A88}" srcId="{1F014A75-F6A3-4EA7-810C-7E9DFA66829A}" destId="{4656810A-69BB-48EA-A65C-C26B91659A00}" srcOrd="1" destOrd="0" parTransId="{F15C0040-8DEC-4715-BD27-8BD7DF8BC113}" sibTransId="{9A56A99E-A6D0-40A8-9B62-D7F51F16DE1C}"/>
    <dgm:cxn modelId="{834C2692-7D67-409B-9213-63A3E43E4FA4}" type="presOf" srcId="{1F014A75-F6A3-4EA7-810C-7E9DFA66829A}" destId="{B2422F2C-C077-407F-8789-9FA1E0927EA5}" srcOrd="1" destOrd="0" presId="urn:microsoft.com/office/officeart/2005/8/layout/list1"/>
    <dgm:cxn modelId="{4F3DBDCB-DADE-416E-8CB7-E6DE334D946C}" type="presOf" srcId="{4656810A-69BB-48EA-A65C-C26B91659A00}" destId="{93B5362A-A772-41F3-9317-A49612753668}" srcOrd="0" destOrd="1" presId="urn:microsoft.com/office/officeart/2005/8/layout/list1"/>
    <dgm:cxn modelId="{4A4E7588-10AA-45ED-A9D6-EDDB1C2ACCCF}" type="presOf" srcId="{1F014A75-F6A3-4EA7-810C-7E9DFA66829A}" destId="{A40CDB96-446E-4ACD-B373-21FC30270BC5}" srcOrd="0" destOrd="0" presId="urn:microsoft.com/office/officeart/2005/8/layout/list1"/>
    <dgm:cxn modelId="{BBAFE8A5-0368-475F-B946-7E684FEE1085}" type="presParOf" srcId="{04DEAB17-4195-4CAC-B199-D916892BBD36}" destId="{26B5BDA9-60B6-4FB4-97B0-4D27F6C08348}" srcOrd="0" destOrd="0" presId="urn:microsoft.com/office/officeart/2005/8/layout/list1"/>
    <dgm:cxn modelId="{421AAE79-5B9C-4728-A070-E1478A925DCE}" type="presParOf" srcId="{26B5BDA9-60B6-4FB4-97B0-4D27F6C08348}" destId="{A40CDB96-446E-4ACD-B373-21FC30270BC5}" srcOrd="0" destOrd="0" presId="urn:microsoft.com/office/officeart/2005/8/layout/list1"/>
    <dgm:cxn modelId="{C087F733-29E9-466E-95F0-49382FCF115A}" type="presParOf" srcId="{26B5BDA9-60B6-4FB4-97B0-4D27F6C08348}" destId="{B2422F2C-C077-407F-8789-9FA1E0927EA5}" srcOrd="1" destOrd="0" presId="urn:microsoft.com/office/officeart/2005/8/layout/list1"/>
    <dgm:cxn modelId="{74D8C706-DA0A-4E55-A291-B0008EF3EE86}" type="presParOf" srcId="{04DEAB17-4195-4CAC-B199-D916892BBD36}" destId="{B8D72F43-A636-4790-A558-729F6872FAF7}" srcOrd="1" destOrd="0" presId="urn:microsoft.com/office/officeart/2005/8/layout/list1"/>
    <dgm:cxn modelId="{2A216DF0-6941-4B0D-8607-59B57C6A1CD5}" type="presParOf" srcId="{04DEAB17-4195-4CAC-B199-D916892BBD36}" destId="{93B5362A-A772-41F3-9317-A496127536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E4750-F08D-4A02-8CE2-C95568B931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3573624-74C8-4E6C-90E9-4394C706F90E}">
      <dgm:prSet phldrT="[Κείμενο]" custT="1"/>
      <dgm:spPr/>
      <dgm:t>
        <a:bodyPr/>
        <a:lstStyle/>
        <a:p>
          <a:r>
            <a:rPr lang="el-GR" sz="2800" dirty="0" smtClean="0"/>
            <a:t>Σκεπτόμαστε </a:t>
          </a:r>
          <a:r>
            <a:rPr lang="el-GR" sz="2800" b="1" dirty="0" smtClean="0">
              <a:solidFill>
                <a:srgbClr val="C00000"/>
              </a:solidFill>
            </a:rPr>
            <a:t>ατομικά</a:t>
          </a:r>
          <a:r>
            <a:rPr lang="en-US" sz="2800" dirty="0" smtClean="0"/>
            <a:t>,</a:t>
          </a:r>
          <a:r>
            <a:rPr lang="el-GR" sz="2800" dirty="0" smtClean="0"/>
            <a:t> αποφασίζουμε</a:t>
          </a:r>
          <a:r>
            <a:rPr lang="en-US" sz="2800" dirty="0" smtClean="0"/>
            <a:t> </a:t>
          </a:r>
          <a:r>
            <a:rPr lang="el-GR" sz="2800" dirty="0" smtClean="0"/>
            <a:t>σημειώνουμε</a:t>
          </a:r>
          <a:endParaRPr lang="el-GR" sz="2800" dirty="0"/>
        </a:p>
      </dgm:t>
    </dgm:pt>
    <dgm:pt modelId="{4D031EEE-C1E8-47FC-80F8-848FDB900F8C}" type="parTrans" cxnId="{D4DB0B5E-52B6-4A90-AE05-5B2608582FA1}">
      <dgm:prSet/>
      <dgm:spPr/>
      <dgm:t>
        <a:bodyPr/>
        <a:lstStyle/>
        <a:p>
          <a:endParaRPr lang="el-GR"/>
        </a:p>
      </dgm:t>
    </dgm:pt>
    <dgm:pt modelId="{279D9F47-77C1-4D09-AD3C-7C6C52AF9CF8}" type="sibTrans" cxnId="{D4DB0B5E-52B6-4A90-AE05-5B2608582FA1}">
      <dgm:prSet/>
      <dgm:spPr/>
      <dgm:t>
        <a:bodyPr/>
        <a:lstStyle/>
        <a:p>
          <a:endParaRPr lang="el-GR"/>
        </a:p>
      </dgm:t>
    </dgm:pt>
    <dgm:pt modelId="{61A1DB72-6F44-4AC5-9E93-A74A4A670C22}">
      <dgm:prSet phldrT="[Κείμενο]" custT="1"/>
      <dgm:spPr/>
      <dgm:t>
        <a:bodyPr/>
        <a:lstStyle/>
        <a:p>
          <a:r>
            <a:rPr lang="el-GR" sz="2800" dirty="0" smtClean="0"/>
            <a:t>…σε </a:t>
          </a:r>
          <a:r>
            <a:rPr lang="el-GR" sz="2800" b="1" dirty="0" smtClean="0">
              <a:solidFill>
                <a:srgbClr val="C00000"/>
              </a:solidFill>
            </a:rPr>
            <a:t>ζεύγη</a:t>
          </a:r>
          <a:endParaRPr lang="el-GR" sz="2800" b="1" dirty="0">
            <a:solidFill>
              <a:srgbClr val="C00000"/>
            </a:solidFill>
          </a:endParaRPr>
        </a:p>
      </dgm:t>
    </dgm:pt>
    <dgm:pt modelId="{400F1D91-51B3-4858-ADAB-714D4A27F248}" type="parTrans" cxnId="{DBFD5116-BD28-4EB6-B625-E972A187C162}">
      <dgm:prSet/>
      <dgm:spPr/>
      <dgm:t>
        <a:bodyPr/>
        <a:lstStyle/>
        <a:p>
          <a:endParaRPr lang="el-GR"/>
        </a:p>
      </dgm:t>
    </dgm:pt>
    <dgm:pt modelId="{05B405BB-1484-47CF-8F6C-B110598FC59E}" type="sibTrans" cxnId="{DBFD5116-BD28-4EB6-B625-E972A187C162}">
      <dgm:prSet/>
      <dgm:spPr/>
      <dgm:t>
        <a:bodyPr/>
        <a:lstStyle/>
        <a:p>
          <a:endParaRPr lang="el-GR"/>
        </a:p>
      </dgm:t>
    </dgm:pt>
    <dgm:pt modelId="{88E3FD2C-6B41-4A86-9D85-DF3EFA0B6F08}">
      <dgm:prSet phldrT="[Κείμενο]" custT="1"/>
      <dgm:spPr/>
      <dgm:t>
        <a:bodyPr/>
        <a:lstStyle/>
        <a:p>
          <a:r>
            <a:rPr lang="el-GR" sz="2800" dirty="0" smtClean="0"/>
            <a:t>…στην </a:t>
          </a:r>
          <a:r>
            <a:rPr lang="el-GR" sz="2800" b="1" dirty="0" smtClean="0">
              <a:solidFill>
                <a:srgbClr val="C00000"/>
              </a:solidFill>
            </a:rPr>
            <a:t>ομάδα</a:t>
          </a:r>
          <a:endParaRPr lang="el-GR" sz="2800" b="1" dirty="0">
            <a:solidFill>
              <a:srgbClr val="C00000"/>
            </a:solidFill>
          </a:endParaRPr>
        </a:p>
      </dgm:t>
    </dgm:pt>
    <dgm:pt modelId="{3D306EC6-8943-46A1-9DD0-5BD51583DD90}" type="parTrans" cxnId="{ABA0AD09-B792-4447-BCA9-CC73491FD86A}">
      <dgm:prSet/>
      <dgm:spPr/>
      <dgm:t>
        <a:bodyPr/>
        <a:lstStyle/>
        <a:p>
          <a:endParaRPr lang="el-GR"/>
        </a:p>
      </dgm:t>
    </dgm:pt>
    <dgm:pt modelId="{6B6B560D-1923-4892-A092-F9519399921D}" type="sibTrans" cxnId="{ABA0AD09-B792-4447-BCA9-CC73491FD86A}">
      <dgm:prSet/>
      <dgm:spPr/>
      <dgm:t>
        <a:bodyPr/>
        <a:lstStyle/>
        <a:p>
          <a:endParaRPr lang="el-GR"/>
        </a:p>
      </dgm:t>
    </dgm:pt>
    <dgm:pt modelId="{CAF782E3-5D27-4F14-9D88-AD16108672A4}">
      <dgm:prSet phldrT="[Κείμενο]" custT="1"/>
      <dgm:spPr/>
      <dgm:t>
        <a:bodyPr/>
        <a:lstStyle/>
        <a:p>
          <a:pPr marL="0" indent="0"/>
          <a:r>
            <a:rPr lang="el-GR" sz="2800" dirty="0" smtClean="0"/>
            <a:t>…στην </a:t>
          </a:r>
          <a:r>
            <a:rPr lang="el-GR" sz="2800" b="1" dirty="0" smtClean="0">
              <a:solidFill>
                <a:srgbClr val="C00000"/>
              </a:solidFill>
            </a:rPr>
            <a:t>ολομέλεια</a:t>
          </a:r>
          <a:endParaRPr lang="el-GR" sz="2800" b="1" dirty="0">
            <a:solidFill>
              <a:srgbClr val="C00000"/>
            </a:solidFill>
          </a:endParaRPr>
        </a:p>
      </dgm:t>
    </dgm:pt>
    <dgm:pt modelId="{290617F6-8AF0-40D4-B537-DEA7F39BF2A3}" type="parTrans" cxnId="{5FBB6AD0-7449-48EB-A943-87F665FF1717}">
      <dgm:prSet/>
      <dgm:spPr/>
      <dgm:t>
        <a:bodyPr/>
        <a:lstStyle/>
        <a:p>
          <a:endParaRPr lang="el-GR"/>
        </a:p>
      </dgm:t>
    </dgm:pt>
    <dgm:pt modelId="{93FCFD4A-BF9C-4DBC-9D36-B87375C5B770}" type="sibTrans" cxnId="{5FBB6AD0-7449-48EB-A943-87F665FF1717}">
      <dgm:prSet/>
      <dgm:spPr/>
      <dgm:t>
        <a:bodyPr/>
        <a:lstStyle/>
        <a:p>
          <a:endParaRPr lang="el-GR"/>
        </a:p>
      </dgm:t>
    </dgm:pt>
    <dgm:pt modelId="{EAD1D58B-6AE2-4EAA-B457-906E24C1AFC0}" type="pres">
      <dgm:prSet presAssocID="{036E4750-F08D-4A02-8CE2-C95568B931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DCBED39-345A-4D94-844C-658200CA1D43}" type="pres">
      <dgm:prSet presAssocID="{036E4750-F08D-4A02-8CE2-C95568B931D1}" presName="arrow" presStyleLbl="bgShp" presStyleIdx="0" presStyleCnt="1" custScaleY="104354" custLinFactNeighborX="111" custLinFactNeighborY="-803"/>
      <dgm:spPr/>
    </dgm:pt>
    <dgm:pt modelId="{284E3047-52F8-4EA3-A4AE-9E5CCB437B6F}" type="pres">
      <dgm:prSet presAssocID="{036E4750-F08D-4A02-8CE2-C95568B931D1}" presName="arrowDiagram4" presStyleCnt="0"/>
      <dgm:spPr/>
    </dgm:pt>
    <dgm:pt modelId="{97ECF20A-73BD-49C0-9074-4B3271C8D4C8}" type="pres">
      <dgm:prSet presAssocID="{53573624-74C8-4E6C-90E9-4394C706F90E}" presName="bullet4a" presStyleLbl="node1" presStyleIdx="0" presStyleCnt="4" custLinFactY="62487" custLinFactNeighborX="-34758" custLinFactNeighborY="100000"/>
      <dgm:spPr/>
    </dgm:pt>
    <dgm:pt modelId="{5041DE31-B01F-48AC-9E01-AAAE77BE5100}" type="pres">
      <dgm:prSet presAssocID="{53573624-74C8-4E6C-90E9-4394C706F90E}" presName="textBox4a" presStyleLbl="revTx" presStyleIdx="0" presStyleCnt="4" custScaleX="236023" custLinFactNeighborX="33075" custLinFactNeighborY="367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C2C12-595E-49EA-BA9E-65EED8B4468C}" type="pres">
      <dgm:prSet presAssocID="{61A1DB72-6F44-4AC5-9E93-A74A4A670C22}" presName="bullet4b" presStyleLbl="node1" presStyleIdx="1" presStyleCnt="4" custLinFactX="-70302" custLinFactY="38746" custLinFactNeighborX="-100000" custLinFactNeighborY="100000"/>
      <dgm:spPr/>
    </dgm:pt>
    <dgm:pt modelId="{53A4FB1A-FD8E-4243-81D8-A484C30B24FC}" type="pres">
      <dgm:prSet presAssocID="{61A1DB72-6F44-4AC5-9E93-A74A4A670C22}" presName="textBox4b" presStyleLbl="revTx" presStyleIdx="1" presStyleCnt="4" custScaleX="131332" custLinFactNeighborX="-11296" custLinFactNeighborY="119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2E8265-9BDE-4BA3-812D-E554C96912CF}" type="pres">
      <dgm:prSet presAssocID="{88E3FD2C-6B41-4A86-9D85-DF3EFA0B6F08}" presName="bullet4c" presStyleLbl="node1" presStyleIdx="2" presStyleCnt="4" custLinFactX="-93157" custLinFactNeighborX="-100000" custLinFactNeighborY="74293"/>
      <dgm:spPr/>
    </dgm:pt>
    <dgm:pt modelId="{CAA9CB48-742C-4B5C-9CA2-DAF1DA1AE44E}" type="pres">
      <dgm:prSet presAssocID="{88E3FD2C-6B41-4A86-9D85-DF3EFA0B6F08}" presName="textBox4c" presStyleLbl="revTx" presStyleIdx="2" presStyleCnt="4" custScaleX="147048" custScaleY="27091" custLinFactNeighborX="-22317" custLinFactNeighborY="-322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F5783C-97CA-4249-A876-21F681EDCB41}" type="pres">
      <dgm:prSet presAssocID="{CAF782E3-5D27-4F14-9D88-AD16108672A4}" presName="bullet4d" presStyleLbl="node1" presStyleIdx="3" presStyleCnt="4" custLinFactX="-918" custLinFactNeighborX="-100000" custLinFactNeighborY="-14081"/>
      <dgm:spPr/>
    </dgm:pt>
    <dgm:pt modelId="{DF3FA4BE-178E-45D0-A1B6-ED798384F45C}" type="pres">
      <dgm:prSet presAssocID="{CAF782E3-5D27-4F14-9D88-AD16108672A4}" presName="textBox4d" presStyleLbl="revTx" presStyleIdx="3" presStyleCnt="4" custScaleX="165252" custScaleY="17689" custLinFactNeighborY="-496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7F8C31-23DF-44C2-B2D6-29CA01E38EA6}" type="presOf" srcId="{61A1DB72-6F44-4AC5-9E93-A74A4A670C22}" destId="{53A4FB1A-FD8E-4243-81D8-A484C30B24FC}" srcOrd="0" destOrd="0" presId="urn:microsoft.com/office/officeart/2005/8/layout/arrow2"/>
    <dgm:cxn modelId="{DFCA1FFB-6F36-4E9D-BBE7-B2BAD2E8492A}" type="presOf" srcId="{53573624-74C8-4E6C-90E9-4394C706F90E}" destId="{5041DE31-B01F-48AC-9E01-AAAE77BE5100}" srcOrd="0" destOrd="0" presId="urn:microsoft.com/office/officeart/2005/8/layout/arrow2"/>
    <dgm:cxn modelId="{ABA0AD09-B792-4447-BCA9-CC73491FD86A}" srcId="{036E4750-F08D-4A02-8CE2-C95568B931D1}" destId="{88E3FD2C-6B41-4A86-9D85-DF3EFA0B6F08}" srcOrd="2" destOrd="0" parTransId="{3D306EC6-8943-46A1-9DD0-5BD51583DD90}" sibTransId="{6B6B560D-1923-4892-A092-F9519399921D}"/>
    <dgm:cxn modelId="{D4DB0B5E-52B6-4A90-AE05-5B2608582FA1}" srcId="{036E4750-F08D-4A02-8CE2-C95568B931D1}" destId="{53573624-74C8-4E6C-90E9-4394C706F90E}" srcOrd="0" destOrd="0" parTransId="{4D031EEE-C1E8-47FC-80F8-848FDB900F8C}" sibTransId="{279D9F47-77C1-4D09-AD3C-7C6C52AF9CF8}"/>
    <dgm:cxn modelId="{D2B958D6-0D29-4B6E-A306-38F22E66F47A}" type="presOf" srcId="{88E3FD2C-6B41-4A86-9D85-DF3EFA0B6F08}" destId="{CAA9CB48-742C-4B5C-9CA2-DAF1DA1AE44E}" srcOrd="0" destOrd="0" presId="urn:microsoft.com/office/officeart/2005/8/layout/arrow2"/>
    <dgm:cxn modelId="{3C8C8E1C-E0DE-4A48-8054-682A3234AC38}" type="presOf" srcId="{CAF782E3-5D27-4F14-9D88-AD16108672A4}" destId="{DF3FA4BE-178E-45D0-A1B6-ED798384F45C}" srcOrd="0" destOrd="0" presId="urn:microsoft.com/office/officeart/2005/8/layout/arrow2"/>
    <dgm:cxn modelId="{5FBB6AD0-7449-48EB-A943-87F665FF1717}" srcId="{036E4750-F08D-4A02-8CE2-C95568B931D1}" destId="{CAF782E3-5D27-4F14-9D88-AD16108672A4}" srcOrd="3" destOrd="0" parTransId="{290617F6-8AF0-40D4-B537-DEA7F39BF2A3}" sibTransId="{93FCFD4A-BF9C-4DBC-9D36-B87375C5B770}"/>
    <dgm:cxn modelId="{DBFD5116-BD28-4EB6-B625-E972A187C162}" srcId="{036E4750-F08D-4A02-8CE2-C95568B931D1}" destId="{61A1DB72-6F44-4AC5-9E93-A74A4A670C22}" srcOrd="1" destOrd="0" parTransId="{400F1D91-51B3-4858-ADAB-714D4A27F248}" sibTransId="{05B405BB-1484-47CF-8F6C-B110598FC59E}"/>
    <dgm:cxn modelId="{24DA8EFB-B43C-4AAE-85BD-DA522FC1D2F4}" type="presOf" srcId="{036E4750-F08D-4A02-8CE2-C95568B931D1}" destId="{EAD1D58B-6AE2-4EAA-B457-906E24C1AFC0}" srcOrd="0" destOrd="0" presId="urn:microsoft.com/office/officeart/2005/8/layout/arrow2"/>
    <dgm:cxn modelId="{9FEF3D16-E8B4-4D93-8FDD-FBF47E12AFAB}" type="presParOf" srcId="{EAD1D58B-6AE2-4EAA-B457-906E24C1AFC0}" destId="{1DCBED39-345A-4D94-844C-658200CA1D43}" srcOrd="0" destOrd="0" presId="urn:microsoft.com/office/officeart/2005/8/layout/arrow2"/>
    <dgm:cxn modelId="{003D19C2-A56C-43BB-B52E-6AD6B9AB23DC}" type="presParOf" srcId="{EAD1D58B-6AE2-4EAA-B457-906E24C1AFC0}" destId="{284E3047-52F8-4EA3-A4AE-9E5CCB437B6F}" srcOrd="1" destOrd="0" presId="urn:microsoft.com/office/officeart/2005/8/layout/arrow2"/>
    <dgm:cxn modelId="{B065D9D2-0FE6-4284-8530-4ACCB97142F9}" type="presParOf" srcId="{284E3047-52F8-4EA3-A4AE-9E5CCB437B6F}" destId="{97ECF20A-73BD-49C0-9074-4B3271C8D4C8}" srcOrd="0" destOrd="0" presId="urn:microsoft.com/office/officeart/2005/8/layout/arrow2"/>
    <dgm:cxn modelId="{C5E89EAE-CE46-46F1-B263-C9AC6CDFFBC9}" type="presParOf" srcId="{284E3047-52F8-4EA3-A4AE-9E5CCB437B6F}" destId="{5041DE31-B01F-48AC-9E01-AAAE77BE5100}" srcOrd="1" destOrd="0" presId="urn:microsoft.com/office/officeart/2005/8/layout/arrow2"/>
    <dgm:cxn modelId="{177E04C0-446D-407C-BD02-8CC9AACC463E}" type="presParOf" srcId="{284E3047-52F8-4EA3-A4AE-9E5CCB437B6F}" destId="{2BCC2C12-595E-49EA-BA9E-65EED8B4468C}" srcOrd="2" destOrd="0" presId="urn:microsoft.com/office/officeart/2005/8/layout/arrow2"/>
    <dgm:cxn modelId="{811505F3-199B-4753-9C0F-AC056D8C4347}" type="presParOf" srcId="{284E3047-52F8-4EA3-A4AE-9E5CCB437B6F}" destId="{53A4FB1A-FD8E-4243-81D8-A484C30B24FC}" srcOrd="3" destOrd="0" presId="urn:microsoft.com/office/officeart/2005/8/layout/arrow2"/>
    <dgm:cxn modelId="{5BD78820-6D6B-4025-8AE0-08513D072626}" type="presParOf" srcId="{284E3047-52F8-4EA3-A4AE-9E5CCB437B6F}" destId="{0C2E8265-9BDE-4BA3-812D-E554C96912CF}" srcOrd="4" destOrd="0" presId="urn:microsoft.com/office/officeart/2005/8/layout/arrow2"/>
    <dgm:cxn modelId="{A7A3C838-CA80-4E90-B017-2BC3F6680B3C}" type="presParOf" srcId="{284E3047-52F8-4EA3-A4AE-9E5CCB437B6F}" destId="{CAA9CB48-742C-4B5C-9CA2-DAF1DA1AE44E}" srcOrd="5" destOrd="0" presId="urn:microsoft.com/office/officeart/2005/8/layout/arrow2"/>
    <dgm:cxn modelId="{58A7F48B-29CE-47F6-BDFC-235E3F72175D}" type="presParOf" srcId="{284E3047-52F8-4EA3-A4AE-9E5CCB437B6F}" destId="{2EF5783C-97CA-4249-A876-21F681EDCB41}" srcOrd="6" destOrd="0" presId="urn:microsoft.com/office/officeart/2005/8/layout/arrow2"/>
    <dgm:cxn modelId="{D543B63C-8854-4417-8BFE-2BBA6E561BAA}" type="presParOf" srcId="{284E3047-52F8-4EA3-A4AE-9E5CCB437B6F}" destId="{DF3FA4BE-178E-45D0-A1B6-ED798384F45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E03A8-2A91-49D0-A224-B361A70C700F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EA24E-0140-4086-8BD5-35AACF30E7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04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EA24E-0140-4086-8BD5-35AACF30E72D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46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CF69-3C6E-41E9-9D1B-B6FDAE9638AC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47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1DAC-8190-4390-BF77-68C45DF8E8AA}" type="datetimeFigureOut">
              <a:rPr lang="el-GR" smtClean="0"/>
              <a:pPr/>
              <a:t>14/10/2016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5856-F51E-4CC7-B9A1-6427FA24CA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p.edu.g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917;&#928;&#921;&#924;&#927;&#929;&#934;&#937;&#931;&#919;%20&#915;&#921;&#913;%20&#928;&#931;\&#927;_&#928;&#961;&#959;&#963;&#954;&#965;&#957;&#951;&#964;&#942;&#962;-&#913;&#955;&#954;&#943;&#957;&#959;&#959;&#962;_&#921;&#969;&#945;&#957;&#957;&#943;&#948;&#951;&#962;.avi" TargetMode="Externa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watch?v=uvtrXFfPolQ" TargetMode="Externa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917;&#928;&#921;&#924;&#927;&#929;&#934;&#937;&#931;&#919;%20&#915;&#921;&#913;%20&#928;&#931;\&#902;&#948;&#949;&#953;&#945;_&#956;&#959;&#965;_&#945;&#947;&#954;&#945;&#955;&#953;&#940;_(Into_my_Arms)_-_&#916;&#953;&#959;&#957;&#973;&#963;&#951;&#962;_&#931;&#945;&#946;&#946;&#972;&#960;&#959;&#965;&#955;&#959;&#962;.avi" TargetMode="External"/><Relationship Id="rId4" Type="http://schemas.openxmlformats.org/officeDocument/2006/relationships/hyperlink" Target="https://www.youtube.com/watch?v=RbPdjS2Gvg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p.edu.gr/index.php/el/?option=com_content&amp;view=article&amp;id=45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 txBox="1">
            <a:spLocks/>
          </p:cNvSpPr>
          <p:nvPr/>
        </p:nvSpPr>
        <p:spPr>
          <a:xfrm>
            <a:off x="3635896" y="5229200"/>
            <a:ext cx="5508104" cy="1628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003366"/>
                </a:solidFill>
              </a:rPr>
              <a:t>Γεώργιος </a:t>
            </a:r>
            <a:r>
              <a:rPr lang="el-GR" sz="2400" b="1" dirty="0" err="1" smtClean="0">
                <a:solidFill>
                  <a:srgbClr val="003366"/>
                </a:solidFill>
              </a:rPr>
              <a:t>Στριλιγκάς</a:t>
            </a:r>
            <a:r>
              <a:rPr lang="el-GR" sz="2400" b="1" dirty="0" smtClean="0">
                <a:solidFill>
                  <a:srgbClr val="003366"/>
                </a:solidFill>
              </a:rPr>
              <a:t>, </a:t>
            </a:r>
          </a:p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003366"/>
                </a:solidFill>
              </a:rPr>
              <a:t>Σχ. Σύμβουλος Θεολόγων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l-GR" sz="2400" b="1" baseline="0" dirty="0" smtClean="0">
                <a:solidFill>
                  <a:srgbClr val="C00000"/>
                </a:solidFill>
              </a:rPr>
              <a:t>ΥΠΠΕΘ, 10-10-2016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03648" y="0"/>
            <a:ext cx="7740352" cy="17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707904" y="548680"/>
            <a:ext cx="5436096" cy="4464496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36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Πρόγραμμα Σπουδών στα Θρησκευτικά Γυμνασίου </a:t>
            </a:r>
            <a:r>
              <a:rPr lang="el-GR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el-GR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n-US" sz="14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en-US" sz="14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1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el-GR" sz="1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27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</a:br>
            <a:r>
              <a:rPr lang="el-GR" sz="2800" dirty="0" smtClean="0"/>
              <a:t>Παρουσίαση Προγράμματος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σχεδιασμός Θεματικής Ενότητας, </a:t>
            </a:r>
            <a:br>
              <a:rPr lang="el-GR" sz="2800" dirty="0" smtClean="0"/>
            </a:br>
            <a:r>
              <a:rPr lang="el-GR" sz="2800" dirty="0" smtClean="0"/>
              <a:t>πρακτικές οδηγίες</a:t>
            </a:r>
            <a:endParaRPr lang="el-GR" sz="4000" b="1" cap="all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C27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  <a:cs typeface="Sakkal Majalla" pitchFamily="2" charset="-78"/>
            </a:endParaRPr>
          </a:p>
        </p:txBody>
      </p:sp>
      <p:pic>
        <p:nvPicPr>
          <p:cNvPr id="16" name="15 - Εικόνα" descr="geoponiko-3240x900.jpg"/>
          <p:cNvPicPr>
            <a:picLocks noChangeAspect="1"/>
          </p:cNvPicPr>
          <p:nvPr/>
        </p:nvPicPr>
        <p:blipFill>
          <a:blip r:embed="rId3" cstate="print"/>
          <a:srcRect l="7780" t="22263" r="81715" b="9201"/>
          <a:stretch>
            <a:fillRect/>
          </a:stretch>
        </p:blipFill>
        <p:spPr>
          <a:xfrm>
            <a:off x="-91150" y="-27384"/>
            <a:ext cx="3799054" cy="688538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Προσδοκώμενες Επάρκειες…</a:t>
            </a:r>
            <a:endParaRPr lang="el-G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1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Α. Ως προς τη γνώση και κατανόηση του κόσμου της θρησκείας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Β. Ως προς την κατανόηση της πολιτιστικής εμβέλειας του θρησκευτικού φαινομένου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Γ. Ως προς την προσωπική ανάπτυξη και καλλιέργεια αξιών και στάσεων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Δ. Ως προς την ανάπτυξη ηθικής συνείδησης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Ε. Ως προς την καλλιέργεια δημοκρατικής συνείδησης και πρακτικής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ΣΤ. Ως προς τη συμμετοχή στη διδακτική διεργασία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Διάρθρωση Θεματικής Ενότητας</a:t>
            </a:r>
            <a:endParaRPr lang="el-G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3" cstate="print"/>
          <a:srcRect l="16878" t="33432" r="34402" b="36527"/>
          <a:stretch>
            <a:fillRect/>
          </a:stretch>
        </p:blipFill>
        <p:spPr bwMode="auto">
          <a:xfrm>
            <a:off x="35496" y="908720"/>
            <a:ext cx="91418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Βέλος προς τα κάτω"/>
          <p:cNvSpPr/>
          <p:nvPr/>
        </p:nvSpPr>
        <p:spPr>
          <a:xfrm>
            <a:off x="971600" y="4077072"/>
            <a:ext cx="360040" cy="36004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347864" y="4077072"/>
            <a:ext cx="360040" cy="36004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6588224" y="4077072"/>
            <a:ext cx="360040" cy="36004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79512" y="4546808"/>
          <a:ext cx="87849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664296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l-GR" sz="2400" b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Πολυεπίπεδη</a:t>
                      </a:r>
                      <a:r>
                        <a:rPr lang="el-GR" sz="2400" b="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μάθηση:</a:t>
                      </a:r>
                    </a:p>
                    <a:p>
                      <a:pPr marL="0" indent="0">
                        <a:tabLst/>
                      </a:pPr>
                      <a:r>
                        <a:rPr lang="el-GR" sz="1800" b="1" spc="50" baseline="0" dirty="0" smtClean="0"/>
                        <a:t>…να μάθουν</a:t>
                      </a:r>
                    </a:p>
                    <a:p>
                      <a:pPr marL="0" indent="0">
                        <a:tabLst/>
                      </a:pPr>
                      <a:r>
                        <a:rPr lang="el-GR" sz="1800" b="1" spc="50" baseline="0" dirty="0" smtClean="0"/>
                        <a:t>…να κάνουν</a:t>
                      </a:r>
                    </a:p>
                    <a:p>
                      <a:pPr marL="0" indent="0">
                        <a:tabLst/>
                      </a:pPr>
                      <a:r>
                        <a:rPr lang="el-GR" sz="1800" b="1" spc="50" baseline="0" dirty="0" smtClean="0"/>
                        <a:t>…να αισθανθούν</a:t>
                      </a:r>
                    </a:p>
                    <a:p>
                      <a:pPr marL="0" indent="0">
                        <a:tabLst/>
                      </a:pPr>
                      <a:r>
                        <a:rPr lang="el-GR" sz="1800" b="1" spc="50" baseline="0" dirty="0" smtClean="0"/>
                        <a:t>…να συνεργαστούν</a:t>
                      </a:r>
                      <a:endParaRPr lang="en-US" sz="1800" b="1" spc="50" baseline="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el-GR" sz="2400" b="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Μάθηση με νόημα:</a:t>
                      </a:r>
                    </a:p>
                    <a:p>
                      <a:pPr marL="355600" indent="-26035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α) από τις εμπειρίες των εφήβων,</a:t>
                      </a:r>
                    </a:p>
                    <a:p>
                      <a:pPr marL="355600" indent="-260350" algn="l" defTabSz="914400" rtl="0" eaLnBrk="1" latinLnBrk="0" hangingPunct="1"/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α) στα θρησκευτικά θέματα,</a:t>
                      </a:r>
                    </a:p>
                    <a:p>
                      <a:pPr marL="355600" indent="-260350" algn="l" defTabSz="914400" rtl="0" eaLnBrk="1" latinLnBrk="0" hangingPunct="1"/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γ) στη διερεύνηση του διαφορετικού</a:t>
                      </a:r>
                      <a:endParaRPr lang="en-US" sz="1800" b="1" kern="1200" spc="5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</a:pPr>
                      <a:r>
                        <a:rPr lang="el-GR" sz="2400" b="0" kern="1200" spc="5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Πολυτροπική</a:t>
                      </a:r>
                      <a:r>
                        <a:rPr lang="el-GR" sz="2400" b="0" kern="1200" spc="5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διδασκαλία: </a:t>
                      </a:r>
                    </a:p>
                    <a:p>
                      <a:pPr marL="95250" indent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Από την παραδοσιακή διδακτική, άνοιγμα σε </a:t>
                      </a:r>
                    </a:p>
                    <a:p>
                      <a:pPr marL="177800" indent="273050" algn="l" defTabSz="914400" rtl="0" eaLnBrk="1" latinLnBrk="0" hangingPunct="1">
                        <a:buFontTx/>
                        <a:buChar char="-"/>
                      </a:pPr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διερευνητικές, </a:t>
                      </a:r>
                    </a:p>
                    <a:p>
                      <a:pPr marL="177800" indent="273050" algn="l" defTabSz="914400" rtl="0" eaLnBrk="1" latinLnBrk="0" hangingPunct="1">
                        <a:buFontTx/>
                        <a:buChar char="-"/>
                      </a:pPr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βιωματικές, </a:t>
                      </a:r>
                    </a:p>
                    <a:p>
                      <a:pPr marL="177800" indent="273050" algn="l" defTabSz="914400" rtl="0" eaLnBrk="1" latinLnBrk="0" hangingPunct="1">
                        <a:buFontTx/>
                        <a:buChar char="-"/>
                      </a:pPr>
                      <a:r>
                        <a:rPr lang="el-GR" sz="1800" b="1" kern="1200" spc="5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συνεργατικές στρατηγικές</a:t>
                      </a:r>
                      <a:endParaRPr lang="en-US" sz="1800" b="1" kern="1200" spc="5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Κύρια χαρακτηριστικά ΠΣ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7272808" cy="544522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1"/>
                </a:solidFill>
              </a:rPr>
              <a:t>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Πρόγραμμα Διαδικασίας</a:t>
            </a:r>
          </a:p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1"/>
                </a:solidFill>
              </a:rPr>
              <a:t>Θεμελιώνεται στα </a:t>
            </a:r>
            <a:r>
              <a:rPr lang="el-GR" dirty="0" smtClean="0">
                <a:solidFill>
                  <a:srgbClr val="3333CC"/>
                </a:solidFill>
              </a:rPr>
              <a:t>παιδαγωγικά χαρακτηριστικά</a:t>
            </a:r>
            <a:r>
              <a:rPr lang="el-GR" dirty="0" smtClean="0">
                <a:solidFill>
                  <a:schemeClr val="tx1"/>
                </a:solidFill>
              </a:rPr>
              <a:t> των παιδιών</a:t>
            </a:r>
          </a:p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1"/>
                </a:solidFill>
              </a:rPr>
              <a:t>Προωθεί την </a:t>
            </a:r>
            <a:r>
              <a:rPr lang="el-GR" dirty="0" err="1" smtClean="0">
                <a:solidFill>
                  <a:srgbClr val="CC0066"/>
                </a:solidFill>
              </a:rPr>
              <a:t>ανακαλυπτική</a:t>
            </a:r>
            <a:r>
              <a:rPr lang="el-GR" dirty="0" smtClean="0">
                <a:solidFill>
                  <a:srgbClr val="CC0066"/>
                </a:solidFill>
              </a:rPr>
              <a:t> μάθηση</a:t>
            </a:r>
            <a:r>
              <a:rPr lang="el-GR" dirty="0" smtClean="0">
                <a:solidFill>
                  <a:schemeClr val="tx1"/>
                </a:solidFill>
              </a:rPr>
              <a:t> με ενεργό εμπλοκή όλων </a:t>
            </a:r>
          </a:p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1"/>
                </a:solidFill>
              </a:rPr>
              <a:t>Αξιοποιεί τον </a:t>
            </a:r>
            <a:r>
              <a:rPr lang="el-GR" dirty="0" smtClean="0">
                <a:solidFill>
                  <a:srgbClr val="3333CC"/>
                </a:solidFill>
              </a:rPr>
              <a:t>ιστορικό</a:t>
            </a:r>
            <a:r>
              <a:rPr lang="el-GR" dirty="0" smtClean="0">
                <a:solidFill>
                  <a:srgbClr val="008000"/>
                </a:solidFill>
              </a:rPr>
              <a:t> </a:t>
            </a:r>
            <a:r>
              <a:rPr lang="el-GR" dirty="0" smtClean="0">
                <a:solidFill>
                  <a:srgbClr val="3333CC"/>
                </a:solidFill>
              </a:rPr>
              <a:t>καμβά</a:t>
            </a:r>
          </a:p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1"/>
                </a:solidFill>
              </a:rPr>
              <a:t>Έχει ως επίκεντρο την </a:t>
            </a:r>
            <a:r>
              <a:rPr lang="el-GR" dirty="0" smtClean="0">
                <a:solidFill>
                  <a:srgbClr val="FF0000"/>
                </a:solidFill>
              </a:rPr>
              <a:t>Ορθόδοξη         παράδοση</a:t>
            </a:r>
            <a:r>
              <a:rPr lang="el-GR" dirty="0" smtClean="0">
                <a:solidFill>
                  <a:schemeClr val="tx1"/>
                </a:solidFill>
              </a:rPr>
              <a:t>, διαλέγεται με άλλες </a:t>
            </a:r>
            <a:r>
              <a:rPr lang="el-GR" dirty="0" smtClean="0">
                <a:solidFill>
                  <a:srgbClr val="3136F9"/>
                </a:solidFill>
              </a:rPr>
              <a:t>θρησκευτικές παραδόσεις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l-GR" sz="28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677" y="4077072"/>
            <a:ext cx="1704795" cy="257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1431032"/>
          </a:xfrm>
          <a:blipFill>
            <a:blip r:embed="rId2" cstate="print"/>
            <a:tile tx="0" ty="0" sx="100000" sy="100000" flip="none" algn="tl"/>
          </a:blipFill>
          <a:ln w="50800">
            <a:solidFill>
              <a:srgbClr val="CC3300"/>
            </a:solidFill>
          </a:ln>
          <a:effectLst>
            <a:outerShdw blurRad="355600" dist="241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Σχεδιάζοντας ένα δίωρο</a:t>
            </a:r>
            <a:endParaRPr lang="el-GR" sz="5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Θέση περιεχομένου" descr="fmathima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2780928"/>
            <a:ext cx="8938246" cy="3265113"/>
          </a:xfr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Γυμνασίου, ΘΕ 1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απόσπασμα)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- Εικόνα"/>
          <p:cNvPicPr/>
          <p:nvPr/>
        </p:nvPicPr>
        <p:blipFill>
          <a:blip r:embed="rId2" cstate="print"/>
          <a:srcRect l="27315" t="27160" r="36458" b="37860"/>
          <a:stretch>
            <a:fillRect/>
          </a:stretch>
        </p:blipFill>
        <p:spPr bwMode="auto">
          <a:xfrm>
            <a:off x="35496" y="1556792"/>
            <a:ext cx="901540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1228690"/>
            <a:ext cx="5404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1. 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Μεγαλώνουμε και αλλάζουμε 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(4 δίωρα)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8527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Σύνδεση Προσδ. </a:t>
            </a:r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Αποτελεσμάτων με Βασικά Θέματα και Δραστηριότητες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l-G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Α΄ Γυμνασίου ΘΕ 4: Πώς παίρνονται οι αποφάσεις;</a:t>
            </a: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(3 δίωρα)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72007" y="764704"/>
          <a:ext cx="8964489" cy="6062940"/>
        </p:xfrm>
        <a:graphic>
          <a:graphicData uri="http://schemas.openxmlformats.org/drawingml/2006/table">
            <a:tbl>
              <a:tblPr/>
              <a:tblGrid>
                <a:gridCol w="1592422"/>
                <a:gridCol w="2778834"/>
                <a:gridCol w="4593233"/>
              </a:tblGrid>
              <a:tr h="674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Π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ροσδοκωμενα</a:t>
                      </a: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Μ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αθησιακα</a:t>
                      </a:r>
                      <a:endParaRPr lang="en-US" sz="1400" b="1" kern="1200" cap="small" spc="50" baseline="0" dirty="0" smtClean="0">
                        <a:solidFill>
                          <a:srgbClr val="8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Α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ποτελεσματα</a:t>
                      </a:r>
                      <a:endParaRPr lang="en-US" sz="1400" b="1" kern="1200" cap="small" spc="50" baseline="0" dirty="0" smtClean="0">
                        <a:solidFill>
                          <a:srgbClr val="8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Βασικα</a:t>
                      </a:r>
                      <a:r>
                        <a:rPr lang="el-GR" sz="1400" b="1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Θεματα</a:t>
                      </a:r>
                      <a:endParaRPr lang="en-US" sz="1400" cap="small" baseline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Ενδεικτικεσ</a:t>
                      </a:r>
                      <a:r>
                        <a:rPr lang="el-GR" sz="1400" b="1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Δραστηριοτητεσ</a:t>
                      </a:r>
                      <a:endParaRPr lang="en-US" sz="1400" cap="small" baseline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Οι μαθητές: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kern="12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α) </a:t>
                      </a:r>
                      <a:r>
                        <a:rPr lang="el-GR" sz="1000" kern="12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διερευνούν την αξία των κανόνων, των ορίων και των αποφάσεων για τη ζωή τους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β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) επιβεβαιώνουν ως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κριτήριο για την ορθή απόφαση 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ό,τι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 προφυλάσσει και προάγει τη ζωή (ατομική και συλλογική, σωματική και ψυχική)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γ)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περιγράφουν και αξιολογούν τον τρόπο λήψης των αποφάσεων από την πρώτη Εκκλησία και διατυπώνουν τις απόψεις τους για τον συνοδικό θεσμό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δ)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εξηγούν τις συνέπειες της διατύπωσης των δογμάτων για τη ζωή της εκκλησιαστικής κοινότητας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ε)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παρουσιάζουν και αξιολογούν τη ζωή και τη δράση Πατέρων που υπερασπίστηκαν την εκκλησιαστική </a:t>
                      </a:r>
                      <a:r>
                        <a:rPr lang="el-GR" sz="1000" dirty="0"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Times New Roman"/>
                        </a:rPr>
                        <a:t>αλήθεια</a:t>
                      </a:r>
                      <a:r>
                        <a:rPr lang="el-G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στ) </a:t>
                      </a:r>
                      <a:r>
                        <a:rPr lang="el-GR" sz="1000" dirty="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εξηγούν τη σημασία του Συμβόλου της Πίστεως για τους Χριστιανούς</a:t>
                      </a:r>
                      <a:r>
                        <a:rPr lang="el-G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Ι. Συζητώντας για τα όριά μας 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. Όλα επιτρέπονται; </a:t>
                      </a: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. Ποιος ξέρει και ποιος αποφασίζει για το σωστό;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ΙΙ. Η Χριστιανική Εκκλησία αποφασίζει και ορίζει την πίστη: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. Πότε και γιατί χρειάζονται οι αποφάσεις; Αντιδικίες, συγχύσεις, μονομέρειες και πλάνες στη σκέψη των πιστών (αιρέσεις)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. Πώς παίρνονται οι αποφάσεις;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Από την Αποστολική Σύνοδο (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Πραξ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 15) στον συνοδικό θεσμό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Οικουμενικές Σύνοδοι – Το παράδειγμα της Α΄ Οικουμενικής (στιγμιότυπα από την </a:t>
                      </a:r>
                      <a:r>
                        <a:rPr lang="el-GR" sz="10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Εκκλησιαστική Ιστορία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του Ευσεβίου Καισαρείας)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Εκκλησία των 7 πρώτων αιώνων: Εκκλησία των Συνόδων (στιγμιότυπα και ιστορίες από τις Οικουμενικές Συνόδους)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iii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. Οι Πατέρες της Εκκλησίας υπερασπίζονται την πίστη και ερμηνεύουν τον λόγο του Θεού.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Μέγας Αθανάσιος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Μέγας Βασίλειος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Κύριλλος Αλεξανδρείας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Μάξιμος ο Ομολογητής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iv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. Δόγματα / Όροι: Η ζωή και η πίστη της Εκκλησίας με λόγια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. Το Σύμβολο της Πίστεως: Συγκρότηση της «μίας, αγίας, καθολικής και </a:t>
                      </a:r>
                      <a:r>
                        <a:rPr lang="el-GR" sz="1000" dirty="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αποστολικής Εκκλησίας» γύρω από την κοινή πίστη</a:t>
                      </a:r>
                      <a:r>
                        <a:rPr lang="el-GR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latin typeface="Calibri"/>
                          <a:ea typeface="Calibri"/>
                          <a:cs typeface="Times New Roman"/>
                        </a:rPr>
                        <a:t>ΙΙΙ. Δέχονται όλοι οι Χριστιανοί το Σύμβολο της Πίστεως;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Α. ΒΙΩΜΑΤΙΚΕΣ ΔΡΑΣΤΗΡΙΟΤΗΤΕΣ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1. Παρουσίαση σκηνής: «Πόσο χρειαζόμαστε τα όρια;»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)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2.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Αντιγνωμίες: Χριστιανοί συζητούν στην αγορά με συμπολίτες τους που θεωρούν ότι ο Χριστός είναι μόνο άνθρωπος (στόχος: Τα δόγματα δεν είναι αφηρημένες ιδέες αλλά εκφράζουν εμπειρίες ζωής)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3.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Παρουσίαση σκηνής: Πολίτες της Αλεξάνδρειας συζητούν στην αγορά μετά την απόφαση για την εξορία του Μ. Αθανασίου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iii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4. </a:t>
                      </a:r>
                      <a:r>
                        <a:rPr lang="el-GR" sz="10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Θετικό - αρνητικό: «Εφόσον η πίστη είναι ελεύθερη, κανένας δεν χρειάζεται τα δόγματα!» (στόχος: Έλεγχος στερεότυπων γύρω από τα δόγματα) (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iv</a:t>
                      </a:r>
                      <a:r>
                        <a:rPr lang="el-GR" sz="10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kern="1200" dirty="0" smtClean="0">
                        <a:solidFill>
                          <a:srgbClr val="000000"/>
                        </a:solidFill>
                        <a:highlight>
                          <a:srgbClr val="808000"/>
                        </a:highlight>
                        <a:latin typeface="Calibri"/>
                        <a:ea typeface="Calibri"/>
                        <a:cs typeface="Cambri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Β</a:t>
                      </a: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. ΟΜΑΔΙΚΕΣ / ΔΙΕΡΕΥΝΗΤΙΚΕΣ ΔΡΑΣΤΗΡΙΟΤΗΤΕΣ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1.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TPS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 με θέμα: «Ποιος αποφασίζει για μας;»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2.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TWPS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 με θέμα: Ποιοι κανόνες μπορούν να λειτουργούν αρνητικά;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mbria"/>
                        </a:rPr>
                        <a:t>)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3.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Artful Thinking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 («σκεφτείτε, αμφιβάλετε, εξερευνήστε» και «τι σε κάνει να το λες;»): Εικόνες της Πεντηκοστής, της Αποστολικής Συνόδου, της Α΄ και Δ΄ Οικουμενικής Συνόδου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Ι.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4. 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Ανάλυση Διαστάσεων: Πώς λειτουργεί μια Σύνοδος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)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5. 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Μελέτη περίπτωσης: Μ. Αθανάσιος, Μάξιμος ο Ομολογητής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iii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C0C0C0"/>
                          </a:highlight>
                          <a:latin typeface="Calibri"/>
                          <a:ea typeface="Calibri"/>
                          <a:cs typeface="Cambria"/>
                        </a:rPr>
                        <a:t>)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Γ. ΔΡΑΣΤΗΡΙΟΤΗΤΕΣ ΔΗΜΙΟΥΡΓΙΚΗΣ ΕΚΦΡΑΣΗΣ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1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mbria"/>
                        </a:rPr>
                        <a:t>. Σύνταξη κειμένου: Κανόνες για την τάξη μας όχι με ΜΗ αλλά με ΝΑ (Ι)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2. Μεταγραφή κειμένου: Το «Πιστεύω» με λόγια απλά (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v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Cambria"/>
                        </a:rPr>
                        <a:t>)</a:t>
                      </a:r>
                      <a:r>
                        <a:rPr lang="el-GR" sz="10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3.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Εννοιολογικός χάρτης: </a:t>
                      </a:r>
                      <a:r>
                        <a:rPr lang="el-GR" sz="10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Αιρέσεις – Σύνοδοι – Δόγματα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ii </a:t>
                      </a:r>
                      <a:r>
                        <a:rPr lang="el-GR" sz="10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και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Cambria"/>
                        </a:rPr>
                        <a:t>iv)</a:t>
                      </a:r>
                      <a:r>
                        <a:rPr lang="el-GR" sz="1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Δ. ΔΙΑΘΕΜΑΤΙΚΕΣ ΔΡΑΣΤΗΡΙΟΤΗΤΕΣ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1.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Σε συνεργασία με τον/την εκπαιδευτικό τους βρίσκουν και παρουσιάζουν στην τάξη στοιχεία για το Κοινοβούλιο, τους </a:t>
                      </a:r>
                      <a:r>
                        <a:rPr lang="el-GR" sz="1000" dirty="0">
                          <a:latin typeface="Calibri"/>
                          <a:ea typeface="Calibri"/>
                          <a:cs typeface="Times New Roman"/>
                        </a:rPr>
                        <a:t>Νόμους, το Σύνταγμα. Σε ολομέλεια συζητείται η αντιστοιχία τους με τη Σύνοδο, τα Δόγματα/Κανόνες και το Σύμβολο της Πίστεως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entury Gothic"/>
                        </a:rPr>
                        <a:t>Ε. ΕΠΙΣΚΕΨΕΙΣ / ΕΚΔΗΛΩΣΕΙΣ / ΔΡΑΣΕΙΣ </a:t>
                      </a:r>
                      <a:endParaRPr lang="en-US" sz="1050" dirty="0">
                        <a:solidFill>
                          <a:srgbClr val="000000"/>
                        </a:solidFill>
                        <a:latin typeface="Century Gothic"/>
                        <a:ea typeface="Calibri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>
                          <a:latin typeface="Calibri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l-GR" sz="1000" dirty="0">
                          <a:latin typeface="Calibri"/>
                          <a:ea typeface="Calibri"/>
                          <a:cs typeface="Times New Roman"/>
                        </a:rPr>
                        <a:t>Πραγματοποίηση μιας συνέλευσης τάξης για τη λήψη μιας απόφασης. Καταγραφή Πρακτικών. Συζήτηση στην τάξη γύρω από τη σημασία των ρόλων, της διαδικασίας, των αποφάσεων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72007" y="44624"/>
          <a:ext cx="8964489" cy="6120680"/>
        </p:xfrm>
        <a:graphic>
          <a:graphicData uri="http://schemas.openxmlformats.org/drawingml/2006/table">
            <a:tbl>
              <a:tblPr/>
              <a:tblGrid>
                <a:gridCol w="2051721"/>
                <a:gridCol w="2448272"/>
                <a:gridCol w="4464496"/>
              </a:tblGrid>
              <a:tr h="691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Π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ροσδοκωμενα</a:t>
                      </a: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Μ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αθησιακα</a:t>
                      </a:r>
                      <a:endParaRPr lang="en-US" sz="1400" b="1" kern="1200" cap="small" spc="50" baseline="0" dirty="0" smtClean="0">
                        <a:solidFill>
                          <a:srgbClr val="8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Α</a:t>
                      </a:r>
                      <a:r>
                        <a:rPr lang="el-GR" sz="1400" b="1" kern="1200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ποτελεσματα</a:t>
                      </a:r>
                      <a:endParaRPr lang="en-US" sz="1400" b="1" kern="1200" cap="small" spc="50" baseline="0" dirty="0" smtClean="0">
                        <a:solidFill>
                          <a:srgbClr val="8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Βασικα</a:t>
                      </a:r>
                      <a:r>
                        <a:rPr lang="el-GR" sz="1400" b="1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Θεματα</a:t>
                      </a:r>
                      <a:endParaRPr lang="en-US" sz="1400" cap="small" baseline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Ενδεικτικεσ</a:t>
                      </a:r>
                      <a:r>
                        <a:rPr lang="el-GR" sz="1400" b="1" cap="small" spc="50" baseline="0" dirty="0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l-GR" sz="1400" b="1" cap="small" spc="50" baseline="0" dirty="0" err="1" smtClean="0">
                          <a:solidFill>
                            <a:srgbClr val="8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  <a:cs typeface="Century Gothic"/>
                        </a:rPr>
                        <a:t>Δραστηριοτητεσ</a:t>
                      </a:r>
                      <a:endParaRPr lang="en-US" sz="1400" cap="small" baseline="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entury Gothic"/>
                      </a:endParaRPr>
                    </a:p>
                  </a:txBody>
                  <a:tcPr marL="45956" marR="45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Οι μαθητές: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β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) επιβεβαιώνουν ως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κριτήριο για την ορθή απόφαση 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ό,τι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 προφυλάσσει και προάγει τη ζωή (ατομική και συλλογική, σωματική και ψυχική)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γ)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περιγράφουν και αξιολογούν τον τρόπο λήψης των αποφάσεων από την πρώτη Εκκλησία και διατυπώνουν τις απόψεις τους για τον συνοδικό θεσμό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δ)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εξηγούν τις συνέπειες της διατύπωσης των δογμάτων για τη ζωή της εκκλησιαστικής κοινότητας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Ι. Συζητώντας για τα όριά μας </a:t>
                      </a:r>
                      <a:endParaRPr 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. Ποιος ξέρει και ποιος αποφασίζει για το σωστό;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mbri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ΙΙ. Η Χριστιανική Εκκλησία αποφασίζει και ορίζει την πίστη: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 Πώς παίρνονται οι αποφάσεις;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Από την Αποστολική Σύνοδο (</a:t>
                      </a:r>
                      <a:r>
                        <a:rPr lang="el-GR" sz="1500" dirty="0" err="1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Πραξ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 15) στον συνοδικό θεσμό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Οικουμενικές Σύνοδοι – Το παράδειγμα της Α΄ Οικουμενικής (στιγμιότυπα από την </a:t>
                      </a:r>
                      <a:r>
                        <a:rPr lang="el-GR" sz="15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Εκκλησιαστική Ιστορία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του Ευσεβίου Καισαρείας)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iv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. Δόγματα / Όροι: Η ζωή και η πίστη της Εκκλησίας με λόγια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Α. ΒΙΩΜΑΤΙΚΕΣ ΔΡΑΣΤΗΡΙΟΤΗΤΕΣ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2</a:t>
                      </a: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Αντιγνωμίες: Χριστιανοί συζητούν στην αγορά με συμπολίτες τους που θεωρούν ότι ο Χριστός είναι μόνο άνθρωπος (στόχος: Τα δόγματα δεν είναι αφηρημένες ιδέες αλλά εκφράζουν εμπειρίες ζωής) (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)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4. </a:t>
                      </a:r>
                      <a:r>
                        <a:rPr lang="el-GR" sz="15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Θετικό - αρνητικό: «Εφόσον η πίστη είναι ελεύθερη, κανένας δεν χρειάζεται τα δόγματα!» (στόχος: Έλεγχος στερεότυπων γύρω από τα δόγματα) (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iv</a:t>
                      </a:r>
                      <a:r>
                        <a:rPr lang="el-GR" sz="1500" kern="1200" dirty="0" smtClean="0">
                          <a:solidFill>
                            <a:srgbClr val="000000"/>
                          </a:solidFill>
                          <a:highlight>
                            <a:srgbClr val="808000"/>
                          </a:highlight>
                          <a:latin typeface="+mn-lt"/>
                          <a:ea typeface="Calibri"/>
                          <a:cs typeface="Cambria"/>
                        </a:rPr>
                        <a:t>) </a:t>
                      </a:r>
                      <a:endParaRPr lang="en-US" sz="1500" kern="1200" dirty="0" smtClean="0">
                        <a:solidFill>
                          <a:srgbClr val="000000"/>
                        </a:solidFill>
                        <a:highlight>
                          <a:srgbClr val="808000"/>
                        </a:highlight>
                        <a:latin typeface="+mn-lt"/>
                        <a:ea typeface="Calibri"/>
                        <a:cs typeface="Cambri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5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mbri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Β</a:t>
                      </a:r>
                      <a:r>
                        <a:rPr lang="el-GR" sz="15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. ΟΜΑΔΙΚΕΣ / ΔΙΕΡΕΥΝΗΤΙΚΕΣ ΔΡΑΣΤΗΡΙΟΤΗΤΕΣ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1</a:t>
                      </a:r>
                      <a:r>
                        <a:rPr lang="el-GR" sz="1500" b="1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.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TPS</a:t>
                      </a:r>
                      <a:r>
                        <a:rPr lang="el-GR" sz="15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 με θέμα: «Ποιος αποφασίζει για μας;» (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500" b="0" dirty="0" smtClean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+mn-lt"/>
                          <a:ea typeface="Calibri"/>
                          <a:cs typeface="Cambria"/>
                        </a:rPr>
                        <a:t>) 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3. 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Artful Thinking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 («σκεφτείτε, αμφιβάλετε, εξερευνήστε» και «τι σε κάνει να το λες;»): Εικόνες της Πεντηκοστής, της Αποστολικής Συνόδου, της Α΄ και Δ΄ Οικουμενικής Συνόδου (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Ι.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) 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4. 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Ανάλυση Διαστάσεων: Πώς λειτουργεί μια Σύνοδος (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b="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) </a:t>
                      </a:r>
                      <a:endParaRPr lang="en-US" sz="15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b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mbri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Γ</a:t>
                      </a:r>
                      <a:r>
                        <a:rPr lang="el-GR" sz="15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. ΔΡΑΣΤΗΡΙΟΤΗΤΕΣ ΔΗΜΙΟΥΡΓΙΚΗΣ ΕΚΦΡΑΣΗΣ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3</a:t>
                      </a:r>
                      <a:r>
                        <a:rPr lang="el-GR" sz="15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Εννοιολογικός χάρτης: </a:t>
                      </a:r>
                      <a:r>
                        <a:rPr lang="el-GR" sz="15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Αιρέσεις – Σύνοδοι – Δόγματα 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(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.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</a:t>
                      </a:r>
                      <a:r>
                        <a:rPr lang="el-GR" sz="15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,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ii </a:t>
                      </a:r>
                      <a:r>
                        <a:rPr lang="el-GR" sz="15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και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+mn-lt"/>
                          <a:ea typeface="Calibri"/>
                          <a:cs typeface="Cambria"/>
                        </a:rPr>
                        <a:t>iv)</a:t>
                      </a:r>
                      <a:r>
                        <a:rPr lang="el-GR" sz="15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mbria"/>
                        </a:rPr>
                        <a:t> </a:t>
                      </a:r>
                      <a:endParaRPr lang="en-US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956" marR="45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0" y="6177498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πετύχουμε ένα από τα Προσδ. </a:t>
            </a:r>
            <a:r>
              <a:rPr lang="el-G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Μαθησ.Αποτελέσματα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ΕΠΙΛΕΓΟΥΜΕ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Βασικό Θέμα και τη Δραστηριότητα που το υλοποιεί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Δειγματικός σχεδιασμός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1547415"/>
          <a:ext cx="9144002" cy="5121945"/>
        </p:xfrm>
        <a:graphic>
          <a:graphicData uri="http://schemas.openxmlformats.org/drawingml/2006/table">
            <a:tbl>
              <a:tblPr/>
              <a:tblGrid>
                <a:gridCol w="2381011"/>
                <a:gridCol w="2130007"/>
                <a:gridCol w="2001852"/>
                <a:gridCol w="2631132"/>
              </a:tblGrid>
              <a:tr h="41841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ΤΑΞΗ / ΤΜΗΜΑ: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 ΘΕΜΑΤΙΚΗ ΕΝΟΤΗΤΑ:</a:t>
                      </a:r>
                      <a:endParaRPr lang="en-US" sz="1700" b="1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ΕΝΝΟΙΑ-ΘΕΜΑ: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ΗΜΕΡΟΜΗΝΙΑ: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Calibri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/>
                        </a:rPr>
                        <a:t>1. ΠΡΟŸΠΟΘΕΣΕΙΣ ΤΗΣ ΔΙΔΑΣΚΑΛΙΑΣ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3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500" b="1" dirty="0" smtClean="0">
                          <a:latin typeface="Calibri"/>
                        </a:rPr>
                        <a:t>Γενικοί στόχοι</a:t>
                      </a:r>
                      <a:r>
                        <a:rPr lang="el-GR" sz="1500" dirty="0" smtClean="0">
                          <a:latin typeface="Calibri"/>
                        </a:rPr>
                        <a:t> </a:t>
                      </a:r>
                      <a:r>
                        <a:rPr lang="el-GR" sz="1500" dirty="0">
                          <a:latin typeface="Calibri"/>
                        </a:rPr>
                        <a:t>της τάξης που υπηρετούνται:</a:t>
                      </a:r>
                      <a:endParaRPr lang="en-US" sz="1500" dirty="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l-GR" sz="1500" dirty="0">
                          <a:latin typeface="Calibri"/>
                        </a:rPr>
                        <a:t>(Πρόγραμμα Σπουδών)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Calibri"/>
                          <a:ea typeface="Calibri"/>
                          <a:cs typeface="Times New Roman"/>
                        </a:rPr>
                        <a:t>Οι μαθητές να: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cs typeface="Times New Roman"/>
                        </a:rPr>
                        <a:t>…</a:t>
                      </a:r>
                      <a:endParaRPr lang="en-US" sz="15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cs typeface="Times New Roman"/>
                        </a:rPr>
                        <a:t>…</a:t>
                      </a:r>
                      <a:endParaRPr lang="en-US" sz="1500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cs typeface="Times New Roman"/>
                        </a:rPr>
                        <a:t>…</a:t>
                      </a:r>
                      <a:endParaRPr lang="en-US" sz="1500" dirty="0">
                        <a:latin typeface="Calibri"/>
                        <a:cs typeface="Times New Roman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3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l-GR" sz="1500" b="1" dirty="0">
                          <a:latin typeface="Calibri"/>
                          <a:ea typeface="Times New Roman"/>
                        </a:rPr>
                        <a:t>Προσδοκώμενη </a:t>
                      </a:r>
                      <a:r>
                        <a:rPr lang="el-GR" sz="1500" b="1" dirty="0" smtClean="0">
                          <a:latin typeface="Calibri"/>
                          <a:ea typeface="Times New Roman"/>
                        </a:rPr>
                        <a:t>μάθηση: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 smtClean="0">
                          <a:latin typeface="+mn-lt"/>
                        </a:rPr>
                        <a:t>(Πρόγραμμα Σπουδών)</a:t>
                      </a:r>
                      <a:endParaRPr lang="en-US" sz="1500" dirty="0"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Calibri"/>
                          <a:ea typeface="Calibri"/>
                          <a:cs typeface="Times New Roman"/>
                        </a:rPr>
                        <a:t>Οι μαθητές να: 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>
                          <a:latin typeface="Calibri"/>
                          <a:ea typeface="Times New Roman"/>
                        </a:rPr>
                        <a:t>Μέθοδος</a:t>
                      </a:r>
                      <a:r>
                        <a:rPr lang="el-GR" sz="1500">
                          <a:latin typeface="Calibri"/>
                          <a:ea typeface="Times New Roman"/>
                        </a:rPr>
                        <a:t>: </a:t>
                      </a:r>
                      <a:endParaRPr lang="en-US" sz="1700">
                        <a:latin typeface="Arial"/>
                        <a:ea typeface="Times New Roman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Calibri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l-GR" sz="1500" b="1">
                          <a:latin typeface="Calibri"/>
                        </a:rPr>
                        <a:t>Προετοιμασία-</a:t>
                      </a:r>
                      <a:endParaRPr lang="en-US" sz="150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l-GR" sz="1500" b="1">
                          <a:latin typeface="Calibri"/>
                        </a:rPr>
                        <a:t>Οργάνωση της τάξης</a:t>
                      </a:r>
                      <a:endParaRPr lang="en-US" sz="1500">
                        <a:latin typeface="Calibri"/>
                      </a:endParaRPr>
                    </a:p>
                  </a:txBody>
                  <a:tcPr marL="75096" marR="75096" marT="75096" marB="750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</a:rPr>
                        <a:t> …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</a:rPr>
                        <a:t> …</a:t>
                      </a:r>
                      <a:endParaRPr lang="en-US" sz="1500" dirty="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</a:rPr>
                        <a:t> ….</a:t>
                      </a:r>
                      <a:endParaRPr lang="en-US" sz="1500" dirty="0">
                        <a:latin typeface="Calibri"/>
                      </a:endParaRPr>
                    </a:p>
                  </a:txBody>
                  <a:tcPr marL="75096" marR="75096" marT="75096" marB="750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Δειγματικός σχεδιασμός</a:t>
            </a:r>
            <a:r>
              <a:rPr lang="en-US" dirty="0" smtClean="0"/>
              <a:t> (2)</a:t>
            </a:r>
            <a:r>
              <a:rPr lang="el-GR" dirty="0" smtClean="0"/>
              <a:t> </a:t>
            </a:r>
            <a:endParaRPr lang="en-US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44230" y="1531771"/>
          <a:ext cx="8855540" cy="5146171"/>
        </p:xfrm>
        <a:graphic>
          <a:graphicData uri="http://schemas.openxmlformats.org/drawingml/2006/table">
            <a:tbl>
              <a:tblPr/>
              <a:tblGrid>
                <a:gridCol w="335431"/>
                <a:gridCol w="606686"/>
                <a:gridCol w="1425579"/>
                <a:gridCol w="6487844"/>
              </a:tblGrid>
              <a:tr h="39186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/>
                        </a:rPr>
                        <a:t>2. ΑΝΑΠΤΥΞΗ ΤΗΣ ΔΙΔΑΣΚΑΛΙΑΣ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b="1">
                          <a:latin typeface="Calibri"/>
                        </a:rPr>
                        <a:t>Χρό</a:t>
                      </a:r>
                      <a:endParaRPr lang="en-US" sz="130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b="1">
                          <a:latin typeface="Calibri"/>
                        </a:rPr>
                        <a:t>νος</a:t>
                      </a: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b="1">
                          <a:latin typeface="Calibri"/>
                        </a:rPr>
                        <a:t>Διδακτικά βήματα</a:t>
                      </a: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b="1" dirty="0">
                          <a:latin typeface="Calibri"/>
                        </a:rPr>
                        <a:t>Μαθησιακές δραστηριότητες</a:t>
                      </a:r>
                      <a:r>
                        <a:rPr lang="el-GR" sz="1200" b="1" dirty="0">
                          <a:latin typeface="Calibri"/>
                        </a:rPr>
                        <a:t> </a:t>
                      </a:r>
                      <a:endParaRPr lang="en-US" sz="1300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Calibri"/>
                        </a:rPr>
                        <a:t>(Στρατηγικές &amp; Τεχνικές διδασκαλίας)</a:t>
                      </a:r>
                      <a:endParaRPr lang="en-US" sz="1300" dirty="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521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l-GR" sz="15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latin typeface="Calibri"/>
                          <a:ea typeface="Times New Roman"/>
                        </a:rPr>
                        <a:t>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l-GR" sz="15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l-GR" sz="15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l-G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el-GR" sz="15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l-GR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300" b="1" dirty="0">
                          <a:latin typeface="Calibri"/>
                        </a:rPr>
                        <a:t>Εργασία στο σπίτι:</a:t>
                      </a:r>
                      <a:endParaRPr lang="en-US" sz="1300" dirty="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300">
                        <a:latin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8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3. </a:t>
                      </a:r>
                      <a:r>
                        <a:rPr lang="el-GR" sz="1800" b="1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ΑΞΙΟΛΟΓΗΣΗ ΜΑΘΗΤΗ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987">
                <a:tc gridSpan="4">
                  <a:txBody>
                    <a:bodyPr/>
                    <a:lstStyle/>
                    <a:p>
                      <a:pPr marL="36068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868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4. ΠΗΓΕΣ/ΥΛΙΚΟ/ΒΙΒΛΙΟΓΡΑΦΙΑ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4742">
                <a:tc grid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500" dirty="0">
                          <a:latin typeface="Calibri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727" marR="72727" marT="72727" marB="72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Δειγματικός σχεδιασμός</a:t>
            </a:r>
            <a:r>
              <a:rPr lang="en-US" dirty="0" smtClean="0"/>
              <a:t> (3)</a:t>
            </a:r>
            <a:endParaRPr lang="en-US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79512" y="1750496"/>
          <a:ext cx="8806973" cy="4774848"/>
        </p:xfrm>
        <a:graphic>
          <a:graphicData uri="http://schemas.openxmlformats.org/drawingml/2006/table">
            <a:tbl>
              <a:tblPr/>
              <a:tblGrid>
                <a:gridCol w="8806973"/>
              </a:tblGrid>
              <a:tr h="6984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ΑΝΑΣΤΟΧΑΣΜΟΣ ΕΚΠΑΙΔΕΥΤΙΚΟΥ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8447" marR="118447" marT="118447" marB="118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764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ΘΕΤΙΚΑ ΣΗΜΕΙΑ της διδασκαλίας: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ΑΡΝΗΤΙΚΑ ΣΗΜΕΙΑ της διδασκαλίας: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ΠΡΟΤΑΣΕΙΣ Βελτίωσης: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400" dirty="0">
                          <a:latin typeface="Calibri"/>
                          <a:ea typeface="Times New Roman"/>
                          <a:cs typeface="Times New Roman"/>
                        </a:rPr>
                        <a:t>….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8447" marR="118447" marT="118447" marB="118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07504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0872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l-GR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Διδασκαλία  ή/και  Μάθηση;</a:t>
            </a:r>
            <a:endParaRPr lang="el-GR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85" b="7143"/>
          <a:stretch>
            <a:fillRect/>
          </a:stretch>
        </p:blipFill>
        <p:spPr bwMode="auto">
          <a:xfrm>
            <a:off x="0" y="1700808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0" y="44624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Σχεδιάζοντας:</a:t>
            </a:r>
            <a:endParaRPr lang="el-GR" sz="40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l-GR" sz="4000" dirty="0" smtClean="0">
                <a:ln w="11430"/>
                <a:solidFill>
                  <a:srgbClr val="313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γιατί, ποιος, πού, πότε, ποιο, πώς;</a:t>
            </a:r>
            <a:endParaRPr kumimoji="0" lang="el-GR" sz="4000" i="0" u="none" strike="noStrike" kern="1200" normalizeH="0" baseline="0" noProof="0" dirty="0">
              <a:ln w="11430"/>
              <a:solidFill>
                <a:srgbClr val="313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63888" y="2924944"/>
            <a:ext cx="5580112" cy="39330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l-GR" sz="4300" dirty="0" smtClean="0">
                <a:solidFill>
                  <a:srgbClr val="FF0000"/>
                </a:solidFill>
              </a:rPr>
              <a:t>Λαμβάνουμε υπόψη:</a:t>
            </a:r>
          </a:p>
          <a:p>
            <a:r>
              <a:rPr lang="el-GR" sz="4300" dirty="0" smtClean="0">
                <a:solidFill>
                  <a:srgbClr val="0000FF"/>
                </a:solidFill>
              </a:rPr>
              <a:t>το ΠΣ </a:t>
            </a:r>
          </a:p>
          <a:p>
            <a:r>
              <a:rPr lang="el-GR" sz="4300" dirty="0" smtClean="0">
                <a:solidFill>
                  <a:srgbClr val="0000FF"/>
                </a:solidFill>
              </a:rPr>
              <a:t>αυθεντικά-σημαντικά ερωτήματα των παιδιών</a:t>
            </a:r>
          </a:p>
          <a:p>
            <a:endParaRPr lang="el-GR" dirty="0"/>
          </a:p>
        </p:txBody>
      </p:sp>
      <p:sp>
        <p:nvSpPr>
          <p:cNvPr id="4" name="3 - Ελεύθερη σχεδίαση"/>
          <p:cNvSpPr/>
          <p:nvPr/>
        </p:nvSpPr>
        <p:spPr>
          <a:xfrm>
            <a:off x="720080" y="476672"/>
            <a:ext cx="6588224" cy="20882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233310 w 6156176"/>
              <a:gd name="connsiteY0" fmla="*/ 3402315 h 2448272"/>
              <a:gd name="connsiteX1" fmla="*/ 1165302 w 6156176"/>
              <a:gd name="connsiteY1" fmla="*/ 3470323 h 2448272"/>
              <a:gd name="connsiteX2" fmla="*/ 1097294 w 6156176"/>
              <a:gd name="connsiteY2" fmla="*/ 3402315 h 2448272"/>
              <a:gd name="connsiteX3" fmla="*/ 1165302 w 6156176"/>
              <a:gd name="connsiteY3" fmla="*/ 3334307 h 2448272"/>
              <a:gd name="connsiteX4" fmla="*/ 1233310 w 6156176"/>
              <a:gd name="connsiteY4" fmla="*/ 3402315 h 2448272"/>
              <a:gd name="connsiteX0" fmla="*/ 1570705 w 6156176"/>
              <a:gd name="connsiteY0" fmla="*/ 3095551 h 2448272"/>
              <a:gd name="connsiteX1" fmla="*/ 1434690 w 6156176"/>
              <a:gd name="connsiteY1" fmla="*/ 3231566 h 2448272"/>
              <a:gd name="connsiteX2" fmla="*/ 1298675 w 6156176"/>
              <a:gd name="connsiteY2" fmla="*/ 3095551 h 2448272"/>
              <a:gd name="connsiteX3" fmla="*/ 1434690 w 6156176"/>
              <a:gd name="connsiteY3" fmla="*/ 2959536 h 2448272"/>
              <a:gd name="connsiteX4" fmla="*/ 1570705 w 6156176"/>
              <a:gd name="connsiteY4" fmla="*/ 3095551 h 2448272"/>
              <a:gd name="connsiteX0" fmla="*/ 1997849 w 6156176"/>
              <a:gd name="connsiteY0" fmla="*/ 2686585 h 2448272"/>
              <a:gd name="connsiteX1" fmla="*/ 1793826 w 6156176"/>
              <a:gd name="connsiteY1" fmla="*/ 2890608 h 2448272"/>
              <a:gd name="connsiteX2" fmla="*/ 1589803 w 6156176"/>
              <a:gd name="connsiteY2" fmla="*/ 2686585 h 2448272"/>
              <a:gd name="connsiteX3" fmla="*/ 1793826 w 6156176"/>
              <a:gd name="connsiteY3" fmla="*/ 2482562 h 2448272"/>
              <a:gd name="connsiteX4" fmla="*/ 1997849 w 6156176"/>
              <a:gd name="connsiteY4" fmla="*/ 2686585 h 244827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6156176" h="2448272">
                <a:moveTo>
                  <a:pt x="1233310" y="3402315"/>
                </a:moveTo>
                <a:cubicBezTo>
                  <a:pt x="1233310" y="3439875"/>
                  <a:pt x="1202862" y="3470323"/>
                  <a:pt x="1165302" y="3470323"/>
                </a:cubicBezTo>
                <a:cubicBezTo>
                  <a:pt x="1127742" y="3470323"/>
                  <a:pt x="1097294" y="3439875"/>
                  <a:pt x="1097294" y="3402315"/>
                </a:cubicBezTo>
                <a:cubicBezTo>
                  <a:pt x="1097294" y="3364755"/>
                  <a:pt x="1127742" y="3334307"/>
                  <a:pt x="1165302" y="3334307"/>
                </a:cubicBezTo>
                <a:cubicBezTo>
                  <a:pt x="1202862" y="3334307"/>
                  <a:pt x="1233310" y="3364755"/>
                  <a:pt x="1233310" y="3402315"/>
                </a:cubicBezTo>
                <a:close/>
              </a:path>
              <a:path w="6156176" h="2448272">
                <a:moveTo>
                  <a:pt x="1570705" y="3095551"/>
                </a:moveTo>
                <a:cubicBezTo>
                  <a:pt x="1570705" y="3170670"/>
                  <a:pt x="1509809" y="3231566"/>
                  <a:pt x="1434690" y="3231566"/>
                </a:cubicBezTo>
                <a:cubicBezTo>
                  <a:pt x="1359571" y="3231566"/>
                  <a:pt x="1298675" y="3170670"/>
                  <a:pt x="1298675" y="3095551"/>
                </a:cubicBezTo>
                <a:cubicBezTo>
                  <a:pt x="1298675" y="3020432"/>
                  <a:pt x="1359571" y="2959536"/>
                  <a:pt x="1434690" y="2959536"/>
                </a:cubicBezTo>
                <a:cubicBezTo>
                  <a:pt x="1509809" y="2959536"/>
                  <a:pt x="1570705" y="3020432"/>
                  <a:pt x="1570705" y="3095551"/>
                </a:cubicBezTo>
                <a:close/>
              </a:path>
              <a:path w="6156176" h="2448272">
                <a:moveTo>
                  <a:pt x="1997849" y="2686585"/>
                </a:moveTo>
                <a:cubicBezTo>
                  <a:pt x="1997849" y="2799264"/>
                  <a:pt x="1906505" y="2890608"/>
                  <a:pt x="1793826" y="2890608"/>
                </a:cubicBezTo>
                <a:cubicBezTo>
                  <a:pt x="1681147" y="2890608"/>
                  <a:pt x="1589803" y="2799264"/>
                  <a:pt x="1589803" y="2686585"/>
                </a:cubicBezTo>
                <a:cubicBezTo>
                  <a:pt x="1589803" y="2573906"/>
                  <a:pt x="1681147" y="2482562"/>
                  <a:pt x="1793826" y="2482562"/>
                </a:cubicBezTo>
                <a:cubicBezTo>
                  <a:pt x="1906505" y="2482562"/>
                  <a:pt x="1997849" y="2573906"/>
                  <a:pt x="1997849" y="2686585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130000"/>
              </a:lnSpc>
            </a:pPr>
            <a:r>
              <a:rPr lang="el-GR" sz="3200" dirty="0" smtClean="0">
                <a:latin typeface="Comic Sans MS" pitchFamily="66" charset="0"/>
              </a:rPr>
              <a:t>  </a:t>
            </a:r>
            <a:r>
              <a:rPr lang="el-GR" sz="2800" dirty="0" smtClean="0">
                <a:latin typeface="Comic Sans MS" pitchFamily="66" charset="0"/>
              </a:rPr>
              <a:t>ΤΙ ΘΑ ΜΑΘΟΥΝ</a:t>
            </a:r>
            <a:r>
              <a:rPr lang="el-GR" sz="4000" dirty="0" smtClean="0">
                <a:latin typeface="Comic Sans MS" pitchFamily="66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l-GR" sz="2800" dirty="0" smtClean="0">
                <a:latin typeface="Comic Sans MS" pitchFamily="66" charset="0"/>
              </a:rPr>
              <a:t> ΣΕ ΑΥΤΗ ΤΗΝ ΕΝΟΤΗΤΑ; </a:t>
            </a:r>
          </a:p>
        </p:txBody>
      </p:sp>
      <p:sp>
        <p:nvSpPr>
          <p:cNvPr id="53252" name="AutoShape 4" descr="Αποτέλεσμα εικόνας για δάσκαλ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4" name="AutoShape 6" descr="Αποτέλεσμα εικόνας για δάσκαλ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6" name="AutoShape 8" descr="Αποτέλεσμα εικόνας για δάσκαλ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3260" name="Picture 12" descr="https://panosz.files.wordpress.com/2014/04/teacher-point-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5699"/>
            <a:ext cx="3429000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/>
              <a:t>Προσδοκώμενη μάθηση</a:t>
            </a:r>
            <a:endParaRPr lang="el-GR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Γνώσεις   </a:t>
            </a:r>
            <a:r>
              <a:rPr lang="el-GR" sz="4400" dirty="0" smtClean="0"/>
              <a:t> (…κάτι να μάθουν)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Στάσεις    </a:t>
            </a:r>
            <a:r>
              <a:rPr lang="el-GR" sz="4400" dirty="0" smtClean="0"/>
              <a:t> (…κάτι να αισθανθούν)</a:t>
            </a:r>
          </a:p>
          <a:p>
            <a:r>
              <a:rPr lang="el-GR" sz="4400" dirty="0" smtClean="0">
                <a:solidFill>
                  <a:srgbClr val="FF0000"/>
                </a:solidFill>
              </a:rPr>
              <a:t>Δεξιότητες   </a:t>
            </a:r>
            <a:r>
              <a:rPr lang="el-GR" sz="4400" dirty="0" smtClean="0"/>
              <a:t> (…κάτι να κάνουν)</a:t>
            </a:r>
          </a:p>
          <a:p>
            <a:endParaRPr lang="el-GR" sz="2000" dirty="0" smtClean="0"/>
          </a:p>
        </p:txBody>
      </p:sp>
      <p:pic>
        <p:nvPicPr>
          <p:cNvPr id="4" name="Picture 2" descr="http://1.bp.blogspot.com/-65ZvluSXlgQ/VCRreYgxpgI/AAAAAAAADcE/7Aj8-vpgz5s/s1600/kalos%2Bilthate.gif"/>
          <p:cNvPicPr>
            <a:picLocks noChangeAspect="1" noChangeArrowheads="1"/>
          </p:cNvPicPr>
          <p:nvPr/>
        </p:nvPicPr>
        <p:blipFill>
          <a:blip r:embed="rId2" cstate="print"/>
          <a:srcRect l="22127" t="45303" r="21635"/>
          <a:stretch>
            <a:fillRect/>
          </a:stretch>
        </p:blipFill>
        <p:spPr bwMode="auto">
          <a:xfrm>
            <a:off x="1043608" y="4509120"/>
            <a:ext cx="6984776" cy="22119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διδάσκω; </a:t>
            </a:r>
            <a:endParaRPr lang="el-G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400" dirty="0" smtClean="0"/>
              <a:t>Ιδέες-εμπειρίες από τους μαθητές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400" dirty="0" smtClean="0"/>
              <a:t>Διερεύνηση δεδομένων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400" dirty="0" err="1" smtClean="0"/>
              <a:t>Αναπλαισίωση</a:t>
            </a:r>
            <a:r>
              <a:rPr lang="el-GR" sz="3400" dirty="0" smtClean="0"/>
              <a:t> - εφαρμογή νέας μάθησης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400" dirty="0" smtClean="0">
                <a:solidFill>
                  <a:srgbClr val="C00000"/>
                </a:solidFill>
              </a:rPr>
              <a:t>Αξιολογικές προσεγγίσεις - δραστηριότητες έκφρασης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3400" dirty="0" smtClean="0">
                <a:solidFill>
                  <a:srgbClr val="C00000"/>
                </a:solidFill>
              </a:rPr>
              <a:t>Ανατροφοδότηση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l-GR" sz="900" dirty="0" smtClean="0">
              <a:solidFill>
                <a:srgbClr val="C00000"/>
              </a:solidFill>
            </a:endParaRPr>
          </a:p>
          <a:p>
            <a:pPr marL="531813" indent="-531813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400" dirty="0" smtClean="0">
                <a:sym typeface="Wingdings" pitchFamily="2" charset="2"/>
              </a:rPr>
              <a:t>  </a:t>
            </a:r>
            <a:r>
              <a:rPr lang="el-GR" sz="3400" u="sng" dirty="0" smtClean="0"/>
              <a:t>Χωρίς τα τελευταία βήματα υπάρχει κίνδυνος η διδασκαλία να μετατραπεί σε ευχάριστο «παιχνίδι» χωρίς μάθηση</a:t>
            </a:r>
            <a:endParaRPr lang="el-GR" sz="3400" u="sng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/>
              <a:t>Εργασία σε ομάδες;</a:t>
            </a:r>
            <a:endParaRPr lang="en-US" sz="5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7800"/>
          </a:xfrm>
        </p:spPr>
        <p:txBody>
          <a:bodyPr/>
          <a:lstStyle/>
          <a:p>
            <a:r>
              <a:rPr lang="el-GR" sz="3600" dirty="0" smtClean="0"/>
              <a:t>Ομάδες μικτής ικανότητας με αντικειμενικά κριτήρια (3-6 μαθητές) </a:t>
            </a:r>
          </a:p>
          <a:p>
            <a:r>
              <a:rPr lang="el-GR" sz="3600" dirty="0" smtClean="0"/>
              <a:t>Εξηγούμε διαδικασίες</a:t>
            </a:r>
          </a:p>
          <a:p>
            <a:r>
              <a:rPr lang="el-GR" sz="3600" dirty="0" smtClean="0"/>
              <a:t>Κατανομή ρόλων</a:t>
            </a:r>
          </a:p>
          <a:p>
            <a:r>
              <a:rPr lang="el-GR" sz="3600" dirty="0" smtClean="0"/>
              <a:t>Κοινό ή διαφορετικό θέμα εργασίας;</a:t>
            </a:r>
          </a:p>
          <a:p>
            <a:r>
              <a:rPr lang="el-GR" sz="3600" dirty="0" smtClean="0"/>
              <a:t>Όλες οι ομάδες υλοποιούν και παρουσιάζουν την εργασία τους</a:t>
            </a:r>
          </a:p>
          <a:p>
            <a:pPr algn="ctr">
              <a:spcBef>
                <a:spcPts val="1800"/>
              </a:spcBef>
              <a:buNone/>
            </a:pPr>
            <a:r>
              <a:rPr lang="el-GR" sz="3600" dirty="0" smtClean="0">
                <a:solidFill>
                  <a:srgbClr val="FF0000"/>
                </a:solidFill>
                <a:sym typeface="Wingdings" pitchFamily="2" charset="2"/>
              </a:rPr>
              <a:t> Φύλλα εργασίας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 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 μαθητή;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10000"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Διαμορφωτική, περιγραφική, αξιολόγηση</a:t>
            </a:r>
          </a:p>
          <a:p>
            <a:r>
              <a:rPr lang="el-GR" sz="3600" dirty="0" smtClean="0">
                <a:solidFill>
                  <a:srgbClr val="C00000"/>
                </a:solidFill>
              </a:rPr>
              <a:t>Διάκριση </a:t>
            </a:r>
            <a:r>
              <a:rPr lang="el-GR" sz="3600" dirty="0" err="1" smtClean="0">
                <a:solidFill>
                  <a:srgbClr val="C00000"/>
                </a:solidFill>
              </a:rPr>
              <a:t>αξιολογητέας</a:t>
            </a:r>
            <a:r>
              <a:rPr lang="el-GR" sz="3600" dirty="0" smtClean="0">
                <a:solidFill>
                  <a:srgbClr val="C00000"/>
                </a:solidFill>
              </a:rPr>
              <a:t> μάθησης (από τα διδακτικά θέματα) από το διδακτικό υλικό, που δεν είναι «ύλη» για αποστήθιση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l-GR" sz="3600" dirty="0" smtClean="0"/>
              <a:t>Ημερολόγιο μάθησης (τετράδιο)</a:t>
            </a:r>
          </a:p>
          <a:p>
            <a:r>
              <a:rPr lang="el-GR" sz="3600" dirty="0" smtClean="0"/>
              <a:t>Φάκελος υλικού (</a:t>
            </a:r>
            <a:r>
              <a:rPr lang="en-US" sz="3600" dirty="0" smtClean="0"/>
              <a:t>portfolio)</a:t>
            </a:r>
            <a:endParaRPr lang="el-GR" sz="3600" dirty="0" smtClean="0"/>
          </a:p>
          <a:p>
            <a:r>
              <a:rPr lang="el-GR" sz="3600" dirty="0" smtClean="0"/>
              <a:t>Εναλλακτικές τεχνικές αξιολόγησης</a:t>
            </a:r>
          </a:p>
          <a:p>
            <a:r>
              <a:rPr lang="el-GR" sz="3600" dirty="0" err="1" smtClean="0"/>
              <a:t>Αυτοαξιολόγηση</a:t>
            </a:r>
            <a:endParaRPr lang="el-GR" sz="3600" dirty="0" smtClean="0"/>
          </a:p>
          <a:p>
            <a:r>
              <a:rPr lang="el-GR" sz="3600" dirty="0" err="1" smtClean="0"/>
              <a:t>Ομαδοσυνεργατική</a:t>
            </a:r>
            <a:r>
              <a:rPr lang="el-GR" sz="3600" dirty="0" smtClean="0"/>
              <a:t> αξιολόγηση (ομαδική και ατομική εργασία)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080120"/>
          </a:xfrm>
          <a:blipFill>
            <a:blip r:embed="rId2" cstate="print"/>
            <a:tile tx="0" ty="0" sx="100000" sy="100000" flip="none" algn="tl"/>
          </a:blipFill>
          <a:ln w="63500">
            <a:solidFill>
              <a:srgbClr val="CC3300"/>
            </a:solidFill>
          </a:ln>
          <a:effectLst>
            <a:outerShdw blurRad="355600" dist="241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Δείγματα προτεινόμενων δραστηριοτήτων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ΠΣ Λυκείου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986756"/>
            <a:ext cx="5003800" cy="3746500"/>
          </a:xfrm>
          <a:ln w="3175">
            <a:solidFill>
              <a:schemeClr val="tx1"/>
            </a:solidFill>
          </a:ln>
          <a:effectLst>
            <a:outerShdw blurRad="254000" dist="266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- Ορθογώνιο"/>
          <p:cNvSpPr/>
          <p:nvPr/>
        </p:nvSpPr>
        <p:spPr>
          <a:xfrm>
            <a:off x="5724128" y="602128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3136F9"/>
                </a:solidFill>
              </a:rPr>
              <a:t>για ξεκίνημα…</a:t>
            </a:r>
            <a:endParaRPr lang="en-US" sz="3600" dirty="0">
              <a:solidFill>
                <a:srgbClr val="3136F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λεύθερη σχεδίαση"/>
          <p:cNvSpPr/>
          <p:nvPr/>
        </p:nvSpPr>
        <p:spPr>
          <a:xfrm>
            <a:off x="-126438" y="0"/>
            <a:ext cx="9270437" cy="1628800"/>
          </a:xfrm>
          <a:custGeom>
            <a:avLst/>
            <a:gdLst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0 w 9144000"/>
              <a:gd name="connsiteY3" fmla="*/ 1440160 h 1440160"/>
              <a:gd name="connsiteX4" fmla="*/ 0 w 9144000"/>
              <a:gd name="connsiteY4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683568 w 9144000"/>
              <a:gd name="connsiteY3" fmla="*/ 1080120 h 1440160"/>
              <a:gd name="connsiteX4" fmla="*/ 0 w 9144000"/>
              <a:gd name="connsiteY4" fmla="*/ 0 h 1440160"/>
              <a:gd name="connsiteX0" fmla="*/ 0 w 9144000"/>
              <a:gd name="connsiteY0" fmla="*/ 0 h 1800200"/>
              <a:gd name="connsiteX1" fmla="*/ 9144000 w 9144000"/>
              <a:gd name="connsiteY1" fmla="*/ 0 h 1800200"/>
              <a:gd name="connsiteX2" fmla="*/ 9144000 w 9144000"/>
              <a:gd name="connsiteY2" fmla="*/ 1440160 h 1800200"/>
              <a:gd name="connsiteX3" fmla="*/ 7740352 w 9144000"/>
              <a:gd name="connsiteY3" fmla="*/ 1800200 h 1800200"/>
              <a:gd name="connsiteX4" fmla="*/ 683568 w 9144000"/>
              <a:gd name="connsiteY4" fmla="*/ 1080120 h 1800200"/>
              <a:gd name="connsiteX5" fmla="*/ 0 w 9144000"/>
              <a:gd name="connsiteY5" fmla="*/ 0 h 1800200"/>
              <a:gd name="connsiteX0" fmla="*/ 0 w 9144000"/>
              <a:gd name="connsiteY0" fmla="*/ 0 h 1800200"/>
              <a:gd name="connsiteX1" fmla="*/ 9144000 w 9144000"/>
              <a:gd name="connsiteY1" fmla="*/ 0 h 1800200"/>
              <a:gd name="connsiteX2" fmla="*/ 9144000 w 9144000"/>
              <a:gd name="connsiteY2" fmla="*/ 1440160 h 1800200"/>
              <a:gd name="connsiteX3" fmla="*/ 7740352 w 9144000"/>
              <a:gd name="connsiteY3" fmla="*/ 1800200 h 1800200"/>
              <a:gd name="connsiteX4" fmla="*/ 0 w 9144000"/>
              <a:gd name="connsiteY4" fmla="*/ 1080120 h 1800200"/>
              <a:gd name="connsiteX5" fmla="*/ 0 w 9144000"/>
              <a:gd name="connsiteY5" fmla="*/ 0 h 1800200"/>
              <a:gd name="connsiteX0" fmla="*/ 0 w 9144000"/>
              <a:gd name="connsiteY0" fmla="*/ 0 h 1800200"/>
              <a:gd name="connsiteX1" fmla="*/ 9144000 w 9144000"/>
              <a:gd name="connsiteY1" fmla="*/ 0 h 1800200"/>
              <a:gd name="connsiteX2" fmla="*/ 9144000 w 9144000"/>
              <a:gd name="connsiteY2" fmla="*/ 1440160 h 1800200"/>
              <a:gd name="connsiteX3" fmla="*/ 7740352 w 9144000"/>
              <a:gd name="connsiteY3" fmla="*/ 1800200 h 1800200"/>
              <a:gd name="connsiteX4" fmla="*/ 0 w 9144000"/>
              <a:gd name="connsiteY4" fmla="*/ 1080120 h 1800200"/>
              <a:gd name="connsiteX5" fmla="*/ 0 w 9144000"/>
              <a:gd name="connsiteY5" fmla="*/ 0 h 180020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7740352 w 9144000"/>
              <a:gd name="connsiteY3" fmla="*/ 1440160 h 1440160"/>
              <a:gd name="connsiteX4" fmla="*/ 0 w 9144000"/>
              <a:gd name="connsiteY4" fmla="*/ 1080120 h 1440160"/>
              <a:gd name="connsiteX5" fmla="*/ 0 w 9144000"/>
              <a:gd name="connsiteY5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7740352 w 9144000"/>
              <a:gd name="connsiteY3" fmla="*/ 1440160 h 1440160"/>
              <a:gd name="connsiteX4" fmla="*/ 0 w 9144000"/>
              <a:gd name="connsiteY4" fmla="*/ 1080120 h 1440160"/>
              <a:gd name="connsiteX5" fmla="*/ 0 w 9144000"/>
              <a:gd name="connsiteY5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7740352 w 9144000"/>
              <a:gd name="connsiteY3" fmla="*/ 1440160 h 1440160"/>
              <a:gd name="connsiteX4" fmla="*/ 5436096 w 9144000"/>
              <a:gd name="connsiteY4" fmla="*/ 1296144 h 1440160"/>
              <a:gd name="connsiteX5" fmla="*/ 0 w 9144000"/>
              <a:gd name="connsiteY5" fmla="*/ 1080120 h 1440160"/>
              <a:gd name="connsiteX6" fmla="*/ 0 w 9144000"/>
              <a:gd name="connsiteY6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440160 h 1440160"/>
              <a:gd name="connsiteX3" fmla="*/ 7740352 w 9144000"/>
              <a:gd name="connsiteY3" fmla="*/ 1440160 h 1440160"/>
              <a:gd name="connsiteX4" fmla="*/ 5436096 w 9144000"/>
              <a:gd name="connsiteY4" fmla="*/ 1080120 h 1440160"/>
              <a:gd name="connsiteX5" fmla="*/ 0 w 9144000"/>
              <a:gd name="connsiteY5" fmla="*/ 1080120 h 1440160"/>
              <a:gd name="connsiteX6" fmla="*/ 0 w 9144000"/>
              <a:gd name="connsiteY6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1196752 h 1440160"/>
              <a:gd name="connsiteX3" fmla="*/ 7740352 w 9144000"/>
              <a:gd name="connsiteY3" fmla="*/ 1440160 h 1440160"/>
              <a:gd name="connsiteX4" fmla="*/ 5436096 w 9144000"/>
              <a:gd name="connsiteY4" fmla="*/ 1080120 h 1440160"/>
              <a:gd name="connsiteX5" fmla="*/ 0 w 9144000"/>
              <a:gd name="connsiteY5" fmla="*/ 1080120 h 1440160"/>
              <a:gd name="connsiteX6" fmla="*/ 0 w 9144000"/>
              <a:gd name="connsiteY6" fmla="*/ 0 h 1440160"/>
              <a:gd name="connsiteX0" fmla="*/ 0 w 9144000"/>
              <a:gd name="connsiteY0" fmla="*/ 0 h 1440160"/>
              <a:gd name="connsiteX1" fmla="*/ 9144000 w 9144000"/>
              <a:gd name="connsiteY1" fmla="*/ 0 h 1440160"/>
              <a:gd name="connsiteX2" fmla="*/ 9144000 w 9144000"/>
              <a:gd name="connsiteY2" fmla="*/ 764704 h 1440160"/>
              <a:gd name="connsiteX3" fmla="*/ 7740352 w 9144000"/>
              <a:gd name="connsiteY3" fmla="*/ 1440160 h 1440160"/>
              <a:gd name="connsiteX4" fmla="*/ 5436096 w 9144000"/>
              <a:gd name="connsiteY4" fmla="*/ 1080120 h 1440160"/>
              <a:gd name="connsiteX5" fmla="*/ 0 w 9144000"/>
              <a:gd name="connsiteY5" fmla="*/ 1080120 h 1440160"/>
              <a:gd name="connsiteX6" fmla="*/ 0 w 9144000"/>
              <a:gd name="connsiteY6" fmla="*/ 0 h 1440160"/>
              <a:gd name="connsiteX0" fmla="*/ 0 w 9144000"/>
              <a:gd name="connsiteY0" fmla="*/ 0 h 1259207"/>
              <a:gd name="connsiteX1" fmla="*/ 9144000 w 9144000"/>
              <a:gd name="connsiteY1" fmla="*/ 0 h 1259207"/>
              <a:gd name="connsiteX2" fmla="*/ 9144000 w 9144000"/>
              <a:gd name="connsiteY2" fmla="*/ 764704 h 1259207"/>
              <a:gd name="connsiteX3" fmla="*/ 7740352 w 9144000"/>
              <a:gd name="connsiteY3" fmla="*/ 1124744 h 1259207"/>
              <a:gd name="connsiteX4" fmla="*/ 5436096 w 9144000"/>
              <a:gd name="connsiteY4" fmla="*/ 1080120 h 1259207"/>
              <a:gd name="connsiteX5" fmla="*/ 0 w 9144000"/>
              <a:gd name="connsiteY5" fmla="*/ 1080120 h 1259207"/>
              <a:gd name="connsiteX6" fmla="*/ 0 w 9144000"/>
              <a:gd name="connsiteY6" fmla="*/ 0 h 1259207"/>
              <a:gd name="connsiteX0" fmla="*/ 0 w 9144000"/>
              <a:gd name="connsiteY0" fmla="*/ 0 h 1259207"/>
              <a:gd name="connsiteX1" fmla="*/ 9144000 w 9144000"/>
              <a:gd name="connsiteY1" fmla="*/ 0 h 1259207"/>
              <a:gd name="connsiteX2" fmla="*/ 9144000 w 9144000"/>
              <a:gd name="connsiteY2" fmla="*/ 764704 h 1259207"/>
              <a:gd name="connsiteX3" fmla="*/ 7740352 w 9144000"/>
              <a:gd name="connsiteY3" fmla="*/ 1124744 h 1259207"/>
              <a:gd name="connsiteX4" fmla="*/ 5436096 w 9144000"/>
              <a:gd name="connsiteY4" fmla="*/ 1080120 h 1259207"/>
              <a:gd name="connsiteX5" fmla="*/ 0 w 9144000"/>
              <a:gd name="connsiteY5" fmla="*/ 1080120 h 1259207"/>
              <a:gd name="connsiteX6" fmla="*/ 0 w 9144000"/>
              <a:gd name="connsiteY6" fmla="*/ 0 h 1259207"/>
              <a:gd name="connsiteX0" fmla="*/ 0 w 9144000"/>
              <a:gd name="connsiteY0" fmla="*/ 0 h 1259207"/>
              <a:gd name="connsiteX1" fmla="*/ 9144000 w 9144000"/>
              <a:gd name="connsiteY1" fmla="*/ 0 h 1259207"/>
              <a:gd name="connsiteX2" fmla="*/ 9144000 w 9144000"/>
              <a:gd name="connsiteY2" fmla="*/ 764704 h 1259207"/>
              <a:gd name="connsiteX3" fmla="*/ 7740352 w 9144000"/>
              <a:gd name="connsiteY3" fmla="*/ 1124744 h 1259207"/>
              <a:gd name="connsiteX4" fmla="*/ 5436096 w 9144000"/>
              <a:gd name="connsiteY4" fmla="*/ 1080120 h 1259207"/>
              <a:gd name="connsiteX5" fmla="*/ 0 w 9144000"/>
              <a:gd name="connsiteY5" fmla="*/ 1080120 h 1259207"/>
              <a:gd name="connsiteX6" fmla="*/ 0 w 9144000"/>
              <a:gd name="connsiteY6" fmla="*/ 0 h 1259207"/>
              <a:gd name="connsiteX0" fmla="*/ 0 w 9144000"/>
              <a:gd name="connsiteY0" fmla="*/ 0 h 1259559"/>
              <a:gd name="connsiteX1" fmla="*/ 9144000 w 9144000"/>
              <a:gd name="connsiteY1" fmla="*/ 0 h 1259559"/>
              <a:gd name="connsiteX2" fmla="*/ 9144000 w 9144000"/>
              <a:gd name="connsiteY2" fmla="*/ 764704 h 1259559"/>
              <a:gd name="connsiteX3" fmla="*/ 7740352 w 9144000"/>
              <a:gd name="connsiteY3" fmla="*/ 1124744 h 1259559"/>
              <a:gd name="connsiteX4" fmla="*/ 5436096 w 9144000"/>
              <a:gd name="connsiteY4" fmla="*/ 1080120 h 1259559"/>
              <a:gd name="connsiteX5" fmla="*/ 4283968 w 9144000"/>
              <a:gd name="connsiteY5" fmla="*/ 908721 h 1259559"/>
              <a:gd name="connsiteX6" fmla="*/ 0 w 9144000"/>
              <a:gd name="connsiteY6" fmla="*/ 1080120 h 1259559"/>
              <a:gd name="connsiteX7" fmla="*/ 0 w 9144000"/>
              <a:gd name="connsiteY7" fmla="*/ 0 h 1259559"/>
              <a:gd name="connsiteX0" fmla="*/ 0 w 9144000"/>
              <a:gd name="connsiteY0" fmla="*/ 0 h 1262017"/>
              <a:gd name="connsiteX1" fmla="*/ 9144000 w 9144000"/>
              <a:gd name="connsiteY1" fmla="*/ 0 h 1262017"/>
              <a:gd name="connsiteX2" fmla="*/ 9144000 w 9144000"/>
              <a:gd name="connsiteY2" fmla="*/ 764704 h 1262017"/>
              <a:gd name="connsiteX3" fmla="*/ 7740352 w 9144000"/>
              <a:gd name="connsiteY3" fmla="*/ 1124744 h 1262017"/>
              <a:gd name="connsiteX4" fmla="*/ 5436096 w 9144000"/>
              <a:gd name="connsiteY4" fmla="*/ 1080120 h 1262017"/>
              <a:gd name="connsiteX5" fmla="*/ 4283968 w 9144000"/>
              <a:gd name="connsiteY5" fmla="*/ 908721 h 1262017"/>
              <a:gd name="connsiteX6" fmla="*/ 1835696 w 9144000"/>
              <a:gd name="connsiteY6" fmla="*/ 908721 h 1262017"/>
              <a:gd name="connsiteX7" fmla="*/ 0 w 9144000"/>
              <a:gd name="connsiteY7" fmla="*/ 1080120 h 1262017"/>
              <a:gd name="connsiteX8" fmla="*/ 0 w 9144000"/>
              <a:gd name="connsiteY8" fmla="*/ 0 h 1262017"/>
              <a:gd name="connsiteX0" fmla="*/ 0 w 9144000"/>
              <a:gd name="connsiteY0" fmla="*/ 0 h 1262017"/>
              <a:gd name="connsiteX1" fmla="*/ 9144000 w 9144000"/>
              <a:gd name="connsiteY1" fmla="*/ 0 h 1262017"/>
              <a:gd name="connsiteX2" fmla="*/ 9144000 w 9144000"/>
              <a:gd name="connsiteY2" fmla="*/ 764704 h 1262017"/>
              <a:gd name="connsiteX3" fmla="*/ 7740352 w 9144000"/>
              <a:gd name="connsiteY3" fmla="*/ 1124744 h 1262017"/>
              <a:gd name="connsiteX4" fmla="*/ 5436096 w 9144000"/>
              <a:gd name="connsiteY4" fmla="*/ 1080120 h 1262017"/>
              <a:gd name="connsiteX5" fmla="*/ 4283968 w 9144000"/>
              <a:gd name="connsiteY5" fmla="*/ 908721 h 1262017"/>
              <a:gd name="connsiteX6" fmla="*/ 3275856 w 9144000"/>
              <a:gd name="connsiteY6" fmla="*/ 1052736 h 1262017"/>
              <a:gd name="connsiteX7" fmla="*/ 1835696 w 9144000"/>
              <a:gd name="connsiteY7" fmla="*/ 908721 h 1262017"/>
              <a:gd name="connsiteX8" fmla="*/ 0 w 9144000"/>
              <a:gd name="connsiteY8" fmla="*/ 1080120 h 1262017"/>
              <a:gd name="connsiteX9" fmla="*/ 0 w 9144000"/>
              <a:gd name="connsiteY9" fmla="*/ 0 h 1262017"/>
              <a:gd name="connsiteX0" fmla="*/ 0 w 9144000"/>
              <a:gd name="connsiteY0" fmla="*/ 0 h 1262017"/>
              <a:gd name="connsiteX1" fmla="*/ 9144000 w 9144000"/>
              <a:gd name="connsiteY1" fmla="*/ 0 h 1262017"/>
              <a:gd name="connsiteX2" fmla="*/ 9144000 w 9144000"/>
              <a:gd name="connsiteY2" fmla="*/ 764704 h 1262017"/>
              <a:gd name="connsiteX3" fmla="*/ 8604448 w 9144000"/>
              <a:gd name="connsiteY3" fmla="*/ 980728 h 1262017"/>
              <a:gd name="connsiteX4" fmla="*/ 7740352 w 9144000"/>
              <a:gd name="connsiteY4" fmla="*/ 1124744 h 1262017"/>
              <a:gd name="connsiteX5" fmla="*/ 5436096 w 9144000"/>
              <a:gd name="connsiteY5" fmla="*/ 1080120 h 1262017"/>
              <a:gd name="connsiteX6" fmla="*/ 4283968 w 9144000"/>
              <a:gd name="connsiteY6" fmla="*/ 908721 h 1262017"/>
              <a:gd name="connsiteX7" fmla="*/ 3275856 w 9144000"/>
              <a:gd name="connsiteY7" fmla="*/ 1052736 h 1262017"/>
              <a:gd name="connsiteX8" fmla="*/ 1835696 w 9144000"/>
              <a:gd name="connsiteY8" fmla="*/ 908721 h 1262017"/>
              <a:gd name="connsiteX9" fmla="*/ 0 w 9144000"/>
              <a:gd name="connsiteY9" fmla="*/ 1080120 h 1262017"/>
              <a:gd name="connsiteX10" fmla="*/ 0 w 9144000"/>
              <a:gd name="connsiteY10" fmla="*/ 0 h 1262017"/>
              <a:gd name="connsiteX0" fmla="*/ 126437 w 9270437"/>
              <a:gd name="connsiteY0" fmla="*/ 0 h 1264475"/>
              <a:gd name="connsiteX1" fmla="*/ 9270437 w 9270437"/>
              <a:gd name="connsiteY1" fmla="*/ 0 h 1264475"/>
              <a:gd name="connsiteX2" fmla="*/ 9270437 w 9270437"/>
              <a:gd name="connsiteY2" fmla="*/ 764704 h 1264475"/>
              <a:gd name="connsiteX3" fmla="*/ 8730885 w 9270437"/>
              <a:gd name="connsiteY3" fmla="*/ 980728 h 1264475"/>
              <a:gd name="connsiteX4" fmla="*/ 7866789 w 9270437"/>
              <a:gd name="connsiteY4" fmla="*/ 1124744 h 1264475"/>
              <a:gd name="connsiteX5" fmla="*/ 5562533 w 9270437"/>
              <a:gd name="connsiteY5" fmla="*/ 1080120 h 1264475"/>
              <a:gd name="connsiteX6" fmla="*/ 4410405 w 9270437"/>
              <a:gd name="connsiteY6" fmla="*/ 908721 h 1264475"/>
              <a:gd name="connsiteX7" fmla="*/ 3402293 w 9270437"/>
              <a:gd name="connsiteY7" fmla="*/ 1052736 h 1264475"/>
              <a:gd name="connsiteX8" fmla="*/ 1962133 w 9270437"/>
              <a:gd name="connsiteY8" fmla="*/ 908721 h 1264475"/>
              <a:gd name="connsiteX9" fmla="*/ 305949 w 9270437"/>
              <a:gd name="connsiteY9" fmla="*/ 980728 h 1264475"/>
              <a:gd name="connsiteX10" fmla="*/ 126437 w 9270437"/>
              <a:gd name="connsiteY10" fmla="*/ 1080120 h 1264475"/>
              <a:gd name="connsiteX11" fmla="*/ 126437 w 9270437"/>
              <a:gd name="connsiteY11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0 w 9270438"/>
              <a:gd name="connsiteY4" fmla="*/ 1124744 h 1264475"/>
              <a:gd name="connsiteX5" fmla="*/ 5562534 w 9270438"/>
              <a:gd name="connsiteY5" fmla="*/ 1080120 h 1264475"/>
              <a:gd name="connsiteX6" fmla="*/ 4410406 w 9270438"/>
              <a:gd name="connsiteY6" fmla="*/ 908721 h 1264475"/>
              <a:gd name="connsiteX7" fmla="*/ 3402294 w 9270438"/>
              <a:gd name="connsiteY7" fmla="*/ 1052736 h 1264475"/>
              <a:gd name="connsiteX8" fmla="*/ 1962135 w 9270438"/>
              <a:gd name="connsiteY8" fmla="*/ 764704 h 1264475"/>
              <a:gd name="connsiteX9" fmla="*/ 305950 w 9270438"/>
              <a:gd name="connsiteY9" fmla="*/ 980728 h 1264475"/>
              <a:gd name="connsiteX10" fmla="*/ 126438 w 9270438"/>
              <a:gd name="connsiteY10" fmla="*/ 1080120 h 1264475"/>
              <a:gd name="connsiteX11" fmla="*/ 126438 w 9270438"/>
              <a:gd name="connsiteY11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0 w 9270438"/>
              <a:gd name="connsiteY4" fmla="*/ 1124744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1 w 9270438"/>
              <a:gd name="connsiteY4" fmla="*/ 908720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1 w 9270438"/>
              <a:gd name="connsiteY4" fmla="*/ 908720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1 w 9270438"/>
              <a:gd name="connsiteY4" fmla="*/ 908720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1 w 9270438"/>
              <a:gd name="connsiteY4" fmla="*/ 908720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8 w 9270438"/>
              <a:gd name="connsiteY0" fmla="*/ 0 h 1264475"/>
              <a:gd name="connsiteX1" fmla="*/ 9270438 w 9270438"/>
              <a:gd name="connsiteY1" fmla="*/ 0 h 1264475"/>
              <a:gd name="connsiteX2" fmla="*/ 9270438 w 9270438"/>
              <a:gd name="connsiteY2" fmla="*/ 764704 h 1264475"/>
              <a:gd name="connsiteX3" fmla="*/ 8730886 w 9270438"/>
              <a:gd name="connsiteY3" fmla="*/ 980728 h 1264475"/>
              <a:gd name="connsiteX4" fmla="*/ 7866791 w 9270438"/>
              <a:gd name="connsiteY4" fmla="*/ 908720 h 1264475"/>
              <a:gd name="connsiteX5" fmla="*/ 6714663 w 9270438"/>
              <a:gd name="connsiteY5" fmla="*/ 908720 h 1264475"/>
              <a:gd name="connsiteX6" fmla="*/ 5562534 w 9270438"/>
              <a:gd name="connsiteY6" fmla="*/ 1080120 h 1264475"/>
              <a:gd name="connsiteX7" fmla="*/ 4410406 w 9270438"/>
              <a:gd name="connsiteY7" fmla="*/ 908721 h 1264475"/>
              <a:gd name="connsiteX8" fmla="*/ 3402294 w 9270438"/>
              <a:gd name="connsiteY8" fmla="*/ 1052736 h 1264475"/>
              <a:gd name="connsiteX9" fmla="*/ 1962135 w 9270438"/>
              <a:gd name="connsiteY9" fmla="*/ 764704 h 1264475"/>
              <a:gd name="connsiteX10" fmla="*/ 305950 w 9270438"/>
              <a:gd name="connsiteY10" fmla="*/ 980728 h 1264475"/>
              <a:gd name="connsiteX11" fmla="*/ 126438 w 9270438"/>
              <a:gd name="connsiteY11" fmla="*/ 1080120 h 1264475"/>
              <a:gd name="connsiteX12" fmla="*/ 126438 w 9270438"/>
              <a:gd name="connsiteY12" fmla="*/ 0 h 1264475"/>
              <a:gd name="connsiteX0" fmla="*/ 126437 w 9270437"/>
              <a:gd name="connsiteY0" fmla="*/ 0 h 1264475"/>
              <a:gd name="connsiteX1" fmla="*/ 9270437 w 9270437"/>
              <a:gd name="connsiteY1" fmla="*/ 0 h 1264475"/>
              <a:gd name="connsiteX2" fmla="*/ 9270437 w 9270437"/>
              <a:gd name="connsiteY2" fmla="*/ 764704 h 1264475"/>
              <a:gd name="connsiteX3" fmla="*/ 8730885 w 9270437"/>
              <a:gd name="connsiteY3" fmla="*/ 980728 h 1264475"/>
              <a:gd name="connsiteX4" fmla="*/ 7866790 w 9270437"/>
              <a:gd name="connsiteY4" fmla="*/ 908720 h 1264475"/>
              <a:gd name="connsiteX5" fmla="*/ 6714662 w 9270437"/>
              <a:gd name="connsiteY5" fmla="*/ 908720 h 1264475"/>
              <a:gd name="connsiteX6" fmla="*/ 5562533 w 9270437"/>
              <a:gd name="connsiteY6" fmla="*/ 1080120 h 1264475"/>
              <a:gd name="connsiteX7" fmla="*/ 4410405 w 9270437"/>
              <a:gd name="connsiteY7" fmla="*/ 908721 h 1264475"/>
              <a:gd name="connsiteX8" fmla="*/ 3402293 w 9270437"/>
              <a:gd name="connsiteY8" fmla="*/ 1052736 h 1264475"/>
              <a:gd name="connsiteX9" fmla="*/ 1962134 w 9270437"/>
              <a:gd name="connsiteY9" fmla="*/ 908720 h 1264475"/>
              <a:gd name="connsiteX10" fmla="*/ 305949 w 9270437"/>
              <a:gd name="connsiteY10" fmla="*/ 980728 h 1264475"/>
              <a:gd name="connsiteX11" fmla="*/ 126437 w 9270437"/>
              <a:gd name="connsiteY11" fmla="*/ 1080120 h 1264475"/>
              <a:gd name="connsiteX12" fmla="*/ 126437 w 9270437"/>
              <a:gd name="connsiteY12" fmla="*/ 0 h 12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0437" h="1264475">
                <a:moveTo>
                  <a:pt x="126437" y="0"/>
                </a:moveTo>
                <a:lnTo>
                  <a:pt x="9270437" y="0"/>
                </a:lnTo>
                <a:lnTo>
                  <a:pt x="9270437" y="764704"/>
                </a:lnTo>
                <a:cubicBezTo>
                  <a:pt x="9169656" y="909730"/>
                  <a:pt x="8964826" y="956725"/>
                  <a:pt x="8730885" y="980728"/>
                </a:cubicBezTo>
                <a:cubicBezTo>
                  <a:pt x="8496944" y="1004731"/>
                  <a:pt x="8202827" y="920721"/>
                  <a:pt x="7866790" y="908720"/>
                </a:cubicBezTo>
                <a:cubicBezTo>
                  <a:pt x="7530753" y="896719"/>
                  <a:pt x="7526368" y="782594"/>
                  <a:pt x="6714662" y="908720"/>
                </a:cubicBezTo>
                <a:cubicBezTo>
                  <a:pt x="6031287" y="915204"/>
                  <a:pt x="5954667" y="1095815"/>
                  <a:pt x="5562533" y="1080120"/>
                </a:cubicBezTo>
                <a:cubicBezTo>
                  <a:pt x="4995145" y="1072102"/>
                  <a:pt x="5316421" y="908721"/>
                  <a:pt x="4410405" y="908721"/>
                </a:cubicBezTo>
                <a:cubicBezTo>
                  <a:pt x="4052537" y="878643"/>
                  <a:pt x="3810338" y="1052736"/>
                  <a:pt x="3402293" y="1052736"/>
                </a:cubicBezTo>
                <a:cubicBezTo>
                  <a:pt x="2994248" y="1052736"/>
                  <a:pt x="3279845" y="954164"/>
                  <a:pt x="1962134" y="908720"/>
                </a:cubicBezTo>
                <a:cubicBezTo>
                  <a:pt x="763366" y="1016918"/>
                  <a:pt x="611899" y="952161"/>
                  <a:pt x="305949" y="980728"/>
                </a:cubicBezTo>
                <a:cubicBezTo>
                  <a:pt x="0" y="1009295"/>
                  <a:pt x="155934" y="1264475"/>
                  <a:pt x="126437" y="1080120"/>
                </a:cubicBezTo>
                <a:lnTo>
                  <a:pt x="126437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«Μελέτη περίπτωσης»</a:t>
            </a: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1483568"/>
            <a:ext cx="82296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θέση του Χριστιανισμού για το μαρτύριο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«Πίστη είναι να θυσιάζεις τη ζωή σου για τον άλλον, ενώ φανατισμός όταν σκοτώνεις τον άλλον για την πίστη σου…»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-36512" y="6350169"/>
            <a:ext cx="9180512" cy="507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 είναι το θέμα της εικόνας; Ποιο είναι το επιχείρημά σου; </a:t>
            </a:r>
            <a:endParaRPr lang="el-G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5 - Θέση περιεχομένου"/>
          <p:cNvSpPr txBox="1">
            <a:spLocks/>
          </p:cNvSpPr>
          <p:nvPr/>
        </p:nvSpPr>
        <p:spPr>
          <a:xfrm>
            <a:off x="395536" y="476672"/>
            <a:ext cx="4392488" cy="576064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190500" dist="1524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TWPS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Think-Write-Pair-Share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8" name="Picture 8" descr="Αποτέλεσμα εικόνας για αναστήλωση εικόνων"/>
          <p:cNvPicPr>
            <a:picLocks noChangeAspect="1" noChangeArrowheads="1"/>
          </p:cNvPicPr>
          <p:nvPr/>
        </p:nvPicPr>
        <p:blipFill>
          <a:blip r:embed="rId7" cstate="print"/>
          <a:srcRect l="2503" t="2043" r="2372" b="1926"/>
          <a:stretch>
            <a:fillRect/>
          </a:stretch>
        </p:blipFill>
        <p:spPr bwMode="auto">
          <a:xfrm>
            <a:off x="6300192" y="2924944"/>
            <a:ext cx="2616802" cy="32365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t-Peter-Paul-238x300.jpg"/>
          <p:cNvPicPr>
            <a:picLocks noChangeAspect="1"/>
          </p:cNvPicPr>
          <p:nvPr/>
        </p:nvPicPr>
        <p:blipFill>
          <a:blip r:embed="rId2" cstate="print"/>
          <a:srcRect b="5807"/>
          <a:stretch>
            <a:fillRect/>
          </a:stretch>
        </p:blipFill>
        <p:spPr>
          <a:xfrm>
            <a:off x="0" y="0"/>
            <a:ext cx="5776097" cy="685800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868144" y="371797"/>
            <a:ext cx="3096344" cy="1329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000" dirty="0" smtClean="0"/>
              <a:t>Πέτρος και Παύλος</a:t>
            </a:r>
            <a:endParaRPr lang="el-GR" sz="4000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5796136" y="2852936"/>
            <a:ext cx="3347864" cy="381642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CC"/>
                </a:solidFill>
              </a:rPr>
              <a:t>Ποιοι;</a:t>
            </a:r>
            <a:br>
              <a:rPr lang="el-GR" dirty="0" smtClean="0">
                <a:solidFill>
                  <a:srgbClr val="3333CC"/>
                </a:solidFill>
              </a:rPr>
            </a:br>
            <a:r>
              <a:rPr lang="el-GR" dirty="0" smtClean="0">
                <a:solidFill>
                  <a:srgbClr val="3333CC"/>
                </a:solidFill>
              </a:rPr>
              <a:t>Πού;</a:t>
            </a:r>
            <a:br>
              <a:rPr lang="el-GR" dirty="0" smtClean="0">
                <a:solidFill>
                  <a:srgbClr val="3333CC"/>
                </a:solidFill>
              </a:rPr>
            </a:br>
            <a:r>
              <a:rPr lang="el-GR" dirty="0" smtClean="0">
                <a:solidFill>
                  <a:srgbClr val="3333CC"/>
                </a:solidFill>
              </a:rPr>
              <a:t>Πότε;</a:t>
            </a:r>
            <a:br>
              <a:rPr lang="el-GR" dirty="0" smtClean="0">
                <a:solidFill>
                  <a:srgbClr val="3333CC"/>
                </a:solidFill>
              </a:rPr>
            </a:br>
            <a:r>
              <a:rPr lang="el-GR" dirty="0" smtClean="0">
                <a:solidFill>
                  <a:srgbClr val="3333CC"/>
                </a:solidFill>
              </a:rPr>
              <a:t>Ποιο;</a:t>
            </a:r>
            <a:br>
              <a:rPr lang="el-GR" dirty="0" smtClean="0">
                <a:solidFill>
                  <a:srgbClr val="3333CC"/>
                </a:solidFill>
              </a:rPr>
            </a:br>
            <a:r>
              <a:rPr lang="el-GR" dirty="0" smtClean="0">
                <a:solidFill>
                  <a:srgbClr val="3333CC"/>
                </a:solidFill>
              </a:rPr>
              <a:t>Πώς;</a:t>
            </a:r>
            <a:br>
              <a:rPr lang="el-GR" dirty="0" smtClean="0">
                <a:solidFill>
                  <a:srgbClr val="3333CC"/>
                </a:solidFill>
              </a:rPr>
            </a:br>
            <a:r>
              <a:rPr lang="el-GR" dirty="0" smtClean="0">
                <a:solidFill>
                  <a:srgbClr val="3333CC"/>
                </a:solidFill>
              </a:rPr>
              <a:t>Γιατί;</a:t>
            </a:r>
            <a:endParaRPr lang="el-GR" dirty="0">
              <a:solidFill>
                <a:srgbClr val="3333CC"/>
              </a:solidFill>
            </a:endParaRPr>
          </a:p>
        </p:txBody>
      </p:sp>
      <p:sp>
        <p:nvSpPr>
          <p:cNvPr id="8" name="5 - Θέση περιεχομένου"/>
          <p:cNvSpPr txBox="1">
            <a:spLocks/>
          </p:cNvSpPr>
          <p:nvPr/>
        </p:nvSpPr>
        <p:spPr>
          <a:xfrm>
            <a:off x="6372200" y="1916832"/>
            <a:ext cx="2304256" cy="72008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190500" dist="241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«5 Π – 1 Γ»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Κύρια έγγραφα 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l-G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υλικά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84976" cy="47525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Πρόγραμμα Σπουδών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Οδηγός Εκπαιδευτικού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Οδηγίες Εφαρμογής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Διδακτικές Οδηγίες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Διδακτικό Υλικό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err="1" smtClean="0">
                <a:solidFill>
                  <a:srgbClr val="FF0000"/>
                </a:solidFill>
              </a:rPr>
              <a:t>Ιστότοπος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dirty="0" smtClean="0"/>
              <a:t>(υπό κατασκευή)</a:t>
            </a:r>
          </a:p>
          <a:p>
            <a:endParaRPr lang="el-GR" sz="3600" dirty="0" smtClean="0"/>
          </a:p>
        </p:txBody>
      </p:sp>
      <p:pic>
        <p:nvPicPr>
          <p:cNvPr id="5" name="4 - Εικόνα" descr="neoP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924944"/>
            <a:ext cx="3024336" cy="302433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796136" y="184482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hlinkClick r:id="rId4"/>
              </a:rPr>
              <a:t>http://iep.edu.gr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5328592" y="2780928"/>
            <a:ext cx="363589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3050" marR="0" lvl="0" indent="-2730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Ποιοί είναι;</a:t>
            </a:r>
          </a:p>
          <a:p>
            <a:pPr marL="273050" marR="0" lvl="0" indent="-2730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Τι συνέβη;</a:t>
            </a:r>
          </a:p>
          <a:p>
            <a:pPr marL="273050" marR="0" lvl="0" indent="-2730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Γιατί</a:t>
            </a:r>
            <a:r>
              <a:rPr kumimoji="0" lang="el-GR" sz="36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συνέβη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;</a:t>
            </a:r>
          </a:p>
          <a:p>
            <a:pPr marL="273050" marR="0" lvl="0" indent="-2730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Τι σημαίνει;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5 - Θέση περιεχομένου"/>
          <p:cNvSpPr txBox="1">
            <a:spLocks/>
          </p:cNvSpPr>
          <p:nvPr/>
        </p:nvSpPr>
        <p:spPr>
          <a:xfrm>
            <a:off x="5364088" y="908720"/>
            <a:ext cx="3096344" cy="144016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190500" dist="241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Ανάλυση Διαστάσεων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Αποτέλεσμα εικόνας για Ευαγγελισμός Θεοτοκόπουλ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48" y="404664"/>
            <a:ext cx="3436520" cy="6048672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190500" dist="241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eventh_ecumenical_council-nic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6912" y="1053550"/>
            <a:ext cx="7061472" cy="5183762"/>
          </a:xfrm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040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βλέπεις; Τι νομίζεις; Τι αναρωτιέσαι;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699792" y="144016"/>
            <a:ext cx="3600400" cy="764704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Artful Thinking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Αρχή; Μέση; Τέλος; … μιας ιστορίας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mecc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2168" y="1045461"/>
            <a:ext cx="6012160" cy="4615787"/>
          </a:xfrm>
        </p:spPr>
      </p:pic>
      <p:sp>
        <p:nvSpPr>
          <p:cNvPr id="5" name="4 - Ορθογώνιο"/>
          <p:cNvSpPr/>
          <p:nvPr/>
        </p:nvSpPr>
        <p:spPr>
          <a:xfrm>
            <a:off x="0" y="583836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Αξιοποιώντας στοιχεία του μαθήματος, να συνθέσετε μια σύντομη ιστορία, με αρχή (ή μέση ή τέλος) την παραπάνω σκηνή</a:t>
            </a: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endParaRPr lang="el-GR" dirty="0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4392488"/>
            <a:ext cx="9144000" cy="2204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ακούς; Για ποιον μιλάει; </a:t>
            </a:r>
            <a:b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Τι νομίζεις σχετικά με αυτόν;</a:t>
            </a:r>
            <a:b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Ποιες φράσεις σου θυμίζουν τον απόστολο Παύλο 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πριν το </a:t>
            </a:r>
            <a:r>
              <a:rPr lang="el-GR" sz="2400" dirty="0" smtClean="0">
                <a:solidFill>
                  <a:srgbClr val="3333CC"/>
                </a:solidFill>
                <a:latin typeface="+mj-lt"/>
                <a:ea typeface="+mj-ea"/>
                <a:cs typeface="+mj-cs"/>
              </a:rPr>
              <a:t>όραμα της Δαμασκού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ποιες μετά από αυτό;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Ο_Προσκυνητής-Αλκίνοος_Ιωαννίδη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404664"/>
            <a:ext cx="4572000" cy="342900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72008" y="0"/>
            <a:ext cx="44999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Πάτησε στην εικόνα για να ακούσεις</a:t>
            </a:r>
            <a:endParaRPr lang="en-US" dirty="0"/>
          </a:p>
        </p:txBody>
      </p:sp>
      <p:pic>
        <p:nvPicPr>
          <p:cNvPr id="5122" name="Picture 2" descr="Αποτέλεσμα εικόνας για εικονίδιο ήχος"/>
          <p:cNvPicPr>
            <a:picLocks noChangeAspect="1" noChangeArrowheads="1"/>
          </p:cNvPicPr>
          <p:nvPr/>
        </p:nvPicPr>
        <p:blipFill>
          <a:blip r:embed="rId4" cstate="print"/>
          <a:srcRect r="7957"/>
          <a:stretch>
            <a:fillRect/>
          </a:stretch>
        </p:blipFill>
        <p:spPr bwMode="auto">
          <a:xfrm>
            <a:off x="179513" y="44624"/>
            <a:ext cx="288032" cy="281078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5496" y="3861048"/>
            <a:ext cx="45720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Προέλευση βίντεο: </a:t>
            </a:r>
            <a:r>
              <a:rPr lang="en-US" sz="1200" dirty="0" smtClean="0">
                <a:hlinkClick r:id="rId5"/>
              </a:rPr>
              <a:t>https://www.youtube.com/watch?v=uvtrXFfPolQ</a:t>
            </a:r>
            <a:r>
              <a:rPr lang="el-GR" sz="1200" dirty="0" smtClean="0"/>
              <a:t> </a:t>
            </a:r>
            <a:endParaRPr lang="en-US" sz="1200" dirty="0"/>
          </a:p>
        </p:txBody>
      </p:sp>
      <p:pic>
        <p:nvPicPr>
          <p:cNvPr id="5126" name="Picture 6" descr="Αποτέλεσμα εικόνας για Ο απόστολος Παύλος διώκει χριστιανους στη Δαμασκ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336" y="-27384"/>
            <a:ext cx="4417168" cy="4203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4624"/>
            <a:ext cx="6228184" cy="792088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FF0000"/>
                </a:solidFill>
              </a:rPr>
              <a:t>Τα χέρια τ' αδειανά 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0324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Είδα αυτό το όνειρο:</a:t>
            </a:r>
            <a:br>
              <a:rPr lang="el-GR" sz="2800" dirty="0" smtClean="0"/>
            </a:br>
            <a:r>
              <a:rPr lang="el-GR" sz="2800" dirty="0" smtClean="0"/>
              <a:t>Ένας άνθρωπος παρουσιαζόταν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στο κριτήριο του Κυρίου:</a:t>
            </a:r>
            <a:br>
              <a:rPr lang="el-GR" sz="2800" dirty="0" smtClean="0"/>
            </a:br>
            <a:r>
              <a:rPr lang="el-GR" sz="2800" dirty="0" smtClean="0"/>
              <a:t>- "Κοίταξε, Θεέ μου ", του έλεγε</a:t>
            </a:r>
            <a:r>
              <a:rPr lang="el-GR" sz="2800" dirty="0" smtClean="0">
                <a:latin typeface="Calibri"/>
              </a:rPr>
              <a:t>· </a:t>
            </a:r>
            <a:r>
              <a:rPr lang="el-GR" sz="2800" dirty="0" smtClean="0"/>
              <a:t>"τήρησα τον νόμο σου ", δεν έκανα τίποτε το αισχρό, κακό ή αντίθρησκο. Κύριε, τα χέρια μου είναι καθαρά ".</a:t>
            </a:r>
            <a:br>
              <a:rPr lang="el-GR" sz="2800" dirty="0" smtClean="0"/>
            </a:br>
            <a:r>
              <a:rPr lang="el-GR" sz="2800" dirty="0" smtClean="0"/>
              <a:t>- "Ασφαλώς, ασφαλώς", του απαντούσε ο καλός Θεός... "αλλά είναι άδεια ".</a:t>
            </a:r>
          </a:p>
          <a:p>
            <a:pPr algn="r">
              <a:buNone/>
            </a:pPr>
            <a:r>
              <a:rPr lang="el-GR" sz="2400" dirty="0" err="1" smtClean="0">
                <a:solidFill>
                  <a:srgbClr val="0000FF"/>
                </a:solidFill>
              </a:rPr>
              <a:t>Ραούλ</a:t>
            </a:r>
            <a:r>
              <a:rPr lang="el-GR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err="1" smtClean="0">
                <a:solidFill>
                  <a:srgbClr val="0000FF"/>
                </a:solidFill>
              </a:rPr>
              <a:t>Φολλερώ</a:t>
            </a:r>
            <a:r>
              <a:rPr lang="el-GR" sz="2400" dirty="0" smtClean="0">
                <a:solidFill>
                  <a:srgbClr val="0000FF"/>
                </a:solidFill>
              </a:rPr>
              <a:t>, Γάλλος ανθρωπιστής και ιεραπόστολος</a:t>
            </a:r>
            <a:endParaRPr lang="el-GR" sz="2800" dirty="0"/>
          </a:p>
        </p:txBody>
      </p:sp>
      <p:pic>
        <p:nvPicPr>
          <p:cNvPr id="4" name="3 - Εικόνα" descr="331546-! 1 X 1455507763_87a10019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406316" cy="196836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72008" y="4869160"/>
            <a:ext cx="8964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600"/>
              </a:spcAft>
              <a:buFont typeface="Calibri" pitchFamily="34" charset="0"/>
              <a:buChar char="−"/>
            </a:pPr>
            <a:r>
              <a:rPr lang="el-GR" sz="2800" dirty="0" smtClean="0">
                <a:solidFill>
                  <a:srgbClr val="CC0000"/>
                </a:solidFill>
              </a:rPr>
              <a:t>Με βάση το κείμενο των Μακαρισμών, σκεφτείτε με τι θα μπορούσε ο άνθρωπος αυτός να γεμίσει τα χέρια του;</a:t>
            </a:r>
            <a:endParaRPr lang="en-US" sz="2800" dirty="0" smtClean="0">
              <a:solidFill>
                <a:srgbClr val="CC0000"/>
              </a:solidFill>
            </a:endParaRPr>
          </a:p>
          <a:p>
            <a:pPr marL="273050" indent="-273050">
              <a:buFont typeface="Calibri" pitchFamily="34" charset="0"/>
              <a:buChar char="−"/>
            </a:pPr>
            <a:r>
              <a:rPr lang="el-GR" sz="2800" dirty="0" smtClean="0">
                <a:solidFill>
                  <a:srgbClr val="CC0000"/>
                </a:solidFill>
              </a:rPr>
              <a:t>Ακούστε το τραγούδι που ακολουθεί και σημειώσετε μια ανάλογη σκέψη για τους ανθρώπους της εποχής μας.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Άδεια_μου_αγκαλιά_(Into_my_Arms)_-_Διονύσης_Σαββόπουλο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63556" y="242646"/>
            <a:ext cx="7968884" cy="597666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411760" y="6381328"/>
            <a:ext cx="457200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Προέλευση βίντεο: </a:t>
            </a:r>
            <a:r>
              <a:rPr lang="en-US" sz="1200" dirty="0" smtClean="0">
                <a:hlinkClick r:id="rId4"/>
              </a:rPr>
              <a:t>https://www.youtube.com/watch?v=RbPdjS2GvgM</a:t>
            </a:r>
            <a:r>
              <a:rPr lang="el-GR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0038" t="12334" r="21057" b="7167"/>
          <a:stretch>
            <a:fillRect/>
          </a:stretch>
        </p:blipFill>
        <p:spPr bwMode="auto">
          <a:xfrm>
            <a:off x="22976" y="404664"/>
            <a:ext cx="9013520" cy="59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72008" y="548680"/>
            <a:ext cx="8964488" cy="18002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Ευχαριστώ για την προσοχή σας!</a:t>
            </a:r>
            <a:r>
              <a:rPr lang="el-GR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/>
          <a:srcRect l="34450" t="20773" r="18301" b="9701"/>
          <a:stretch>
            <a:fillRect/>
          </a:stretch>
        </p:blipFill>
        <p:spPr bwMode="auto">
          <a:xfrm>
            <a:off x="1043608" y="188640"/>
            <a:ext cx="6984776" cy="57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467544" y="6211669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3"/>
              </a:rPr>
              <a:t>http://iep.edu.gr/index.php/el/?option=com_content&amp;view=article&amp;id=451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Ξεκινώντας …</a:t>
            </a:r>
            <a:endParaRPr lang="el-G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 marL="631825" indent="-631825">
              <a:lnSpc>
                <a:spcPct val="120000"/>
              </a:lnSpc>
              <a:buNone/>
            </a:pPr>
            <a:r>
              <a:rPr lang="el-GR" sz="4800" b="1" dirty="0" smtClean="0">
                <a:solidFill>
                  <a:srgbClr val="FF0000"/>
                </a:solidFill>
              </a:rPr>
              <a:t>Διερευνούμε:</a:t>
            </a:r>
          </a:p>
          <a:p>
            <a:pPr marL="631825" indent="-631825">
              <a:lnSpc>
                <a:spcPct val="120000"/>
              </a:lnSpc>
              <a:buFont typeface="Wingdings" pitchFamily="2" charset="2"/>
              <a:buChar char="è"/>
            </a:pPr>
            <a:r>
              <a:rPr lang="el-GR" sz="4000" b="1" dirty="0" smtClean="0">
                <a:solidFill>
                  <a:srgbClr val="002060"/>
                </a:solidFill>
              </a:rPr>
              <a:t>γενικούς σκοπούς </a:t>
            </a:r>
            <a:r>
              <a:rPr lang="el-GR" sz="4000" dirty="0" smtClean="0"/>
              <a:t>του </a:t>
            </a:r>
            <a:r>
              <a:rPr lang="el-GR" sz="4000" dirty="0" err="1" smtClean="0"/>
              <a:t>ΜτΘ</a:t>
            </a:r>
            <a:endParaRPr lang="el-GR" sz="4000" dirty="0" smtClean="0"/>
          </a:p>
          <a:p>
            <a:pPr marL="631825" indent="-631825">
              <a:lnSpc>
                <a:spcPct val="120000"/>
              </a:lnSpc>
              <a:buFont typeface="Wingdings" pitchFamily="2" charset="2"/>
              <a:buChar char="è"/>
            </a:pPr>
            <a:r>
              <a:rPr lang="el-GR" sz="4000" b="1" dirty="0" smtClean="0">
                <a:solidFill>
                  <a:srgbClr val="002060"/>
                </a:solidFill>
              </a:rPr>
              <a:t>βασικούς άξονες </a:t>
            </a:r>
            <a:r>
              <a:rPr lang="el-GR" sz="4000" dirty="0" smtClean="0"/>
              <a:t>κάθε τάξης </a:t>
            </a:r>
          </a:p>
          <a:p>
            <a:pPr marL="631825" indent="-631825">
              <a:lnSpc>
                <a:spcPct val="120000"/>
              </a:lnSpc>
              <a:buFont typeface="Wingdings" pitchFamily="2" charset="2"/>
              <a:buChar char="è"/>
            </a:pPr>
            <a:r>
              <a:rPr lang="el-GR" sz="4000" b="1" dirty="0" smtClean="0">
                <a:solidFill>
                  <a:srgbClr val="002060"/>
                </a:solidFill>
              </a:rPr>
              <a:t>γενικούς στόχους </a:t>
            </a:r>
            <a:r>
              <a:rPr lang="el-GR" sz="4000" dirty="0" smtClean="0"/>
              <a:t>κάθε τάξης</a:t>
            </a:r>
          </a:p>
          <a:p>
            <a:pPr marL="631825" indent="-631825">
              <a:lnSpc>
                <a:spcPct val="120000"/>
              </a:lnSpc>
              <a:buFont typeface="Wingdings" pitchFamily="2" charset="2"/>
              <a:buChar char="è"/>
            </a:pPr>
            <a:r>
              <a:rPr lang="el-GR" sz="4000" b="1" dirty="0" smtClean="0">
                <a:solidFill>
                  <a:srgbClr val="002060"/>
                </a:solidFill>
              </a:rPr>
              <a:t>πίνακα Θεματικών Ενοτήτων</a:t>
            </a:r>
            <a:endParaRPr lang="el-GR" sz="4000" dirty="0" smtClean="0"/>
          </a:p>
          <a:p>
            <a:pPr marL="631825" indent="-631825">
              <a:lnSpc>
                <a:spcPct val="120000"/>
              </a:lnSpc>
              <a:buFont typeface="Wingdings" pitchFamily="2" charset="2"/>
              <a:buChar char="è"/>
            </a:pPr>
            <a:r>
              <a:rPr lang="el-GR" sz="4000" b="1" dirty="0" smtClean="0">
                <a:solidFill>
                  <a:srgbClr val="002060"/>
                </a:solidFill>
              </a:rPr>
              <a:t>προσδοκώμενες επάρκειες </a:t>
            </a:r>
            <a:r>
              <a:rPr lang="el-GR" sz="4000" dirty="0" smtClean="0"/>
              <a:t>κάθε τάξης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4800" dirty="0" smtClean="0"/>
              <a:t>Γενικοί Σκοποί (Δημοτικό – Γυμνάσιο)</a:t>
            </a:r>
            <a:endParaRPr lang="en-US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/>
              <a:t>1</a:t>
            </a:r>
            <a:r>
              <a:rPr lang="el-GR" dirty="0" smtClean="0"/>
              <a:t>. Να οικοδομήσει ένα στιβαρό μορφωτικό πλαίσιο/πεδίο γνώσης και κατανόησης του </a:t>
            </a:r>
            <a:r>
              <a:rPr lang="el-GR" u="sng" dirty="0" smtClean="0">
                <a:solidFill>
                  <a:srgbClr val="FF0000"/>
                </a:solidFill>
              </a:rPr>
              <a:t>Χριστιανισμού και της Ορθοδοξίας</a:t>
            </a:r>
            <a:r>
              <a:rPr lang="el-GR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l-GR" b="1" dirty="0" smtClean="0"/>
              <a:t>2</a:t>
            </a:r>
            <a:r>
              <a:rPr lang="el-GR" dirty="0" smtClean="0"/>
              <a:t>. Να παρέχει … ικανοποιητική κατάρτιση για τη φύση και τον ρόλο του </a:t>
            </a:r>
            <a:r>
              <a:rPr lang="el-GR" u="sng" dirty="0" smtClean="0">
                <a:solidFill>
                  <a:srgbClr val="FF0000"/>
                </a:solidFill>
              </a:rPr>
              <a:t>θρησκευτικού φαινομένου</a:t>
            </a:r>
            <a:r>
              <a:rPr lang="el-GR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3. Να δημιουργήσει … </a:t>
            </a:r>
            <a:r>
              <a:rPr lang="el-GR" u="sng" dirty="0" smtClean="0">
                <a:solidFill>
                  <a:srgbClr val="FF0000"/>
                </a:solidFill>
              </a:rPr>
              <a:t>θρησκευτικά εγγράμματο άνθρωπο</a:t>
            </a:r>
            <a:r>
              <a:rPr lang="el-GR" dirty="0" smtClean="0"/>
              <a:t>, καλλιεργώντας παράλληλα την ηθική και κοινωνική του ευαισθησία.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4. Να συντελέσει στη γνωριμία, στην κριτική κατανόηση, στον σεβασμό και στον </a:t>
            </a:r>
            <a:r>
              <a:rPr lang="el-GR" u="sng" dirty="0" smtClean="0">
                <a:solidFill>
                  <a:srgbClr val="FF0000"/>
                </a:solidFill>
              </a:rPr>
              <a:t>διάλογο</a:t>
            </a:r>
            <a:r>
              <a:rPr lang="el-GR" dirty="0" smtClean="0"/>
              <a:t> μεταξύ ανθρώπων με διαφορετικές απόψεις…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5. Να συνεισφέρει δημιουργικά στον … αυτοπροσδιορισμό της </a:t>
            </a:r>
            <a:r>
              <a:rPr lang="el-GR" u="sng" dirty="0" smtClean="0">
                <a:solidFill>
                  <a:srgbClr val="FF0000"/>
                </a:solidFill>
              </a:rPr>
              <a:t>προσωπικής ταυτότητας </a:t>
            </a:r>
            <a:r>
              <a:rPr lang="el-GR" dirty="0" smtClean="0"/>
              <a:t>των μαθητών, καθώς και στην ολόπλευρη … </a:t>
            </a:r>
            <a:r>
              <a:rPr lang="el-GR" u="sng" dirty="0" smtClean="0">
                <a:solidFill>
                  <a:srgbClr val="FF0000"/>
                </a:solidFill>
              </a:rPr>
              <a:t>ανάπτυξή</a:t>
            </a:r>
            <a:r>
              <a:rPr lang="el-GR" dirty="0" smtClean="0"/>
              <a:t> τους…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ΔΗΜΟΤΙΚΟ</a:t>
            </a:r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4000" dirty="0" smtClean="0"/>
              <a:t>- Ο κόσμος της θρησκείας 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2592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dirty="0" smtClean="0"/>
              <a:t>Αφηγηματικά στοιχεία γύρω από πρόσωπα, έθιμα, σύμβολα, παραδόσεις, ιστορία, μνημεία, κοινωνική και πολιτιστική ζωή πρωταρχικά της Ορθοδοξίας και στη συνέχεια των εγγύτερων μονοθεϊστικών και ανατολικών θρησκειών.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4653136"/>
            <a:ext cx="9144000" cy="22048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>
              <a:spcAft>
                <a:spcPts val="1200"/>
              </a:spcAft>
            </a:pP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Ανακαλύπτουμε…</a:t>
            </a:r>
          </a:p>
          <a:p>
            <a:pPr marL="177800">
              <a:spcAft>
                <a:spcPts val="1200"/>
              </a:spcAft>
            </a:pPr>
            <a:r>
              <a:rPr lang="el-G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Α΄ κύκλος: 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εικόνες, πρόσωπα και ιστορίες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el-G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Β΄ κύκλος: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κείμενα, μνημεία, τόπους και γεγονότα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ΓΥΜΝΑΣΙΟ: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400" dirty="0" smtClean="0"/>
              <a:t>Η θρησκεία στη ζωή, στην ιστορία και στον πολιτισμό </a:t>
            </a:r>
            <a:endParaRPr lang="en-US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37444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el-GR" sz="3800" dirty="0" smtClean="0">
                <a:solidFill>
                  <a:srgbClr val="FF0000"/>
                </a:solidFill>
              </a:rPr>
              <a:t>Μελέτη της θρησκείας και του πολιτισμού της</a:t>
            </a:r>
            <a:r>
              <a:rPr lang="el-GR" sz="3800" dirty="0" smtClean="0"/>
              <a:t>, αφενός, με ερμηνεία του εσωτερικού της βιώματος και, αφετέρου, με διερεύνηση της σχέσης με την εποχή της </a:t>
            </a:r>
            <a:endParaRPr lang="en-US" sz="3800" dirty="0" smtClean="0"/>
          </a:p>
          <a:p>
            <a:pPr>
              <a:lnSpc>
                <a:spcPct val="134000"/>
              </a:lnSpc>
            </a:pPr>
            <a:r>
              <a:rPr lang="el-GR" sz="3800" dirty="0" smtClean="0">
                <a:solidFill>
                  <a:srgbClr val="FF0000"/>
                </a:solidFill>
              </a:rPr>
              <a:t>Έμφαση</a:t>
            </a:r>
            <a:r>
              <a:rPr lang="el-GR" sz="3800" dirty="0" smtClean="0"/>
              <a:t> στη ζωή, ιστορία, τέχνη,  πολιτισμό που σάρκωσαν ο Χριστιανισμός, ιδιαίτερα η Ορθοδοξία, και οι μεγάλες θρησκευτικές παραδόσεις</a:t>
            </a:r>
            <a:endParaRPr lang="en-US" sz="3800" dirty="0" smtClean="0"/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3800" dirty="0" smtClean="0">
                <a:solidFill>
                  <a:srgbClr val="FF0000"/>
                </a:solidFill>
              </a:rPr>
              <a:t>Θεμελιώδεις άξονες: </a:t>
            </a:r>
            <a:r>
              <a:rPr lang="el-GR" sz="3800" dirty="0" smtClean="0"/>
              <a:t>Θεός, κόσμος, άνθρωπος, ηθική, κοινωνία, πολιτισμός, σύγχρονη ζωή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indent="450850">
              <a:buNone/>
            </a:pPr>
            <a:r>
              <a:rPr lang="el-G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Α΄  :   </a:t>
            </a:r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Πορεία και ανάπτυξη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850">
              <a:buNone/>
            </a:pPr>
            <a:r>
              <a:rPr lang="el-G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Β΄  :   </a:t>
            </a:r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Πορεία μέσα από αντιθέσεις</a:t>
            </a:r>
            <a:endParaRPr lang="el-G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850">
              <a:buNone/>
            </a:pPr>
            <a:r>
              <a:rPr lang="el-G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Γ΄   :   </a:t>
            </a:r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τοπικό στο οικουμενικό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/>
              <a:t>Πρόγραμμα Σπουδών Γυμνασίου</a:t>
            </a:r>
            <a:endParaRPr lang="el-GR" sz="4000" dirty="0"/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rcRect l="17824" t="22811" r="18403" b="6510"/>
          <a:stretch>
            <a:fillRect/>
          </a:stretch>
        </p:blipFill>
        <p:spPr bwMode="auto">
          <a:xfrm>
            <a:off x="0" y="1052736"/>
            <a:ext cx="9144000" cy="573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Έλλειψη"/>
          <p:cNvSpPr/>
          <p:nvPr/>
        </p:nvSpPr>
        <p:spPr>
          <a:xfrm>
            <a:off x="107504" y="2564904"/>
            <a:ext cx="2520280" cy="19442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Έλλειψη"/>
          <p:cNvSpPr/>
          <p:nvPr/>
        </p:nvSpPr>
        <p:spPr>
          <a:xfrm>
            <a:off x="0" y="4509120"/>
            <a:ext cx="2520280" cy="1512168"/>
          </a:xfrm>
          <a:prstGeom prst="ellipse">
            <a:avLst/>
          </a:prstGeom>
          <a:noFill/>
          <a:ln w="31750">
            <a:solidFill>
              <a:srgbClr val="313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Έλλειψη"/>
          <p:cNvSpPr/>
          <p:nvPr/>
        </p:nvSpPr>
        <p:spPr>
          <a:xfrm>
            <a:off x="2987824" y="5085184"/>
            <a:ext cx="2448272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2987824" y="4149080"/>
            <a:ext cx="2376264" cy="12241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2987824" y="2564904"/>
            <a:ext cx="252028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6300192" y="5589240"/>
            <a:ext cx="2736304" cy="12687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300192" y="4077072"/>
            <a:ext cx="2736304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300192" y="2564904"/>
            <a:ext cx="2736304" cy="15841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2130</Words>
  <Application>Microsoft Office PowerPoint</Application>
  <PresentationFormat>Προβολή στην οθόνη (4:3)</PresentationFormat>
  <Paragraphs>279</Paragraphs>
  <Slides>36</Slides>
  <Notes>2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Comic Sans MS</vt:lpstr>
      <vt:lpstr>Sakkal Majalla</vt:lpstr>
      <vt:lpstr>Segoe Print</vt:lpstr>
      <vt:lpstr>Times New Roman</vt:lpstr>
      <vt:lpstr>Wingdings</vt:lpstr>
      <vt:lpstr>Θέμα του Office</vt:lpstr>
      <vt:lpstr>Πρόγραμμα Σπουδών στα Θρησκευτικά Γυμνασίου    Παρουσίαση Προγράμματος,  σχεδιασμός Θεματικής Ενότητας,  πρακτικές οδηγίες</vt:lpstr>
      <vt:lpstr>Παρουσίαση του PowerPoint</vt:lpstr>
      <vt:lpstr>Κύρια έγγραφα  &amp;  υλικά</vt:lpstr>
      <vt:lpstr>Παρουσίαση του PowerPoint</vt:lpstr>
      <vt:lpstr>Ξεκινώντας …</vt:lpstr>
      <vt:lpstr>Γενικοί Σκοποί (Δημοτικό – Γυμνάσιο)</vt:lpstr>
      <vt:lpstr>ΔΗΜΟΤΙΚΟ - Ο κόσμος της θρησκείας </vt:lpstr>
      <vt:lpstr>ΓΥΜΝΑΣΙΟ:  Η θρησκεία στη ζωή, στην ιστορία και στον πολιτισμό </vt:lpstr>
      <vt:lpstr>Πρόγραμμα Σπουδών Γυμνασίου</vt:lpstr>
      <vt:lpstr>Προσδοκώμενες Επάρκειες…</vt:lpstr>
      <vt:lpstr>Διάρθρωση Θεματικής Ενότητας</vt:lpstr>
      <vt:lpstr>Κύρια χαρακτηριστικά ΠΣ</vt:lpstr>
      <vt:lpstr>Σχεδιάζοντας ένα δίωρο</vt:lpstr>
      <vt:lpstr>Α΄ Γυμνασίου, ΘΕ 1 (απόσπασμα)</vt:lpstr>
      <vt:lpstr>Α΄ Γυμνασίου ΘΕ 4: Πώς παίρνονται οι αποφάσεις; (3 δίωρα)</vt:lpstr>
      <vt:lpstr>Παρουσίαση του PowerPoint</vt:lpstr>
      <vt:lpstr>Δειγματικός σχεδιασμός (1) </vt:lpstr>
      <vt:lpstr>Δειγματικός σχεδιασμός (2) </vt:lpstr>
      <vt:lpstr>Δειγματικός σχεδιασμός (3)</vt:lpstr>
      <vt:lpstr>Διδασκαλία  ή/και  Μάθηση;</vt:lpstr>
      <vt:lpstr>Παρουσίαση του PowerPoint</vt:lpstr>
      <vt:lpstr>Προσδοκώμενη μάθηση</vt:lpstr>
      <vt:lpstr>Πώς διδάσκω; </vt:lpstr>
      <vt:lpstr>Εργασία σε ομάδες;</vt:lpstr>
      <vt:lpstr>Αξιολόγηση μαθητή;</vt:lpstr>
      <vt:lpstr>Δείγματα προτεινόμενων δραστηριοτήτων</vt:lpstr>
      <vt:lpstr>«Μελέτη περίπτωσης»</vt:lpstr>
      <vt:lpstr>Παρουσίαση του PowerPoint</vt:lpstr>
      <vt:lpstr>Ποιοι; Πού; Πότε; Ποιο; Πώς; Γιατί;</vt:lpstr>
      <vt:lpstr>Παρουσίαση του PowerPoint</vt:lpstr>
      <vt:lpstr>Τι βλέπεις; Τι νομίζεις; Τι αναρωτιέσαι;</vt:lpstr>
      <vt:lpstr>Αρχή; Μέση; Τέλος; … μιας ιστορίας</vt:lpstr>
      <vt:lpstr> </vt:lpstr>
      <vt:lpstr>Τα χέρια τ' αδειανά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Σχεδιάζοντας τη διδασκαλία  στα Θρησκευτικά</dc:title>
  <dc:creator>Striligkas</dc:creator>
  <cp:lastModifiedBy>Γεωργακάκη Αργυρούλα</cp:lastModifiedBy>
  <cp:revision>152</cp:revision>
  <dcterms:created xsi:type="dcterms:W3CDTF">2011-10-28T09:30:43Z</dcterms:created>
  <dcterms:modified xsi:type="dcterms:W3CDTF">2016-10-14T07:46:42Z</dcterms:modified>
</cp:coreProperties>
</file>