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59" r:id="rId3"/>
    <p:sldId id="263" r:id="rId4"/>
    <p:sldId id="286" r:id="rId5"/>
    <p:sldId id="292" r:id="rId6"/>
    <p:sldId id="266" r:id="rId7"/>
    <p:sldId id="290" r:id="rId8"/>
    <p:sldId id="291" r:id="rId9"/>
    <p:sldId id="288" r:id="rId10"/>
    <p:sldId id="289" r:id="rId11"/>
    <p:sldId id="264" r:id="rId12"/>
    <p:sldId id="262" r:id="rId13"/>
    <p:sldId id="276" r:id="rId14"/>
    <p:sldId id="28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6466"/>
    <a:srgbClr val="4C5456"/>
    <a:srgbClr val="0033CC"/>
    <a:srgbClr val="333399"/>
    <a:srgbClr val="0C466A"/>
    <a:srgbClr val="6600FF"/>
    <a:srgbClr val="12699C"/>
    <a:srgbClr val="820C5B"/>
    <a:srgbClr val="960E68"/>
    <a:srgbClr val="96A0A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23" autoAdjust="0"/>
  </p:normalViewPr>
  <p:slideViewPr>
    <p:cSldViewPr>
      <p:cViewPr varScale="1">
        <p:scale>
          <a:sx n="76" d="100"/>
          <a:sy n="76" d="100"/>
        </p:scale>
        <p:origin x="-1642" y="-11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3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278AD9-2AD8-40DC-B81B-5AAF60275998}"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l-GR"/>
        </a:p>
      </dgm:t>
    </dgm:pt>
    <dgm:pt modelId="{1F014A75-F6A3-4EA7-810C-7E9DFA66829A}">
      <dgm:prSet phldrT="[Κείμενο]"/>
      <dgm:spPr>
        <a:solidFill>
          <a:schemeClr val="accent2">
            <a:lumMod val="75000"/>
          </a:schemeClr>
        </a:solidFill>
      </dgm:spPr>
      <dgm:t>
        <a:bodyPr/>
        <a:lstStyle/>
        <a:p>
          <a:r>
            <a:rPr lang="el-GR" dirty="0">
              <a:effectLst>
                <a:outerShdw blurRad="38100" dist="38100" dir="2700000" algn="tl">
                  <a:srgbClr val="000000">
                    <a:alpha val="43137"/>
                  </a:srgbClr>
                </a:outerShdw>
              </a:effectLst>
            </a:rPr>
            <a:t>Προσδοκώμενα</a:t>
          </a:r>
        </a:p>
        <a:p>
          <a:r>
            <a:rPr lang="el-GR" dirty="0">
              <a:effectLst>
                <a:outerShdw blurRad="38100" dist="38100" dir="2700000" algn="tl">
                  <a:srgbClr val="000000">
                    <a:alpha val="43137"/>
                  </a:srgbClr>
                </a:outerShdw>
              </a:effectLst>
            </a:rPr>
            <a:t>Μαθησιακά </a:t>
          </a:r>
        </a:p>
        <a:p>
          <a:r>
            <a:rPr lang="el-GR" dirty="0">
              <a:effectLst>
                <a:outerShdw blurRad="38100" dist="38100" dir="2700000" algn="tl">
                  <a:srgbClr val="000000">
                    <a:alpha val="43137"/>
                  </a:srgbClr>
                </a:outerShdw>
              </a:effectLst>
            </a:rPr>
            <a:t>Αποτελέσματα</a:t>
          </a:r>
        </a:p>
      </dgm:t>
    </dgm:pt>
    <dgm:pt modelId="{347164C8-C902-4017-BD68-6E92DA9D6A52}" type="parTrans" cxnId="{D33FE052-C20B-429E-A62D-82B1375D2B1C}">
      <dgm:prSet/>
      <dgm:spPr/>
      <dgm:t>
        <a:bodyPr/>
        <a:lstStyle/>
        <a:p>
          <a:endParaRPr lang="el-GR"/>
        </a:p>
      </dgm:t>
    </dgm:pt>
    <dgm:pt modelId="{D7D0168C-3BDC-4CDC-988A-7285BEC2F6D3}" type="sibTrans" cxnId="{D33FE052-C20B-429E-A62D-82B1375D2B1C}">
      <dgm:prSet/>
      <dgm:spPr/>
      <dgm:t>
        <a:bodyPr/>
        <a:lstStyle/>
        <a:p>
          <a:endParaRPr lang="el-GR"/>
        </a:p>
      </dgm:t>
    </dgm:pt>
    <dgm:pt modelId="{FBF32652-0AA7-47A4-8CDA-E5BDE5DF9ECB}">
      <dgm:prSet phldrT="[Κείμενο]"/>
      <dgm:spPr>
        <a:solidFill>
          <a:schemeClr val="accent2">
            <a:lumMod val="40000"/>
            <a:lumOff val="60000"/>
            <a:alpha val="90000"/>
          </a:schemeClr>
        </a:solidFill>
      </dgm:spPr>
      <dgm:t>
        <a:bodyPr/>
        <a:lstStyle/>
        <a:p>
          <a:endParaRPr lang="el-GR" dirty="0"/>
        </a:p>
      </dgm:t>
    </dgm:pt>
    <dgm:pt modelId="{C0D927E6-D2F9-44A3-8CBC-0D2194FFA20D}" type="parTrans" cxnId="{854A50D5-5E8C-4D4C-93CF-0AFA1021EF58}">
      <dgm:prSet/>
      <dgm:spPr/>
      <dgm:t>
        <a:bodyPr/>
        <a:lstStyle/>
        <a:p>
          <a:endParaRPr lang="el-GR"/>
        </a:p>
      </dgm:t>
    </dgm:pt>
    <dgm:pt modelId="{4887309A-EF71-4456-8320-B442C0617293}" type="sibTrans" cxnId="{854A50D5-5E8C-4D4C-93CF-0AFA1021EF58}">
      <dgm:prSet/>
      <dgm:spPr/>
      <dgm:t>
        <a:bodyPr/>
        <a:lstStyle/>
        <a:p>
          <a:endParaRPr lang="el-GR"/>
        </a:p>
      </dgm:t>
    </dgm:pt>
    <dgm:pt modelId="{173A2C33-AE60-4ADD-A0BF-37413D3675F4}">
      <dgm:prSet phldrT="[Κείμενο]"/>
      <dgm:spPr>
        <a:solidFill>
          <a:schemeClr val="accent2">
            <a:lumMod val="75000"/>
          </a:schemeClr>
        </a:solidFill>
      </dgm:spPr>
      <dgm:t>
        <a:bodyPr/>
        <a:lstStyle/>
        <a:p>
          <a:r>
            <a:rPr lang="el-GR" dirty="0">
              <a:effectLst>
                <a:outerShdw blurRad="38100" dist="38100" dir="2700000" algn="tl">
                  <a:srgbClr val="000000">
                    <a:alpha val="43137"/>
                  </a:srgbClr>
                </a:outerShdw>
              </a:effectLst>
            </a:rPr>
            <a:t>Αξιολόγηση</a:t>
          </a:r>
        </a:p>
      </dgm:t>
    </dgm:pt>
    <dgm:pt modelId="{FE43A112-766D-417E-AA61-378A5AB88709}" type="parTrans" cxnId="{69658A8C-C9B3-4885-AECD-78BC6A8E73D7}">
      <dgm:prSet/>
      <dgm:spPr/>
      <dgm:t>
        <a:bodyPr/>
        <a:lstStyle/>
        <a:p>
          <a:endParaRPr lang="el-GR"/>
        </a:p>
      </dgm:t>
    </dgm:pt>
    <dgm:pt modelId="{97D9C4BF-90B3-42A6-9352-6975F6641957}" type="sibTrans" cxnId="{69658A8C-C9B3-4885-AECD-78BC6A8E73D7}">
      <dgm:prSet/>
      <dgm:spPr/>
      <dgm:t>
        <a:bodyPr/>
        <a:lstStyle/>
        <a:p>
          <a:endParaRPr lang="el-GR"/>
        </a:p>
      </dgm:t>
    </dgm:pt>
    <dgm:pt modelId="{378222D3-E46F-44C1-AF1F-ABDBA56D1C89}">
      <dgm:prSet phldrT="[Κείμενο]"/>
      <dgm:spPr>
        <a:solidFill>
          <a:schemeClr val="accent2">
            <a:lumMod val="40000"/>
            <a:lumOff val="60000"/>
            <a:alpha val="90000"/>
          </a:schemeClr>
        </a:solidFill>
      </dgm:spPr>
      <dgm:t>
        <a:bodyPr/>
        <a:lstStyle/>
        <a:p>
          <a:endParaRPr lang="el-GR" dirty="0"/>
        </a:p>
      </dgm:t>
    </dgm:pt>
    <dgm:pt modelId="{8102C9AF-466F-41A6-9768-8008C3598918}" type="parTrans" cxnId="{57CF08EC-CA94-459D-A495-A5FAA393FD82}">
      <dgm:prSet/>
      <dgm:spPr/>
      <dgm:t>
        <a:bodyPr/>
        <a:lstStyle/>
        <a:p>
          <a:endParaRPr lang="el-GR"/>
        </a:p>
      </dgm:t>
    </dgm:pt>
    <dgm:pt modelId="{38E504D3-BB6C-4060-B725-B579BE4FB425}" type="sibTrans" cxnId="{57CF08EC-CA94-459D-A495-A5FAA393FD82}">
      <dgm:prSet/>
      <dgm:spPr/>
      <dgm:t>
        <a:bodyPr/>
        <a:lstStyle/>
        <a:p>
          <a:endParaRPr lang="el-GR"/>
        </a:p>
      </dgm:t>
    </dgm:pt>
    <dgm:pt modelId="{9BD303EE-698E-4AFA-B4C8-A233313CC694}">
      <dgm:prSet/>
      <dgm:spPr/>
      <dgm:t>
        <a:bodyPr/>
        <a:lstStyle/>
        <a:p>
          <a:r>
            <a:rPr lang="el-GR" dirty="0"/>
            <a:t>να αναγνωρίζουμε τη σημασία της ελευθερίας του ανθρώπου στη χριστιανική ανθρωπολογία,</a:t>
          </a:r>
        </a:p>
      </dgm:t>
    </dgm:pt>
    <dgm:pt modelId="{CBF763DA-50AC-4788-9F83-943DED8D5400}" type="parTrans" cxnId="{3FF9F4B4-B84B-4628-9DAC-9831FBB00F91}">
      <dgm:prSet/>
      <dgm:spPr/>
      <dgm:t>
        <a:bodyPr/>
        <a:lstStyle/>
        <a:p>
          <a:endParaRPr lang="el-GR"/>
        </a:p>
      </dgm:t>
    </dgm:pt>
    <dgm:pt modelId="{B970BD82-2670-497F-8363-45EC93C26C83}" type="sibTrans" cxnId="{3FF9F4B4-B84B-4628-9DAC-9831FBB00F91}">
      <dgm:prSet/>
      <dgm:spPr/>
      <dgm:t>
        <a:bodyPr/>
        <a:lstStyle/>
        <a:p>
          <a:endParaRPr lang="el-GR"/>
        </a:p>
      </dgm:t>
    </dgm:pt>
    <dgm:pt modelId="{94E80DE9-426D-4A4A-8C17-972E671EB92A}">
      <dgm:prSet/>
      <dgm:spPr/>
      <dgm:t>
        <a:bodyPr/>
        <a:lstStyle/>
        <a:p>
          <a:r>
            <a:rPr lang="el-GR" dirty="0"/>
            <a:t>να</a:t>
          </a:r>
          <a:r>
            <a:rPr lang="en-US" dirty="0"/>
            <a:t> εξετάζου</a:t>
          </a:r>
          <a:r>
            <a:rPr lang="el-GR" dirty="0"/>
            <a:t>με </a:t>
          </a:r>
          <a:r>
            <a:rPr lang="en-US" dirty="0" err="1"/>
            <a:t>τη</a:t>
          </a:r>
          <a:r>
            <a:rPr lang="en-US" dirty="0"/>
            <a:t> σχέση </a:t>
          </a:r>
          <a:r>
            <a:rPr lang="en-US" dirty="0" err="1"/>
            <a:t>της</a:t>
          </a:r>
          <a:r>
            <a:rPr lang="en-US" dirty="0"/>
            <a:t> π</a:t>
          </a:r>
          <a:r>
            <a:rPr lang="en-US" dirty="0" err="1"/>
            <a:t>ίστης</a:t>
          </a:r>
          <a:r>
            <a:rPr lang="en-US" dirty="0"/>
            <a:t> </a:t>
          </a:r>
          <a:r>
            <a:rPr lang="en-US" dirty="0" err="1"/>
            <a:t>στον</a:t>
          </a:r>
          <a:r>
            <a:rPr lang="en-US" dirty="0"/>
            <a:t> </a:t>
          </a:r>
          <a:r>
            <a:rPr lang="en-US" dirty="0" err="1"/>
            <a:t>Θεό</a:t>
          </a:r>
          <a:r>
            <a:rPr lang="en-US" dirty="0"/>
            <a:t> και </a:t>
          </a:r>
          <a:r>
            <a:rPr lang="en-US" dirty="0" err="1"/>
            <a:t>της</a:t>
          </a:r>
          <a:r>
            <a:rPr lang="en-US" dirty="0"/>
            <a:t> </a:t>
          </a:r>
          <a:r>
            <a:rPr lang="en-US" dirty="0" err="1"/>
            <a:t>ελευθερί</a:t>
          </a:r>
          <a:r>
            <a:rPr lang="en-US" dirty="0"/>
            <a:t>ας του ανθρώπου.</a:t>
          </a:r>
          <a:endParaRPr lang="el-GR" dirty="0"/>
        </a:p>
      </dgm:t>
    </dgm:pt>
    <dgm:pt modelId="{DFD6251C-4B14-482E-B2AD-0156537454E6}" type="parTrans" cxnId="{E6368F26-42DF-44C6-A4B8-3E89EF2181CA}">
      <dgm:prSet/>
      <dgm:spPr/>
      <dgm:t>
        <a:bodyPr/>
        <a:lstStyle/>
        <a:p>
          <a:endParaRPr lang="el-GR"/>
        </a:p>
      </dgm:t>
    </dgm:pt>
    <dgm:pt modelId="{F48DE170-B0DB-4523-9F09-014A66DD8FB5}" type="sibTrans" cxnId="{E6368F26-42DF-44C6-A4B8-3E89EF2181CA}">
      <dgm:prSet/>
      <dgm:spPr/>
      <dgm:t>
        <a:bodyPr/>
        <a:lstStyle/>
        <a:p>
          <a:endParaRPr lang="el-GR"/>
        </a:p>
      </dgm:t>
    </dgm:pt>
    <dgm:pt modelId="{4E5CDE2E-FD5B-4464-AD3B-9BA964E5BD35}">
      <dgm:prSet/>
      <dgm:spPr/>
      <dgm:t>
        <a:bodyPr/>
        <a:lstStyle/>
        <a:p>
          <a:pPr>
            <a:buFont typeface="Calibri" panose="020F0502020204030204" pitchFamily="34" charset="0"/>
            <a:buChar char="-"/>
          </a:pPr>
          <a:r>
            <a:rPr lang="el-GR" dirty="0"/>
            <a:t>Εκφράζουμε επιχειρήματα περί της ελευθερίας ως θεμελιώδους γνωρίσματος του Χριστιανισμού. </a:t>
          </a:r>
        </a:p>
      </dgm:t>
    </dgm:pt>
    <dgm:pt modelId="{833EA27F-2AAE-491B-BB3F-BEB507D19DE5}" type="parTrans" cxnId="{8360C11C-2CAF-4B59-8449-C55CA11CF6E8}">
      <dgm:prSet/>
      <dgm:spPr/>
      <dgm:t>
        <a:bodyPr/>
        <a:lstStyle/>
        <a:p>
          <a:endParaRPr lang="el-GR"/>
        </a:p>
      </dgm:t>
    </dgm:pt>
    <dgm:pt modelId="{8DFD2100-26F0-4D40-AD94-C2E328261A3A}" type="sibTrans" cxnId="{8360C11C-2CAF-4B59-8449-C55CA11CF6E8}">
      <dgm:prSet/>
      <dgm:spPr/>
      <dgm:t>
        <a:bodyPr/>
        <a:lstStyle/>
        <a:p>
          <a:endParaRPr lang="el-GR"/>
        </a:p>
      </dgm:t>
    </dgm:pt>
    <dgm:pt modelId="{FA02580E-CAFB-4CA9-91FF-48939786C619}">
      <dgm:prSet/>
      <dgm:spPr/>
      <dgm:t>
        <a:bodyPr/>
        <a:lstStyle/>
        <a:p>
          <a:r>
            <a:rPr lang="en-US" dirty="0"/>
            <a:t>Α</a:t>
          </a:r>
          <a:r>
            <a:rPr lang="el-GR" dirty="0" err="1"/>
            <a:t>ναλύουμε</a:t>
          </a:r>
          <a:r>
            <a:rPr lang="el-GR" dirty="0"/>
            <a:t>  τ</a:t>
          </a:r>
          <a:r>
            <a:rPr lang="en-US" dirty="0"/>
            <a:t>η σχέση π</a:t>
          </a:r>
          <a:r>
            <a:rPr lang="en-US" dirty="0" err="1"/>
            <a:t>ίστης</a:t>
          </a:r>
          <a:r>
            <a:rPr lang="en-US" dirty="0"/>
            <a:t> και </a:t>
          </a:r>
          <a:r>
            <a:rPr lang="en-US" dirty="0" err="1"/>
            <a:t>ελευθερί</a:t>
          </a:r>
          <a:r>
            <a:rPr lang="en-US" dirty="0"/>
            <a:t>ας.</a:t>
          </a:r>
          <a:endParaRPr lang="el-GR" dirty="0"/>
        </a:p>
      </dgm:t>
    </dgm:pt>
    <dgm:pt modelId="{18263BF0-B09B-4538-9CBF-7EECE88F1C59}" type="parTrans" cxnId="{CA66E90B-4355-45B1-9384-FD872D06EC9A}">
      <dgm:prSet/>
      <dgm:spPr/>
      <dgm:t>
        <a:bodyPr/>
        <a:lstStyle/>
        <a:p>
          <a:endParaRPr lang="el-GR"/>
        </a:p>
      </dgm:t>
    </dgm:pt>
    <dgm:pt modelId="{10B064A8-1CA2-447C-BA10-D54B59CC3A95}" type="sibTrans" cxnId="{CA66E90B-4355-45B1-9384-FD872D06EC9A}">
      <dgm:prSet/>
      <dgm:spPr/>
      <dgm:t>
        <a:bodyPr/>
        <a:lstStyle/>
        <a:p>
          <a:endParaRPr lang="el-GR"/>
        </a:p>
      </dgm:t>
    </dgm:pt>
    <dgm:pt modelId="{8EA12A72-68EF-431A-8E63-7AF0542AEA8E}" type="pres">
      <dgm:prSet presAssocID="{6D278AD9-2AD8-40DC-B81B-5AAF60275998}" presName="Name0" presStyleCnt="0">
        <dgm:presLayoutVars>
          <dgm:dir/>
          <dgm:animLvl val="lvl"/>
          <dgm:resizeHandles val="exact"/>
        </dgm:presLayoutVars>
      </dgm:prSet>
      <dgm:spPr/>
      <dgm:t>
        <a:bodyPr/>
        <a:lstStyle/>
        <a:p>
          <a:endParaRPr lang="el-GR"/>
        </a:p>
      </dgm:t>
    </dgm:pt>
    <dgm:pt modelId="{714E54FC-B415-4596-B2C2-500CB7C27AA8}" type="pres">
      <dgm:prSet presAssocID="{1F014A75-F6A3-4EA7-810C-7E9DFA66829A}" presName="linNode" presStyleCnt="0"/>
      <dgm:spPr/>
    </dgm:pt>
    <dgm:pt modelId="{5E980F70-3A82-4960-A577-D396BCDE0D3D}" type="pres">
      <dgm:prSet presAssocID="{1F014A75-F6A3-4EA7-810C-7E9DFA66829A}" presName="parentText" presStyleLbl="node1" presStyleIdx="0" presStyleCnt="2" custScaleX="76239" custLinFactNeighborX="-6064">
        <dgm:presLayoutVars>
          <dgm:chMax val="1"/>
          <dgm:bulletEnabled val="1"/>
        </dgm:presLayoutVars>
      </dgm:prSet>
      <dgm:spPr/>
      <dgm:t>
        <a:bodyPr/>
        <a:lstStyle/>
        <a:p>
          <a:endParaRPr lang="el-GR"/>
        </a:p>
      </dgm:t>
    </dgm:pt>
    <dgm:pt modelId="{BFA0B2EB-9B2F-42CF-B35D-B360282AB8EE}" type="pres">
      <dgm:prSet presAssocID="{1F014A75-F6A3-4EA7-810C-7E9DFA66829A}" presName="descendantText" presStyleLbl="alignAccFollowNode1" presStyleIdx="0" presStyleCnt="2" custScaleX="110041" custScaleY="113606" custLinFactNeighborX="-1507">
        <dgm:presLayoutVars>
          <dgm:bulletEnabled val="1"/>
        </dgm:presLayoutVars>
      </dgm:prSet>
      <dgm:spPr/>
      <dgm:t>
        <a:bodyPr/>
        <a:lstStyle/>
        <a:p>
          <a:endParaRPr lang="el-GR"/>
        </a:p>
      </dgm:t>
    </dgm:pt>
    <dgm:pt modelId="{B0EDBF57-4015-48A1-933C-CA87E15A30E4}" type="pres">
      <dgm:prSet presAssocID="{D7D0168C-3BDC-4CDC-988A-7285BEC2F6D3}" presName="sp" presStyleCnt="0"/>
      <dgm:spPr/>
    </dgm:pt>
    <dgm:pt modelId="{2DEA3E67-8541-49A7-8C93-CE84E9971C5A}" type="pres">
      <dgm:prSet presAssocID="{173A2C33-AE60-4ADD-A0BF-37413D3675F4}" presName="linNode" presStyleCnt="0"/>
      <dgm:spPr/>
    </dgm:pt>
    <dgm:pt modelId="{AED4B081-50EA-4025-9C12-7C2A5D75130A}" type="pres">
      <dgm:prSet presAssocID="{173A2C33-AE60-4ADD-A0BF-37413D3675F4}" presName="parentText" presStyleLbl="node1" presStyleIdx="1" presStyleCnt="2" custScaleX="76239" custLinFactNeighborX="-6064">
        <dgm:presLayoutVars>
          <dgm:chMax val="1"/>
          <dgm:bulletEnabled val="1"/>
        </dgm:presLayoutVars>
      </dgm:prSet>
      <dgm:spPr/>
      <dgm:t>
        <a:bodyPr/>
        <a:lstStyle/>
        <a:p>
          <a:endParaRPr lang="el-GR"/>
        </a:p>
      </dgm:t>
    </dgm:pt>
    <dgm:pt modelId="{809EFA10-81CF-48FB-A291-F59A46A2960F}" type="pres">
      <dgm:prSet presAssocID="{173A2C33-AE60-4ADD-A0BF-37413D3675F4}" presName="descendantText" presStyleLbl="alignAccFollowNode1" presStyleIdx="1" presStyleCnt="2" custScaleX="110856" custScaleY="73542" custLinFactNeighborX="-1507">
        <dgm:presLayoutVars>
          <dgm:bulletEnabled val="1"/>
        </dgm:presLayoutVars>
      </dgm:prSet>
      <dgm:spPr/>
      <dgm:t>
        <a:bodyPr/>
        <a:lstStyle/>
        <a:p>
          <a:endParaRPr lang="el-GR"/>
        </a:p>
      </dgm:t>
    </dgm:pt>
  </dgm:ptLst>
  <dgm:cxnLst>
    <dgm:cxn modelId="{8360C11C-2CAF-4B59-8449-C55CA11CF6E8}" srcId="{173A2C33-AE60-4ADD-A0BF-37413D3675F4}" destId="{4E5CDE2E-FD5B-4464-AD3B-9BA964E5BD35}" srcOrd="1" destOrd="0" parTransId="{833EA27F-2AAE-491B-BB3F-BEB507D19DE5}" sibTransId="{8DFD2100-26F0-4D40-AD94-C2E328261A3A}"/>
    <dgm:cxn modelId="{76F8744C-4E43-4E5D-8960-C298C27243E6}" type="presOf" srcId="{173A2C33-AE60-4ADD-A0BF-37413D3675F4}" destId="{AED4B081-50EA-4025-9C12-7C2A5D75130A}" srcOrd="0" destOrd="0" presId="urn:microsoft.com/office/officeart/2005/8/layout/vList5"/>
    <dgm:cxn modelId="{854A50D5-5E8C-4D4C-93CF-0AFA1021EF58}" srcId="{1F014A75-F6A3-4EA7-810C-7E9DFA66829A}" destId="{FBF32652-0AA7-47A4-8CDA-E5BDE5DF9ECB}" srcOrd="0" destOrd="0" parTransId="{C0D927E6-D2F9-44A3-8CBC-0D2194FFA20D}" sibTransId="{4887309A-EF71-4456-8320-B442C0617293}"/>
    <dgm:cxn modelId="{C241CD77-F5E4-4476-B977-078353E8E14A}" type="presOf" srcId="{9BD303EE-698E-4AFA-B4C8-A233313CC694}" destId="{BFA0B2EB-9B2F-42CF-B35D-B360282AB8EE}" srcOrd="0" destOrd="1" presId="urn:microsoft.com/office/officeart/2005/8/layout/vList5"/>
    <dgm:cxn modelId="{E6368F26-42DF-44C6-A4B8-3E89EF2181CA}" srcId="{1F014A75-F6A3-4EA7-810C-7E9DFA66829A}" destId="{94E80DE9-426D-4A4A-8C17-972E671EB92A}" srcOrd="2" destOrd="0" parTransId="{DFD6251C-4B14-482E-B2AD-0156537454E6}" sibTransId="{F48DE170-B0DB-4523-9F09-014A66DD8FB5}"/>
    <dgm:cxn modelId="{24F1D499-A157-479F-B2B9-850CA97D373D}" type="presOf" srcId="{378222D3-E46F-44C1-AF1F-ABDBA56D1C89}" destId="{809EFA10-81CF-48FB-A291-F59A46A2960F}" srcOrd="0" destOrd="0" presId="urn:microsoft.com/office/officeart/2005/8/layout/vList5"/>
    <dgm:cxn modelId="{69658A8C-C9B3-4885-AECD-78BC6A8E73D7}" srcId="{6D278AD9-2AD8-40DC-B81B-5AAF60275998}" destId="{173A2C33-AE60-4ADD-A0BF-37413D3675F4}" srcOrd="1" destOrd="0" parTransId="{FE43A112-766D-417E-AA61-378A5AB88709}" sibTransId="{97D9C4BF-90B3-42A6-9352-6975F6641957}"/>
    <dgm:cxn modelId="{37EC81A1-45DA-402C-A831-551A314EE487}" type="presOf" srcId="{4E5CDE2E-FD5B-4464-AD3B-9BA964E5BD35}" destId="{809EFA10-81CF-48FB-A291-F59A46A2960F}" srcOrd="0" destOrd="1" presId="urn:microsoft.com/office/officeart/2005/8/layout/vList5"/>
    <dgm:cxn modelId="{57CF08EC-CA94-459D-A495-A5FAA393FD82}" srcId="{173A2C33-AE60-4ADD-A0BF-37413D3675F4}" destId="{378222D3-E46F-44C1-AF1F-ABDBA56D1C89}" srcOrd="0" destOrd="0" parTransId="{8102C9AF-466F-41A6-9768-8008C3598918}" sibTransId="{38E504D3-BB6C-4060-B725-B579BE4FB425}"/>
    <dgm:cxn modelId="{D33FE052-C20B-429E-A62D-82B1375D2B1C}" srcId="{6D278AD9-2AD8-40DC-B81B-5AAF60275998}" destId="{1F014A75-F6A3-4EA7-810C-7E9DFA66829A}" srcOrd="0" destOrd="0" parTransId="{347164C8-C902-4017-BD68-6E92DA9D6A52}" sibTransId="{D7D0168C-3BDC-4CDC-988A-7285BEC2F6D3}"/>
    <dgm:cxn modelId="{C02844BD-AFCE-4AF5-ADD9-9416BFE416AE}" type="presOf" srcId="{94E80DE9-426D-4A4A-8C17-972E671EB92A}" destId="{BFA0B2EB-9B2F-42CF-B35D-B360282AB8EE}" srcOrd="0" destOrd="2" presId="urn:microsoft.com/office/officeart/2005/8/layout/vList5"/>
    <dgm:cxn modelId="{8D5DAEB4-7802-489D-BA79-67E9E0C8032A}" type="presOf" srcId="{6D278AD9-2AD8-40DC-B81B-5AAF60275998}" destId="{8EA12A72-68EF-431A-8E63-7AF0542AEA8E}" srcOrd="0" destOrd="0" presId="urn:microsoft.com/office/officeart/2005/8/layout/vList5"/>
    <dgm:cxn modelId="{34A66EC1-6006-4241-8460-28384CD04DCE}" type="presOf" srcId="{FBF32652-0AA7-47A4-8CDA-E5BDE5DF9ECB}" destId="{BFA0B2EB-9B2F-42CF-B35D-B360282AB8EE}" srcOrd="0" destOrd="0" presId="urn:microsoft.com/office/officeart/2005/8/layout/vList5"/>
    <dgm:cxn modelId="{CA66E90B-4355-45B1-9384-FD872D06EC9A}" srcId="{173A2C33-AE60-4ADD-A0BF-37413D3675F4}" destId="{FA02580E-CAFB-4CA9-91FF-48939786C619}" srcOrd="2" destOrd="0" parTransId="{18263BF0-B09B-4538-9CBF-7EECE88F1C59}" sibTransId="{10B064A8-1CA2-447C-BA10-D54B59CC3A95}"/>
    <dgm:cxn modelId="{4746033F-6BCB-4488-9C30-627FAF897CAF}" type="presOf" srcId="{FA02580E-CAFB-4CA9-91FF-48939786C619}" destId="{809EFA10-81CF-48FB-A291-F59A46A2960F}" srcOrd="0" destOrd="2" presId="urn:microsoft.com/office/officeart/2005/8/layout/vList5"/>
    <dgm:cxn modelId="{3FF9F4B4-B84B-4628-9DAC-9831FBB00F91}" srcId="{1F014A75-F6A3-4EA7-810C-7E9DFA66829A}" destId="{9BD303EE-698E-4AFA-B4C8-A233313CC694}" srcOrd="1" destOrd="0" parTransId="{CBF763DA-50AC-4788-9F83-943DED8D5400}" sibTransId="{B970BD82-2670-497F-8363-45EC93C26C83}"/>
    <dgm:cxn modelId="{0196B4E8-6D14-484D-BB47-AF4F2FA9CE0D}" type="presOf" srcId="{1F014A75-F6A3-4EA7-810C-7E9DFA66829A}" destId="{5E980F70-3A82-4960-A577-D396BCDE0D3D}" srcOrd="0" destOrd="0" presId="urn:microsoft.com/office/officeart/2005/8/layout/vList5"/>
    <dgm:cxn modelId="{13D9958E-FF39-43AF-BBEA-FB6DA50AA333}" type="presParOf" srcId="{8EA12A72-68EF-431A-8E63-7AF0542AEA8E}" destId="{714E54FC-B415-4596-B2C2-500CB7C27AA8}" srcOrd="0" destOrd="0" presId="urn:microsoft.com/office/officeart/2005/8/layout/vList5"/>
    <dgm:cxn modelId="{8E197716-0130-4A13-914C-F3638DF94C66}" type="presParOf" srcId="{714E54FC-B415-4596-B2C2-500CB7C27AA8}" destId="{5E980F70-3A82-4960-A577-D396BCDE0D3D}" srcOrd="0" destOrd="0" presId="urn:microsoft.com/office/officeart/2005/8/layout/vList5"/>
    <dgm:cxn modelId="{350671F7-20E6-4043-898C-EF68654C165D}" type="presParOf" srcId="{714E54FC-B415-4596-B2C2-500CB7C27AA8}" destId="{BFA0B2EB-9B2F-42CF-B35D-B360282AB8EE}" srcOrd="1" destOrd="0" presId="urn:microsoft.com/office/officeart/2005/8/layout/vList5"/>
    <dgm:cxn modelId="{8E4BBFB0-C616-4DD5-B551-5B7C319670AA}" type="presParOf" srcId="{8EA12A72-68EF-431A-8E63-7AF0542AEA8E}" destId="{B0EDBF57-4015-48A1-933C-CA87E15A30E4}" srcOrd="1" destOrd="0" presId="urn:microsoft.com/office/officeart/2005/8/layout/vList5"/>
    <dgm:cxn modelId="{34B1B314-0846-4865-998D-D760CE674EE9}" type="presParOf" srcId="{8EA12A72-68EF-431A-8E63-7AF0542AEA8E}" destId="{2DEA3E67-8541-49A7-8C93-CE84E9971C5A}" srcOrd="2" destOrd="0" presId="urn:microsoft.com/office/officeart/2005/8/layout/vList5"/>
    <dgm:cxn modelId="{80EA3855-63D5-4EA7-B2C8-90CBBAB75397}" type="presParOf" srcId="{2DEA3E67-8541-49A7-8C93-CE84E9971C5A}" destId="{AED4B081-50EA-4025-9C12-7C2A5D75130A}" srcOrd="0" destOrd="0" presId="urn:microsoft.com/office/officeart/2005/8/layout/vList5"/>
    <dgm:cxn modelId="{89E58086-C661-4B36-A5DA-FF00E305CA0E}" type="presParOf" srcId="{2DEA3E67-8541-49A7-8C93-CE84E9971C5A}" destId="{809EFA10-81CF-48FB-A291-F59A46A2960F}"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4413CB-403A-4D56-BA1B-FB0F3AF175A4}" type="doc">
      <dgm:prSet loTypeId="urn:microsoft.com/office/officeart/2005/8/layout/matrix3" loCatId="matrix" qsTypeId="urn:microsoft.com/office/officeart/2005/8/quickstyle/simple2" qsCatId="simple" csTypeId="urn:microsoft.com/office/officeart/2005/8/colors/accent5_1" csCatId="accent5" phldr="1"/>
      <dgm:spPr/>
      <dgm:t>
        <a:bodyPr/>
        <a:lstStyle/>
        <a:p>
          <a:endParaRPr lang="el-GR"/>
        </a:p>
      </dgm:t>
    </dgm:pt>
    <dgm:pt modelId="{ECEB3148-C95B-4AA6-8777-2FCF21E31296}">
      <dgm:prSet phldrT="[Κείμενο]"/>
      <dgm:spPr>
        <a:ln>
          <a:solidFill>
            <a:schemeClr val="accent2">
              <a:lumMod val="75000"/>
            </a:schemeClr>
          </a:solidFill>
        </a:ln>
      </dgm:spPr>
      <dgm:t>
        <a:bodyPr/>
        <a:lstStyle/>
        <a:p>
          <a:pPr marL="0" indent="0"/>
          <a:r>
            <a:rPr lang="el-GR" dirty="0"/>
            <a:t>Ας ακούσουμε ένα τραγούδι…</a:t>
          </a:r>
        </a:p>
      </dgm:t>
    </dgm:pt>
    <dgm:pt modelId="{B89C9A6A-8FFB-4F1F-B321-FE1B6C3D92A6}" type="parTrans" cxnId="{D99D4DC4-948C-4523-A003-766A842007F8}">
      <dgm:prSet/>
      <dgm:spPr/>
      <dgm:t>
        <a:bodyPr/>
        <a:lstStyle/>
        <a:p>
          <a:endParaRPr lang="el-GR"/>
        </a:p>
      </dgm:t>
    </dgm:pt>
    <dgm:pt modelId="{DB10EF5C-AFA0-44CB-B5BA-5F6C608CD638}" type="sibTrans" cxnId="{D99D4DC4-948C-4523-A003-766A842007F8}">
      <dgm:prSet/>
      <dgm:spPr/>
      <dgm:t>
        <a:bodyPr/>
        <a:lstStyle/>
        <a:p>
          <a:endParaRPr lang="el-GR"/>
        </a:p>
      </dgm:t>
    </dgm:pt>
    <dgm:pt modelId="{87B94011-C792-44A8-AEC4-C117AF1D77FE}">
      <dgm:prSet phldrT="[Κείμενο]"/>
      <dgm:spPr>
        <a:ln>
          <a:solidFill>
            <a:schemeClr val="accent2">
              <a:lumMod val="75000"/>
            </a:schemeClr>
          </a:solidFill>
        </a:ln>
      </dgm:spPr>
      <dgm:t>
        <a:bodyPr/>
        <a:lstStyle/>
        <a:p>
          <a:r>
            <a:rPr lang="el-GR" dirty="0"/>
            <a:t>Κι ας δούμε μερικές εικόνες…</a:t>
          </a:r>
        </a:p>
      </dgm:t>
    </dgm:pt>
    <dgm:pt modelId="{150B1286-C43A-4795-8973-E1D00CE1622A}" type="parTrans" cxnId="{0A5F3080-6146-4B56-9215-D653555DDB8F}">
      <dgm:prSet/>
      <dgm:spPr/>
      <dgm:t>
        <a:bodyPr/>
        <a:lstStyle/>
        <a:p>
          <a:endParaRPr lang="el-GR"/>
        </a:p>
      </dgm:t>
    </dgm:pt>
    <dgm:pt modelId="{51E25A02-F77C-4D9F-934C-DAA87682811F}" type="sibTrans" cxnId="{0A5F3080-6146-4B56-9215-D653555DDB8F}">
      <dgm:prSet/>
      <dgm:spPr/>
      <dgm:t>
        <a:bodyPr/>
        <a:lstStyle/>
        <a:p>
          <a:endParaRPr lang="el-GR"/>
        </a:p>
      </dgm:t>
    </dgm:pt>
    <dgm:pt modelId="{C87A36D3-035E-45FD-9117-14DCFAE86775}">
      <dgm:prSet phldrT="[Κείμενο]"/>
      <dgm:spPr>
        <a:ln>
          <a:solidFill>
            <a:schemeClr val="accent2">
              <a:lumMod val="75000"/>
            </a:schemeClr>
          </a:solidFill>
        </a:ln>
      </dgm:spPr>
      <dgm:t>
        <a:bodyPr/>
        <a:lstStyle/>
        <a:p>
          <a:r>
            <a:rPr lang="el-GR" dirty="0"/>
            <a:t>Ας καταγράψουμε σκέψεις και </a:t>
          </a:r>
        </a:p>
        <a:p>
          <a:r>
            <a:rPr lang="el-GR" dirty="0"/>
            <a:t>συναισθήματα για την ελευθερία. </a:t>
          </a:r>
        </a:p>
      </dgm:t>
    </dgm:pt>
    <dgm:pt modelId="{27012271-FB8F-4C7B-BDBB-2B64EDF77F0F}" type="parTrans" cxnId="{299B5261-596B-4EC5-A6C0-0C269A125D9D}">
      <dgm:prSet/>
      <dgm:spPr/>
      <dgm:t>
        <a:bodyPr/>
        <a:lstStyle/>
        <a:p>
          <a:endParaRPr lang="el-GR"/>
        </a:p>
      </dgm:t>
    </dgm:pt>
    <dgm:pt modelId="{8277D4CA-DCDE-4B78-BF3E-6814C1432E34}" type="sibTrans" cxnId="{299B5261-596B-4EC5-A6C0-0C269A125D9D}">
      <dgm:prSet/>
      <dgm:spPr/>
      <dgm:t>
        <a:bodyPr/>
        <a:lstStyle/>
        <a:p>
          <a:endParaRPr lang="el-GR"/>
        </a:p>
      </dgm:t>
    </dgm:pt>
    <dgm:pt modelId="{0302374B-1EA0-42FE-8441-E4761D727958}">
      <dgm:prSet phldrT="[Κείμενο]"/>
      <dgm:spPr>
        <a:ln>
          <a:solidFill>
            <a:schemeClr val="accent2">
              <a:lumMod val="75000"/>
            </a:schemeClr>
          </a:solidFill>
        </a:ln>
      </dgm:spPr>
      <dgm:t>
        <a:bodyPr/>
        <a:lstStyle/>
        <a:p>
          <a:r>
            <a:rPr lang="el-GR" dirty="0"/>
            <a:t>Πώς αντιλαμβάνεστε την έννοια της ελευθερίας/</a:t>
          </a:r>
        </a:p>
        <a:p>
          <a:r>
            <a:rPr lang="el-GR" dirty="0"/>
            <a:t>Είναι αγαθό και δικαίωμα η ελευθερία?</a:t>
          </a:r>
        </a:p>
      </dgm:t>
    </dgm:pt>
    <dgm:pt modelId="{1D796D1A-85EC-438C-8F1F-B2C2DB874B27}" type="sibTrans" cxnId="{DD7DB861-D9D2-4CD3-A0F9-E3DFF502F5E3}">
      <dgm:prSet/>
      <dgm:spPr/>
      <dgm:t>
        <a:bodyPr/>
        <a:lstStyle/>
        <a:p>
          <a:endParaRPr lang="el-GR"/>
        </a:p>
      </dgm:t>
    </dgm:pt>
    <dgm:pt modelId="{990AC14E-EEE2-4682-B48A-207B4AE48877}" type="parTrans" cxnId="{DD7DB861-D9D2-4CD3-A0F9-E3DFF502F5E3}">
      <dgm:prSet/>
      <dgm:spPr/>
      <dgm:t>
        <a:bodyPr/>
        <a:lstStyle/>
        <a:p>
          <a:endParaRPr lang="el-GR"/>
        </a:p>
      </dgm:t>
    </dgm:pt>
    <dgm:pt modelId="{B097C73D-60BD-43B9-8206-EA4D4394237B}" type="pres">
      <dgm:prSet presAssocID="{A24413CB-403A-4D56-BA1B-FB0F3AF175A4}" presName="matrix" presStyleCnt="0">
        <dgm:presLayoutVars>
          <dgm:chMax val="1"/>
          <dgm:dir/>
          <dgm:resizeHandles val="exact"/>
        </dgm:presLayoutVars>
      </dgm:prSet>
      <dgm:spPr/>
      <dgm:t>
        <a:bodyPr/>
        <a:lstStyle/>
        <a:p>
          <a:endParaRPr lang="el-GR"/>
        </a:p>
      </dgm:t>
    </dgm:pt>
    <dgm:pt modelId="{B7011EE7-BEC0-454A-9AC6-3D718624A09F}" type="pres">
      <dgm:prSet presAssocID="{A24413CB-403A-4D56-BA1B-FB0F3AF175A4}" presName="diamond" presStyleLbl="bgShp" presStyleIdx="0" presStyleCnt="1" custLinFactNeighborY="1370"/>
      <dgm:spPr>
        <a:solidFill>
          <a:schemeClr val="accent2">
            <a:lumMod val="40000"/>
            <a:lumOff val="60000"/>
          </a:schemeClr>
        </a:solidFill>
      </dgm:spPr>
    </dgm:pt>
    <dgm:pt modelId="{D6BF96B7-8492-49E5-B1B7-9370347009B0}" type="pres">
      <dgm:prSet presAssocID="{A24413CB-403A-4D56-BA1B-FB0F3AF175A4}" presName="quad1" presStyleLbl="node1" presStyleIdx="0" presStyleCnt="4" custLinFactNeighborX="3846" custLinFactNeighborY="1447">
        <dgm:presLayoutVars>
          <dgm:chMax val="0"/>
          <dgm:chPref val="0"/>
          <dgm:bulletEnabled val="1"/>
        </dgm:presLayoutVars>
      </dgm:prSet>
      <dgm:spPr/>
      <dgm:t>
        <a:bodyPr/>
        <a:lstStyle/>
        <a:p>
          <a:endParaRPr lang="el-GR"/>
        </a:p>
      </dgm:t>
    </dgm:pt>
    <dgm:pt modelId="{DAC4E8D3-C782-4805-A742-C4A1893EAB79}" type="pres">
      <dgm:prSet presAssocID="{A24413CB-403A-4D56-BA1B-FB0F3AF175A4}" presName="quad2" presStyleLbl="node1" presStyleIdx="1" presStyleCnt="4">
        <dgm:presLayoutVars>
          <dgm:chMax val="0"/>
          <dgm:chPref val="0"/>
          <dgm:bulletEnabled val="1"/>
        </dgm:presLayoutVars>
      </dgm:prSet>
      <dgm:spPr/>
      <dgm:t>
        <a:bodyPr/>
        <a:lstStyle/>
        <a:p>
          <a:endParaRPr lang="el-GR"/>
        </a:p>
      </dgm:t>
    </dgm:pt>
    <dgm:pt modelId="{44C6A909-8A02-4F31-BACC-8D5827793ACE}" type="pres">
      <dgm:prSet presAssocID="{A24413CB-403A-4D56-BA1B-FB0F3AF175A4}" presName="quad3" presStyleLbl="node1" presStyleIdx="2" presStyleCnt="4">
        <dgm:presLayoutVars>
          <dgm:chMax val="0"/>
          <dgm:chPref val="0"/>
          <dgm:bulletEnabled val="1"/>
        </dgm:presLayoutVars>
      </dgm:prSet>
      <dgm:spPr/>
      <dgm:t>
        <a:bodyPr/>
        <a:lstStyle/>
        <a:p>
          <a:endParaRPr lang="el-GR"/>
        </a:p>
      </dgm:t>
    </dgm:pt>
    <dgm:pt modelId="{0D67A8B4-2270-4547-95E9-72241AB24C59}" type="pres">
      <dgm:prSet presAssocID="{A24413CB-403A-4D56-BA1B-FB0F3AF175A4}" presName="quad4" presStyleLbl="node1" presStyleIdx="3" presStyleCnt="4">
        <dgm:presLayoutVars>
          <dgm:chMax val="0"/>
          <dgm:chPref val="0"/>
          <dgm:bulletEnabled val="1"/>
        </dgm:presLayoutVars>
      </dgm:prSet>
      <dgm:spPr/>
      <dgm:t>
        <a:bodyPr/>
        <a:lstStyle/>
        <a:p>
          <a:endParaRPr lang="el-GR"/>
        </a:p>
      </dgm:t>
    </dgm:pt>
  </dgm:ptLst>
  <dgm:cxnLst>
    <dgm:cxn modelId="{BF8E20BA-4890-453C-ABFA-D20116EFFE1C}" type="presOf" srcId="{ECEB3148-C95B-4AA6-8777-2FCF21E31296}" destId="{D6BF96B7-8492-49E5-B1B7-9370347009B0}" srcOrd="0" destOrd="0" presId="urn:microsoft.com/office/officeart/2005/8/layout/matrix3"/>
    <dgm:cxn modelId="{8237FE71-EE0E-4C4E-BF62-4A66190D9172}" type="presOf" srcId="{A24413CB-403A-4D56-BA1B-FB0F3AF175A4}" destId="{B097C73D-60BD-43B9-8206-EA4D4394237B}" srcOrd="0" destOrd="0" presId="urn:microsoft.com/office/officeart/2005/8/layout/matrix3"/>
    <dgm:cxn modelId="{9479B962-EC8F-4179-AA44-E01C42EA05CE}" type="presOf" srcId="{0302374B-1EA0-42FE-8441-E4761D727958}" destId="{0D67A8B4-2270-4547-95E9-72241AB24C59}" srcOrd="0" destOrd="0" presId="urn:microsoft.com/office/officeart/2005/8/layout/matrix3"/>
    <dgm:cxn modelId="{DD7DB861-D9D2-4CD3-A0F9-E3DFF502F5E3}" srcId="{A24413CB-403A-4D56-BA1B-FB0F3AF175A4}" destId="{0302374B-1EA0-42FE-8441-E4761D727958}" srcOrd="3" destOrd="0" parTransId="{990AC14E-EEE2-4682-B48A-207B4AE48877}" sibTransId="{1D796D1A-85EC-438C-8F1F-B2C2DB874B27}"/>
    <dgm:cxn modelId="{90A33613-0D0D-4857-ACD9-8AB2ED0B860F}" type="presOf" srcId="{87B94011-C792-44A8-AEC4-C117AF1D77FE}" destId="{DAC4E8D3-C782-4805-A742-C4A1893EAB79}" srcOrd="0" destOrd="0" presId="urn:microsoft.com/office/officeart/2005/8/layout/matrix3"/>
    <dgm:cxn modelId="{299B5261-596B-4EC5-A6C0-0C269A125D9D}" srcId="{A24413CB-403A-4D56-BA1B-FB0F3AF175A4}" destId="{C87A36D3-035E-45FD-9117-14DCFAE86775}" srcOrd="2" destOrd="0" parTransId="{27012271-FB8F-4C7B-BDBB-2B64EDF77F0F}" sibTransId="{8277D4CA-DCDE-4B78-BF3E-6814C1432E34}"/>
    <dgm:cxn modelId="{0A5F3080-6146-4B56-9215-D653555DDB8F}" srcId="{A24413CB-403A-4D56-BA1B-FB0F3AF175A4}" destId="{87B94011-C792-44A8-AEC4-C117AF1D77FE}" srcOrd="1" destOrd="0" parTransId="{150B1286-C43A-4795-8973-E1D00CE1622A}" sibTransId="{51E25A02-F77C-4D9F-934C-DAA87682811F}"/>
    <dgm:cxn modelId="{D99D4DC4-948C-4523-A003-766A842007F8}" srcId="{A24413CB-403A-4D56-BA1B-FB0F3AF175A4}" destId="{ECEB3148-C95B-4AA6-8777-2FCF21E31296}" srcOrd="0" destOrd="0" parTransId="{B89C9A6A-8FFB-4F1F-B321-FE1B6C3D92A6}" sibTransId="{DB10EF5C-AFA0-44CB-B5BA-5F6C608CD638}"/>
    <dgm:cxn modelId="{EAC86F4C-AE1E-4343-BB19-F76B33F25FC8}" type="presOf" srcId="{C87A36D3-035E-45FD-9117-14DCFAE86775}" destId="{44C6A909-8A02-4F31-BACC-8D5827793ACE}" srcOrd="0" destOrd="0" presId="urn:microsoft.com/office/officeart/2005/8/layout/matrix3"/>
    <dgm:cxn modelId="{AD4045F4-35B4-4792-B018-3657C0D4DA83}" type="presParOf" srcId="{B097C73D-60BD-43B9-8206-EA4D4394237B}" destId="{B7011EE7-BEC0-454A-9AC6-3D718624A09F}" srcOrd="0" destOrd="0" presId="urn:microsoft.com/office/officeart/2005/8/layout/matrix3"/>
    <dgm:cxn modelId="{6648D672-635A-4ADE-8C36-E4F8B6BE94B3}" type="presParOf" srcId="{B097C73D-60BD-43B9-8206-EA4D4394237B}" destId="{D6BF96B7-8492-49E5-B1B7-9370347009B0}" srcOrd="1" destOrd="0" presId="urn:microsoft.com/office/officeart/2005/8/layout/matrix3"/>
    <dgm:cxn modelId="{B8C9056C-F2DC-4819-B0F3-470371FBBC31}" type="presParOf" srcId="{B097C73D-60BD-43B9-8206-EA4D4394237B}" destId="{DAC4E8D3-C782-4805-A742-C4A1893EAB79}" srcOrd="2" destOrd="0" presId="urn:microsoft.com/office/officeart/2005/8/layout/matrix3"/>
    <dgm:cxn modelId="{8BBA234B-5F28-40CF-A1E5-28B706A36E78}" type="presParOf" srcId="{B097C73D-60BD-43B9-8206-EA4D4394237B}" destId="{44C6A909-8A02-4F31-BACC-8D5827793ACE}" srcOrd="3" destOrd="0" presId="urn:microsoft.com/office/officeart/2005/8/layout/matrix3"/>
    <dgm:cxn modelId="{EE3DE729-1CC4-436A-B38D-DE6561E3F7A1}" type="presParOf" srcId="{B097C73D-60BD-43B9-8206-EA4D4394237B}" destId="{0D67A8B4-2270-4547-95E9-72241AB24C59}"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4413CB-403A-4D56-BA1B-FB0F3AF175A4}" type="doc">
      <dgm:prSet loTypeId="urn:microsoft.com/office/officeart/2005/8/layout/matrix3" loCatId="matrix" qsTypeId="urn:microsoft.com/office/officeart/2005/8/quickstyle/simple2" qsCatId="simple" csTypeId="urn:microsoft.com/office/officeart/2005/8/colors/accent5_1" csCatId="accent5" phldr="1"/>
      <dgm:spPr/>
      <dgm:t>
        <a:bodyPr/>
        <a:lstStyle/>
        <a:p>
          <a:endParaRPr lang="el-GR"/>
        </a:p>
      </dgm:t>
    </dgm:pt>
    <dgm:pt modelId="{ECEB3148-C95B-4AA6-8777-2FCF21E31296}">
      <dgm:prSet phldrT="[Κείμενο]"/>
      <dgm:spPr>
        <a:ln>
          <a:solidFill>
            <a:schemeClr val="accent2">
              <a:lumMod val="75000"/>
            </a:schemeClr>
          </a:solidFill>
        </a:ln>
      </dgm:spPr>
      <dgm:t>
        <a:bodyPr/>
        <a:lstStyle/>
        <a:p>
          <a:pPr marL="0" indent="0"/>
          <a:r>
            <a:rPr lang="el-GR" dirty="0"/>
            <a:t>Ας ακούσουμε ένα τραγούδι…</a:t>
          </a:r>
        </a:p>
      </dgm:t>
    </dgm:pt>
    <dgm:pt modelId="{B89C9A6A-8FFB-4F1F-B321-FE1B6C3D92A6}" type="parTrans" cxnId="{D99D4DC4-948C-4523-A003-766A842007F8}">
      <dgm:prSet/>
      <dgm:spPr/>
      <dgm:t>
        <a:bodyPr/>
        <a:lstStyle/>
        <a:p>
          <a:endParaRPr lang="el-GR"/>
        </a:p>
      </dgm:t>
    </dgm:pt>
    <dgm:pt modelId="{DB10EF5C-AFA0-44CB-B5BA-5F6C608CD638}" type="sibTrans" cxnId="{D99D4DC4-948C-4523-A003-766A842007F8}">
      <dgm:prSet/>
      <dgm:spPr/>
      <dgm:t>
        <a:bodyPr/>
        <a:lstStyle/>
        <a:p>
          <a:endParaRPr lang="el-GR"/>
        </a:p>
      </dgm:t>
    </dgm:pt>
    <dgm:pt modelId="{87B94011-C792-44A8-AEC4-C117AF1D77FE}">
      <dgm:prSet phldrT="[Κείμενο]"/>
      <dgm:spPr>
        <a:ln>
          <a:solidFill>
            <a:schemeClr val="accent2">
              <a:lumMod val="75000"/>
            </a:schemeClr>
          </a:solidFill>
        </a:ln>
      </dgm:spPr>
      <dgm:t>
        <a:bodyPr/>
        <a:lstStyle/>
        <a:p>
          <a:r>
            <a:rPr lang="el-GR" dirty="0"/>
            <a:t>Κι ας δούμε μερικές εικόνες…</a:t>
          </a:r>
        </a:p>
      </dgm:t>
    </dgm:pt>
    <dgm:pt modelId="{150B1286-C43A-4795-8973-E1D00CE1622A}" type="parTrans" cxnId="{0A5F3080-6146-4B56-9215-D653555DDB8F}">
      <dgm:prSet/>
      <dgm:spPr/>
      <dgm:t>
        <a:bodyPr/>
        <a:lstStyle/>
        <a:p>
          <a:endParaRPr lang="el-GR"/>
        </a:p>
      </dgm:t>
    </dgm:pt>
    <dgm:pt modelId="{51E25A02-F77C-4D9F-934C-DAA87682811F}" type="sibTrans" cxnId="{0A5F3080-6146-4B56-9215-D653555DDB8F}">
      <dgm:prSet/>
      <dgm:spPr/>
      <dgm:t>
        <a:bodyPr/>
        <a:lstStyle/>
        <a:p>
          <a:endParaRPr lang="el-GR"/>
        </a:p>
      </dgm:t>
    </dgm:pt>
    <dgm:pt modelId="{C87A36D3-035E-45FD-9117-14DCFAE86775}">
      <dgm:prSet phldrT="[Κείμενο]"/>
      <dgm:spPr>
        <a:ln>
          <a:solidFill>
            <a:schemeClr val="accent2">
              <a:lumMod val="75000"/>
            </a:schemeClr>
          </a:solidFill>
        </a:ln>
      </dgm:spPr>
      <dgm:t>
        <a:bodyPr/>
        <a:lstStyle/>
        <a:p>
          <a:r>
            <a:rPr lang="el-GR" dirty="0"/>
            <a:t>Ας καταγράψουμε σκέψεις και </a:t>
          </a:r>
        </a:p>
        <a:p>
          <a:r>
            <a:rPr lang="el-GR" dirty="0"/>
            <a:t>συναισθήματα για την ελευθερία. </a:t>
          </a:r>
        </a:p>
      </dgm:t>
    </dgm:pt>
    <dgm:pt modelId="{27012271-FB8F-4C7B-BDBB-2B64EDF77F0F}" type="parTrans" cxnId="{299B5261-596B-4EC5-A6C0-0C269A125D9D}">
      <dgm:prSet/>
      <dgm:spPr/>
      <dgm:t>
        <a:bodyPr/>
        <a:lstStyle/>
        <a:p>
          <a:endParaRPr lang="el-GR"/>
        </a:p>
      </dgm:t>
    </dgm:pt>
    <dgm:pt modelId="{8277D4CA-DCDE-4B78-BF3E-6814C1432E34}" type="sibTrans" cxnId="{299B5261-596B-4EC5-A6C0-0C269A125D9D}">
      <dgm:prSet/>
      <dgm:spPr/>
      <dgm:t>
        <a:bodyPr/>
        <a:lstStyle/>
        <a:p>
          <a:endParaRPr lang="el-GR"/>
        </a:p>
      </dgm:t>
    </dgm:pt>
    <dgm:pt modelId="{0302374B-1EA0-42FE-8441-E4761D727958}">
      <dgm:prSet phldrT="[Κείμενο]"/>
      <dgm:spPr>
        <a:ln>
          <a:solidFill>
            <a:schemeClr val="accent2">
              <a:lumMod val="75000"/>
            </a:schemeClr>
          </a:solidFill>
        </a:ln>
      </dgm:spPr>
      <dgm:t>
        <a:bodyPr/>
        <a:lstStyle/>
        <a:p>
          <a:r>
            <a:rPr lang="el-GR" dirty="0"/>
            <a:t>Πώς αντιλαμβάνεστε την έννοια της ελευθερίας/</a:t>
          </a:r>
        </a:p>
        <a:p>
          <a:r>
            <a:rPr lang="el-GR" dirty="0"/>
            <a:t>Είναι αγαθό και δικαίωμα η ελευθερία?</a:t>
          </a:r>
        </a:p>
      </dgm:t>
    </dgm:pt>
    <dgm:pt modelId="{1D796D1A-85EC-438C-8F1F-B2C2DB874B27}" type="sibTrans" cxnId="{DD7DB861-D9D2-4CD3-A0F9-E3DFF502F5E3}">
      <dgm:prSet/>
      <dgm:spPr/>
      <dgm:t>
        <a:bodyPr/>
        <a:lstStyle/>
        <a:p>
          <a:endParaRPr lang="el-GR"/>
        </a:p>
      </dgm:t>
    </dgm:pt>
    <dgm:pt modelId="{990AC14E-EEE2-4682-B48A-207B4AE48877}" type="parTrans" cxnId="{DD7DB861-D9D2-4CD3-A0F9-E3DFF502F5E3}">
      <dgm:prSet/>
      <dgm:spPr/>
      <dgm:t>
        <a:bodyPr/>
        <a:lstStyle/>
        <a:p>
          <a:endParaRPr lang="el-GR"/>
        </a:p>
      </dgm:t>
    </dgm:pt>
    <dgm:pt modelId="{B097C73D-60BD-43B9-8206-EA4D4394237B}" type="pres">
      <dgm:prSet presAssocID="{A24413CB-403A-4D56-BA1B-FB0F3AF175A4}" presName="matrix" presStyleCnt="0">
        <dgm:presLayoutVars>
          <dgm:chMax val="1"/>
          <dgm:dir/>
          <dgm:resizeHandles val="exact"/>
        </dgm:presLayoutVars>
      </dgm:prSet>
      <dgm:spPr/>
      <dgm:t>
        <a:bodyPr/>
        <a:lstStyle/>
        <a:p>
          <a:endParaRPr lang="el-GR"/>
        </a:p>
      </dgm:t>
    </dgm:pt>
    <dgm:pt modelId="{B7011EE7-BEC0-454A-9AC6-3D718624A09F}" type="pres">
      <dgm:prSet presAssocID="{A24413CB-403A-4D56-BA1B-FB0F3AF175A4}" presName="diamond" presStyleLbl="bgShp" presStyleIdx="0" presStyleCnt="1" custLinFactNeighborY="1370"/>
      <dgm:spPr>
        <a:solidFill>
          <a:schemeClr val="accent2">
            <a:lumMod val="40000"/>
            <a:lumOff val="60000"/>
          </a:schemeClr>
        </a:solidFill>
      </dgm:spPr>
    </dgm:pt>
    <dgm:pt modelId="{D6BF96B7-8492-49E5-B1B7-9370347009B0}" type="pres">
      <dgm:prSet presAssocID="{A24413CB-403A-4D56-BA1B-FB0F3AF175A4}" presName="quad1" presStyleLbl="node1" presStyleIdx="0" presStyleCnt="4" custLinFactNeighborX="3846" custLinFactNeighborY="1447">
        <dgm:presLayoutVars>
          <dgm:chMax val="0"/>
          <dgm:chPref val="0"/>
          <dgm:bulletEnabled val="1"/>
        </dgm:presLayoutVars>
      </dgm:prSet>
      <dgm:spPr/>
      <dgm:t>
        <a:bodyPr/>
        <a:lstStyle/>
        <a:p>
          <a:endParaRPr lang="el-GR"/>
        </a:p>
      </dgm:t>
    </dgm:pt>
    <dgm:pt modelId="{DAC4E8D3-C782-4805-A742-C4A1893EAB79}" type="pres">
      <dgm:prSet presAssocID="{A24413CB-403A-4D56-BA1B-FB0F3AF175A4}" presName="quad2" presStyleLbl="node1" presStyleIdx="1" presStyleCnt="4">
        <dgm:presLayoutVars>
          <dgm:chMax val="0"/>
          <dgm:chPref val="0"/>
          <dgm:bulletEnabled val="1"/>
        </dgm:presLayoutVars>
      </dgm:prSet>
      <dgm:spPr/>
      <dgm:t>
        <a:bodyPr/>
        <a:lstStyle/>
        <a:p>
          <a:endParaRPr lang="el-GR"/>
        </a:p>
      </dgm:t>
    </dgm:pt>
    <dgm:pt modelId="{44C6A909-8A02-4F31-BACC-8D5827793ACE}" type="pres">
      <dgm:prSet presAssocID="{A24413CB-403A-4D56-BA1B-FB0F3AF175A4}" presName="quad3" presStyleLbl="node1" presStyleIdx="2" presStyleCnt="4">
        <dgm:presLayoutVars>
          <dgm:chMax val="0"/>
          <dgm:chPref val="0"/>
          <dgm:bulletEnabled val="1"/>
        </dgm:presLayoutVars>
      </dgm:prSet>
      <dgm:spPr/>
      <dgm:t>
        <a:bodyPr/>
        <a:lstStyle/>
        <a:p>
          <a:endParaRPr lang="el-GR"/>
        </a:p>
      </dgm:t>
    </dgm:pt>
    <dgm:pt modelId="{0D67A8B4-2270-4547-95E9-72241AB24C59}" type="pres">
      <dgm:prSet presAssocID="{A24413CB-403A-4D56-BA1B-FB0F3AF175A4}" presName="quad4" presStyleLbl="node1" presStyleIdx="3" presStyleCnt="4">
        <dgm:presLayoutVars>
          <dgm:chMax val="0"/>
          <dgm:chPref val="0"/>
          <dgm:bulletEnabled val="1"/>
        </dgm:presLayoutVars>
      </dgm:prSet>
      <dgm:spPr/>
      <dgm:t>
        <a:bodyPr/>
        <a:lstStyle/>
        <a:p>
          <a:endParaRPr lang="el-GR"/>
        </a:p>
      </dgm:t>
    </dgm:pt>
  </dgm:ptLst>
  <dgm:cxnLst>
    <dgm:cxn modelId="{BF8E20BA-4890-453C-ABFA-D20116EFFE1C}" type="presOf" srcId="{ECEB3148-C95B-4AA6-8777-2FCF21E31296}" destId="{D6BF96B7-8492-49E5-B1B7-9370347009B0}" srcOrd="0" destOrd="0" presId="urn:microsoft.com/office/officeart/2005/8/layout/matrix3"/>
    <dgm:cxn modelId="{8237FE71-EE0E-4C4E-BF62-4A66190D9172}" type="presOf" srcId="{A24413CB-403A-4D56-BA1B-FB0F3AF175A4}" destId="{B097C73D-60BD-43B9-8206-EA4D4394237B}" srcOrd="0" destOrd="0" presId="urn:microsoft.com/office/officeart/2005/8/layout/matrix3"/>
    <dgm:cxn modelId="{9479B962-EC8F-4179-AA44-E01C42EA05CE}" type="presOf" srcId="{0302374B-1EA0-42FE-8441-E4761D727958}" destId="{0D67A8B4-2270-4547-95E9-72241AB24C59}" srcOrd="0" destOrd="0" presId="urn:microsoft.com/office/officeart/2005/8/layout/matrix3"/>
    <dgm:cxn modelId="{DD7DB861-D9D2-4CD3-A0F9-E3DFF502F5E3}" srcId="{A24413CB-403A-4D56-BA1B-FB0F3AF175A4}" destId="{0302374B-1EA0-42FE-8441-E4761D727958}" srcOrd="3" destOrd="0" parTransId="{990AC14E-EEE2-4682-B48A-207B4AE48877}" sibTransId="{1D796D1A-85EC-438C-8F1F-B2C2DB874B27}"/>
    <dgm:cxn modelId="{90A33613-0D0D-4857-ACD9-8AB2ED0B860F}" type="presOf" srcId="{87B94011-C792-44A8-AEC4-C117AF1D77FE}" destId="{DAC4E8D3-C782-4805-A742-C4A1893EAB79}" srcOrd="0" destOrd="0" presId="urn:microsoft.com/office/officeart/2005/8/layout/matrix3"/>
    <dgm:cxn modelId="{299B5261-596B-4EC5-A6C0-0C269A125D9D}" srcId="{A24413CB-403A-4D56-BA1B-FB0F3AF175A4}" destId="{C87A36D3-035E-45FD-9117-14DCFAE86775}" srcOrd="2" destOrd="0" parTransId="{27012271-FB8F-4C7B-BDBB-2B64EDF77F0F}" sibTransId="{8277D4CA-DCDE-4B78-BF3E-6814C1432E34}"/>
    <dgm:cxn modelId="{0A5F3080-6146-4B56-9215-D653555DDB8F}" srcId="{A24413CB-403A-4D56-BA1B-FB0F3AF175A4}" destId="{87B94011-C792-44A8-AEC4-C117AF1D77FE}" srcOrd="1" destOrd="0" parTransId="{150B1286-C43A-4795-8973-E1D00CE1622A}" sibTransId="{51E25A02-F77C-4D9F-934C-DAA87682811F}"/>
    <dgm:cxn modelId="{D99D4DC4-948C-4523-A003-766A842007F8}" srcId="{A24413CB-403A-4D56-BA1B-FB0F3AF175A4}" destId="{ECEB3148-C95B-4AA6-8777-2FCF21E31296}" srcOrd="0" destOrd="0" parTransId="{B89C9A6A-8FFB-4F1F-B321-FE1B6C3D92A6}" sibTransId="{DB10EF5C-AFA0-44CB-B5BA-5F6C608CD638}"/>
    <dgm:cxn modelId="{EAC86F4C-AE1E-4343-BB19-F76B33F25FC8}" type="presOf" srcId="{C87A36D3-035E-45FD-9117-14DCFAE86775}" destId="{44C6A909-8A02-4F31-BACC-8D5827793ACE}" srcOrd="0" destOrd="0" presId="urn:microsoft.com/office/officeart/2005/8/layout/matrix3"/>
    <dgm:cxn modelId="{AD4045F4-35B4-4792-B018-3657C0D4DA83}" type="presParOf" srcId="{B097C73D-60BD-43B9-8206-EA4D4394237B}" destId="{B7011EE7-BEC0-454A-9AC6-3D718624A09F}" srcOrd="0" destOrd="0" presId="urn:microsoft.com/office/officeart/2005/8/layout/matrix3"/>
    <dgm:cxn modelId="{6648D672-635A-4ADE-8C36-E4F8B6BE94B3}" type="presParOf" srcId="{B097C73D-60BD-43B9-8206-EA4D4394237B}" destId="{D6BF96B7-8492-49E5-B1B7-9370347009B0}" srcOrd="1" destOrd="0" presId="urn:microsoft.com/office/officeart/2005/8/layout/matrix3"/>
    <dgm:cxn modelId="{B8C9056C-F2DC-4819-B0F3-470371FBBC31}" type="presParOf" srcId="{B097C73D-60BD-43B9-8206-EA4D4394237B}" destId="{DAC4E8D3-C782-4805-A742-C4A1893EAB79}" srcOrd="2" destOrd="0" presId="urn:microsoft.com/office/officeart/2005/8/layout/matrix3"/>
    <dgm:cxn modelId="{8BBA234B-5F28-40CF-A1E5-28B706A36E78}" type="presParOf" srcId="{B097C73D-60BD-43B9-8206-EA4D4394237B}" destId="{44C6A909-8A02-4F31-BACC-8D5827793ACE}" srcOrd="3" destOrd="0" presId="urn:microsoft.com/office/officeart/2005/8/layout/matrix3"/>
    <dgm:cxn modelId="{EE3DE729-1CC4-436A-B38D-DE6561E3F7A1}" type="presParOf" srcId="{B097C73D-60BD-43B9-8206-EA4D4394237B}" destId="{0D67A8B4-2270-4547-95E9-72241AB24C59}"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A0B2EB-9B2F-42CF-B35D-B360282AB8EE}">
      <dsp:nvSpPr>
        <dsp:cNvPr id="0" name=""/>
        <dsp:cNvSpPr/>
      </dsp:nvSpPr>
      <dsp:spPr>
        <a:xfrm rot="5400000">
          <a:off x="3839265" y="-1444239"/>
          <a:ext cx="2605569" cy="5755514"/>
        </a:xfrm>
        <a:prstGeom prst="round2SameRect">
          <a:avLst/>
        </a:prstGeom>
        <a:solidFill>
          <a:schemeClr val="accent2">
            <a:lumMod val="40000"/>
            <a:lumOff val="60000"/>
            <a:alpha val="9000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endParaRPr lang="el-GR" sz="2000" kern="1200" dirty="0"/>
        </a:p>
        <a:p>
          <a:pPr marL="228600" lvl="1" indent="-228600" algn="l" defTabSz="889000">
            <a:lnSpc>
              <a:spcPct val="90000"/>
            </a:lnSpc>
            <a:spcBef>
              <a:spcPct val="0"/>
            </a:spcBef>
            <a:spcAft>
              <a:spcPct val="15000"/>
            </a:spcAft>
            <a:buChar char="••"/>
          </a:pPr>
          <a:r>
            <a:rPr lang="el-GR" sz="2000" kern="1200" dirty="0"/>
            <a:t>να αναγνωρίζουμε τη σημασία της ελευθερίας του ανθρώπου στη χριστιανική ανθρωπολογία,</a:t>
          </a:r>
        </a:p>
        <a:p>
          <a:pPr marL="228600" lvl="1" indent="-228600" algn="l" defTabSz="889000">
            <a:lnSpc>
              <a:spcPct val="90000"/>
            </a:lnSpc>
            <a:spcBef>
              <a:spcPct val="0"/>
            </a:spcBef>
            <a:spcAft>
              <a:spcPct val="15000"/>
            </a:spcAft>
            <a:buChar char="••"/>
          </a:pPr>
          <a:r>
            <a:rPr lang="el-GR" sz="2000" kern="1200" dirty="0"/>
            <a:t>να</a:t>
          </a:r>
          <a:r>
            <a:rPr lang="en-US" sz="2000" kern="1200" dirty="0"/>
            <a:t> εξετάζου</a:t>
          </a:r>
          <a:r>
            <a:rPr lang="el-GR" sz="2000" kern="1200" dirty="0"/>
            <a:t>με </a:t>
          </a:r>
          <a:r>
            <a:rPr lang="en-US" sz="2000" kern="1200" dirty="0" err="1"/>
            <a:t>τη</a:t>
          </a:r>
          <a:r>
            <a:rPr lang="en-US" sz="2000" kern="1200" dirty="0"/>
            <a:t> σχέση </a:t>
          </a:r>
          <a:r>
            <a:rPr lang="en-US" sz="2000" kern="1200" dirty="0" err="1"/>
            <a:t>της</a:t>
          </a:r>
          <a:r>
            <a:rPr lang="en-US" sz="2000" kern="1200" dirty="0"/>
            <a:t> π</a:t>
          </a:r>
          <a:r>
            <a:rPr lang="en-US" sz="2000" kern="1200" dirty="0" err="1"/>
            <a:t>ίστης</a:t>
          </a:r>
          <a:r>
            <a:rPr lang="en-US" sz="2000" kern="1200" dirty="0"/>
            <a:t> </a:t>
          </a:r>
          <a:r>
            <a:rPr lang="en-US" sz="2000" kern="1200" dirty="0" err="1"/>
            <a:t>στον</a:t>
          </a:r>
          <a:r>
            <a:rPr lang="en-US" sz="2000" kern="1200" dirty="0"/>
            <a:t> </a:t>
          </a:r>
          <a:r>
            <a:rPr lang="en-US" sz="2000" kern="1200" dirty="0" err="1"/>
            <a:t>Θεό</a:t>
          </a:r>
          <a:r>
            <a:rPr lang="en-US" sz="2000" kern="1200" dirty="0"/>
            <a:t> και </a:t>
          </a:r>
          <a:r>
            <a:rPr lang="en-US" sz="2000" kern="1200" dirty="0" err="1"/>
            <a:t>της</a:t>
          </a:r>
          <a:r>
            <a:rPr lang="en-US" sz="2000" kern="1200" dirty="0"/>
            <a:t> </a:t>
          </a:r>
          <a:r>
            <a:rPr lang="en-US" sz="2000" kern="1200" dirty="0" err="1"/>
            <a:t>ελευθερί</a:t>
          </a:r>
          <a:r>
            <a:rPr lang="en-US" sz="2000" kern="1200" dirty="0"/>
            <a:t>ας του ανθρώπου.</a:t>
          </a:r>
          <a:endParaRPr lang="el-GR" sz="2000" kern="1200" dirty="0"/>
        </a:p>
      </dsp:txBody>
      <dsp:txXfrm rot="5400000">
        <a:off x="3839265" y="-1444239"/>
        <a:ext cx="2605569" cy="5755514"/>
      </dsp:txXfrm>
    </dsp:sp>
    <dsp:sp modelId="{5E980F70-3A82-4960-A577-D396BCDE0D3D}">
      <dsp:nvSpPr>
        <dsp:cNvPr id="0" name=""/>
        <dsp:cNvSpPr/>
      </dsp:nvSpPr>
      <dsp:spPr>
        <a:xfrm>
          <a:off x="0" y="71"/>
          <a:ext cx="2243000" cy="2866891"/>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l-GR" sz="2200" kern="1200" dirty="0">
              <a:effectLst>
                <a:outerShdw blurRad="38100" dist="38100" dir="2700000" algn="tl">
                  <a:srgbClr val="000000">
                    <a:alpha val="43137"/>
                  </a:srgbClr>
                </a:outerShdw>
              </a:effectLst>
            </a:rPr>
            <a:t>Προσδοκώμενα</a:t>
          </a:r>
        </a:p>
        <a:p>
          <a:pPr lvl="0" algn="ctr" defTabSz="977900">
            <a:lnSpc>
              <a:spcPct val="90000"/>
            </a:lnSpc>
            <a:spcBef>
              <a:spcPct val="0"/>
            </a:spcBef>
            <a:spcAft>
              <a:spcPct val="35000"/>
            </a:spcAft>
          </a:pPr>
          <a:r>
            <a:rPr lang="el-GR" sz="2200" kern="1200" dirty="0">
              <a:effectLst>
                <a:outerShdw blurRad="38100" dist="38100" dir="2700000" algn="tl">
                  <a:srgbClr val="000000">
                    <a:alpha val="43137"/>
                  </a:srgbClr>
                </a:outerShdw>
              </a:effectLst>
            </a:rPr>
            <a:t>Μαθησιακά </a:t>
          </a:r>
        </a:p>
        <a:p>
          <a:pPr lvl="0" algn="ctr" defTabSz="977900">
            <a:lnSpc>
              <a:spcPct val="90000"/>
            </a:lnSpc>
            <a:spcBef>
              <a:spcPct val="0"/>
            </a:spcBef>
            <a:spcAft>
              <a:spcPct val="35000"/>
            </a:spcAft>
          </a:pPr>
          <a:r>
            <a:rPr lang="el-GR" sz="2200" kern="1200" dirty="0">
              <a:effectLst>
                <a:outerShdw blurRad="38100" dist="38100" dir="2700000" algn="tl">
                  <a:srgbClr val="000000">
                    <a:alpha val="43137"/>
                  </a:srgbClr>
                </a:outerShdw>
              </a:effectLst>
            </a:rPr>
            <a:t>Αποτελέσματα</a:t>
          </a:r>
        </a:p>
      </dsp:txBody>
      <dsp:txXfrm>
        <a:off x="0" y="71"/>
        <a:ext cx="2243000" cy="2866891"/>
      </dsp:txXfrm>
    </dsp:sp>
    <dsp:sp modelId="{809EFA10-81CF-48FB-A291-F59A46A2960F}">
      <dsp:nvSpPr>
        <dsp:cNvPr id="0" name=""/>
        <dsp:cNvSpPr/>
      </dsp:nvSpPr>
      <dsp:spPr>
        <a:xfrm rot="5400000">
          <a:off x="4320015" y="1544683"/>
          <a:ext cx="1686695" cy="5798141"/>
        </a:xfrm>
        <a:prstGeom prst="round2SameRect">
          <a:avLst/>
        </a:prstGeom>
        <a:solidFill>
          <a:schemeClr val="accent2">
            <a:lumMod val="40000"/>
            <a:lumOff val="60000"/>
            <a:alpha val="9000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endParaRPr lang="el-GR" sz="2000" kern="1200" dirty="0"/>
        </a:p>
        <a:p>
          <a:pPr marL="228600" lvl="1" indent="-228600" algn="l" defTabSz="889000">
            <a:lnSpc>
              <a:spcPct val="90000"/>
            </a:lnSpc>
            <a:spcBef>
              <a:spcPct val="0"/>
            </a:spcBef>
            <a:spcAft>
              <a:spcPct val="15000"/>
            </a:spcAft>
            <a:buFont typeface="Calibri" panose="020F0502020204030204" pitchFamily="34" charset="0"/>
            <a:buChar char="••"/>
          </a:pPr>
          <a:r>
            <a:rPr lang="el-GR" sz="2000" kern="1200" dirty="0"/>
            <a:t>Εκφράζουμε επιχειρήματα περί της ελευθερίας ως θεμελιώδους γνωρίσματος του Χριστιανισμού. </a:t>
          </a:r>
        </a:p>
        <a:p>
          <a:pPr marL="228600" lvl="1" indent="-228600" algn="l" defTabSz="889000">
            <a:lnSpc>
              <a:spcPct val="90000"/>
            </a:lnSpc>
            <a:spcBef>
              <a:spcPct val="0"/>
            </a:spcBef>
            <a:spcAft>
              <a:spcPct val="15000"/>
            </a:spcAft>
            <a:buChar char="••"/>
          </a:pPr>
          <a:r>
            <a:rPr lang="en-US" sz="2000" kern="1200" dirty="0"/>
            <a:t>Α</a:t>
          </a:r>
          <a:r>
            <a:rPr lang="el-GR" sz="2000" kern="1200" dirty="0" err="1"/>
            <a:t>ναλύουμε</a:t>
          </a:r>
          <a:r>
            <a:rPr lang="el-GR" sz="2000" kern="1200" dirty="0"/>
            <a:t>  τ</a:t>
          </a:r>
          <a:r>
            <a:rPr lang="en-US" sz="2000" kern="1200" dirty="0"/>
            <a:t>η σχέση π</a:t>
          </a:r>
          <a:r>
            <a:rPr lang="en-US" sz="2000" kern="1200" dirty="0" err="1"/>
            <a:t>ίστης</a:t>
          </a:r>
          <a:r>
            <a:rPr lang="en-US" sz="2000" kern="1200" dirty="0"/>
            <a:t> και </a:t>
          </a:r>
          <a:r>
            <a:rPr lang="en-US" sz="2000" kern="1200" dirty="0" err="1"/>
            <a:t>ελευθερί</a:t>
          </a:r>
          <a:r>
            <a:rPr lang="en-US" sz="2000" kern="1200" dirty="0"/>
            <a:t>ας.</a:t>
          </a:r>
          <a:endParaRPr lang="el-GR" sz="2000" kern="1200" dirty="0"/>
        </a:p>
      </dsp:txBody>
      <dsp:txXfrm rot="5400000">
        <a:off x="4320015" y="1544683"/>
        <a:ext cx="1686695" cy="5798141"/>
      </dsp:txXfrm>
    </dsp:sp>
    <dsp:sp modelId="{AED4B081-50EA-4025-9C12-7C2A5D75130A}">
      <dsp:nvSpPr>
        <dsp:cNvPr id="0" name=""/>
        <dsp:cNvSpPr/>
      </dsp:nvSpPr>
      <dsp:spPr>
        <a:xfrm>
          <a:off x="0" y="3010308"/>
          <a:ext cx="2243000" cy="2866891"/>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l-GR" sz="2200" kern="1200" dirty="0">
              <a:effectLst>
                <a:outerShdw blurRad="38100" dist="38100" dir="2700000" algn="tl">
                  <a:srgbClr val="000000">
                    <a:alpha val="43137"/>
                  </a:srgbClr>
                </a:outerShdw>
              </a:effectLst>
            </a:rPr>
            <a:t>Αξιολόγηση</a:t>
          </a:r>
        </a:p>
      </dsp:txBody>
      <dsp:txXfrm>
        <a:off x="0" y="3010308"/>
        <a:ext cx="2243000" cy="286689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011EE7-BEC0-454A-9AC6-3D718624A09F}">
      <dsp:nvSpPr>
        <dsp:cNvPr id="0" name=""/>
        <dsp:cNvSpPr/>
      </dsp:nvSpPr>
      <dsp:spPr>
        <a:xfrm>
          <a:off x="1512168" y="0"/>
          <a:ext cx="5760640" cy="5760640"/>
        </a:xfrm>
        <a:prstGeom prst="diamond">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D6BF96B7-8492-49E5-B1B7-9370347009B0}">
      <dsp:nvSpPr>
        <dsp:cNvPr id="0" name=""/>
        <dsp:cNvSpPr/>
      </dsp:nvSpPr>
      <dsp:spPr>
        <a:xfrm>
          <a:off x="2145834" y="579769"/>
          <a:ext cx="2246649" cy="2246649"/>
        </a:xfrm>
        <a:prstGeom prst="roundRect">
          <a:avLst/>
        </a:prstGeom>
        <a:solidFill>
          <a:schemeClr val="lt1">
            <a:hueOff val="0"/>
            <a:satOff val="0"/>
            <a:lumOff val="0"/>
            <a:alphaOff val="0"/>
          </a:schemeClr>
        </a:solidFill>
        <a:ln w="38100" cap="flat" cmpd="sng" algn="ctr">
          <a:solidFill>
            <a:schemeClr val="accent2">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pPr>
          <a:r>
            <a:rPr lang="el-GR" sz="1800" kern="1200" dirty="0"/>
            <a:t>Ας ακούσουμε ένα τραγούδι…</a:t>
          </a:r>
        </a:p>
      </dsp:txBody>
      <dsp:txXfrm>
        <a:off x="2145834" y="579769"/>
        <a:ext cx="2246649" cy="2246649"/>
      </dsp:txXfrm>
    </dsp:sp>
    <dsp:sp modelId="{DAC4E8D3-C782-4805-A742-C4A1893EAB79}">
      <dsp:nvSpPr>
        <dsp:cNvPr id="0" name=""/>
        <dsp:cNvSpPr/>
      </dsp:nvSpPr>
      <dsp:spPr>
        <a:xfrm>
          <a:off x="4478897" y="547260"/>
          <a:ext cx="2246649" cy="2246649"/>
        </a:xfrm>
        <a:prstGeom prst="roundRect">
          <a:avLst/>
        </a:prstGeom>
        <a:solidFill>
          <a:schemeClr val="lt1">
            <a:hueOff val="0"/>
            <a:satOff val="0"/>
            <a:lumOff val="0"/>
            <a:alphaOff val="0"/>
          </a:schemeClr>
        </a:solidFill>
        <a:ln w="38100" cap="flat" cmpd="sng" algn="ctr">
          <a:solidFill>
            <a:schemeClr val="accent2">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t>Κι ας δούμε μερικές εικόνες…</a:t>
          </a:r>
        </a:p>
      </dsp:txBody>
      <dsp:txXfrm>
        <a:off x="4478897" y="547260"/>
        <a:ext cx="2246649" cy="2246649"/>
      </dsp:txXfrm>
    </dsp:sp>
    <dsp:sp modelId="{44C6A909-8A02-4F31-BACC-8D5827793ACE}">
      <dsp:nvSpPr>
        <dsp:cNvPr id="0" name=""/>
        <dsp:cNvSpPr/>
      </dsp:nvSpPr>
      <dsp:spPr>
        <a:xfrm>
          <a:off x="2059428" y="2966729"/>
          <a:ext cx="2246649" cy="2246649"/>
        </a:xfrm>
        <a:prstGeom prst="roundRect">
          <a:avLst/>
        </a:prstGeom>
        <a:solidFill>
          <a:schemeClr val="lt1">
            <a:hueOff val="0"/>
            <a:satOff val="0"/>
            <a:lumOff val="0"/>
            <a:alphaOff val="0"/>
          </a:schemeClr>
        </a:solidFill>
        <a:ln w="38100" cap="flat" cmpd="sng" algn="ctr">
          <a:solidFill>
            <a:schemeClr val="accent2">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t>Ας καταγράψουμε σκέψεις και </a:t>
          </a:r>
        </a:p>
        <a:p>
          <a:pPr lvl="0" algn="ctr" defTabSz="800100">
            <a:lnSpc>
              <a:spcPct val="90000"/>
            </a:lnSpc>
            <a:spcBef>
              <a:spcPct val="0"/>
            </a:spcBef>
            <a:spcAft>
              <a:spcPct val="35000"/>
            </a:spcAft>
          </a:pPr>
          <a:r>
            <a:rPr lang="el-GR" sz="1800" kern="1200" dirty="0"/>
            <a:t>συναισθήματα για την ελευθερία. </a:t>
          </a:r>
        </a:p>
      </dsp:txBody>
      <dsp:txXfrm>
        <a:off x="2059428" y="2966729"/>
        <a:ext cx="2246649" cy="2246649"/>
      </dsp:txXfrm>
    </dsp:sp>
    <dsp:sp modelId="{0D67A8B4-2270-4547-95E9-72241AB24C59}">
      <dsp:nvSpPr>
        <dsp:cNvPr id="0" name=""/>
        <dsp:cNvSpPr/>
      </dsp:nvSpPr>
      <dsp:spPr>
        <a:xfrm>
          <a:off x="4478897" y="2966729"/>
          <a:ext cx="2246649" cy="2246649"/>
        </a:xfrm>
        <a:prstGeom prst="roundRect">
          <a:avLst/>
        </a:prstGeom>
        <a:solidFill>
          <a:schemeClr val="lt1">
            <a:hueOff val="0"/>
            <a:satOff val="0"/>
            <a:lumOff val="0"/>
            <a:alphaOff val="0"/>
          </a:schemeClr>
        </a:solidFill>
        <a:ln w="38100" cap="flat" cmpd="sng" algn="ctr">
          <a:solidFill>
            <a:schemeClr val="accent2">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t>Πώς αντιλαμβάνεστε την έννοια της ελευθερίας/</a:t>
          </a:r>
        </a:p>
        <a:p>
          <a:pPr lvl="0" algn="ctr" defTabSz="800100">
            <a:lnSpc>
              <a:spcPct val="90000"/>
            </a:lnSpc>
            <a:spcBef>
              <a:spcPct val="0"/>
            </a:spcBef>
            <a:spcAft>
              <a:spcPct val="35000"/>
            </a:spcAft>
          </a:pPr>
          <a:r>
            <a:rPr lang="el-GR" sz="1800" kern="1200" dirty="0"/>
            <a:t>Είναι αγαθό και δικαίωμα η ελευθερία?</a:t>
          </a:r>
        </a:p>
      </dsp:txBody>
      <dsp:txXfrm>
        <a:off x="4478897" y="2966729"/>
        <a:ext cx="2246649" cy="224664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011EE7-BEC0-454A-9AC6-3D718624A09F}">
      <dsp:nvSpPr>
        <dsp:cNvPr id="0" name=""/>
        <dsp:cNvSpPr/>
      </dsp:nvSpPr>
      <dsp:spPr>
        <a:xfrm>
          <a:off x="1512168" y="0"/>
          <a:ext cx="5760640" cy="5760640"/>
        </a:xfrm>
        <a:prstGeom prst="diamond">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D6BF96B7-8492-49E5-B1B7-9370347009B0}">
      <dsp:nvSpPr>
        <dsp:cNvPr id="0" name=""/>
        <dsp:cNvSpPr/>
      </dsp:nvSpPr>
      <dsp:spPr>
        <a:xfrm>
          <a:off x="2145834" y="579769"/>
          <a:ext cx="2246649" cy="2246649"/>
        </a:xfrm>
        <a:prstGeom prst="roundRect">
          <a:avLst/>
        </a:prstGeom>
        <a:solidFill>
          <a:schemeClr val="lt1">
            <a:hueOff val="0"/>
            <a:satOff val="0"/>
            <a:lumOff val="0"/>
            <a:alphaOff val="0"/>
          </a:schemeClr>
        </a:solidFill>
        <a:ln w="38100" cap="flat" cmpd="sng" algn="ctr">
          <a:solidFill>
            <a:schemeClr val="accent2">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pPr>
          <a:r>
            <a:rPr lang="el-GR" sz="1800" kern="1200" dirty="0"/>
            <a:t>Ας ακούσουμε ένα τραγούδι…</a:t>
          </a:r>
        </a:p>
      </dsp:txBody>
      <dsp:txXfrm>
        <a:off x="2145834" y="579769"/>
        <a:ext cx="2246649" cy="2246649"/>
      </dsp:txXfrm>
    </dsp:sp>
    <dsp:sp modelId="{DAC4E8D3-C782-4805-A742-C4A1893EAB79}">
      <dsp:nvSpPr>
        <dsp:cNvPr id="0" name=""/>
        <dsp:cNvSpPr/>
      </dsp:nvSpPr>
      <dsp:spPr>
        <a:xfrm>
          <a:off x="4478897" y="547260"/>
          <a:ext cx="2246649" cy="2246649"/>
        </a:xfrm>
        <a:prstGeom prst="roundRect">
          <a:avLst/>
        </a:prstGeom>
        <a:solidFill>
          <a:schemeClr val="lt1">
            <a:hueOff val="0"/>
            <a:satOff val="0"/>
            <a:lumOff val="0"/>
            <a:alphaOff val="0"/>
          </a:schemeClr>
        </a:solidFill>
        <a:ln w="38100" cap="flat" cmpd="sng" algn="ctr">
          <a:solidFill>
            <a:schemeClr val="accent2">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t>Κι ας δούμε μερικές εικόνες…</a:t>
          </a:r>
        </a:p>
      </dsp:txBody>
      <dsp:txXfrm>
        <a:off x="4478897" y="547260"/>
        <a:ext cx="2246649" cy="2246649"/>
      </dsp:txXfrm>
    </dsp:sp>
    <dsp:sp modelId="{44C6A909-8A02-4F31-BACC-8D5827793ACE}">
      <dsp:nvSpPr>
        <dsp:cNvPr id="0" name=""/>
        <dsp:cNvSpPr/>
      </dsp:nvSpPr>
      <dsp:spPr>
        <a:xfrm>
          <a:off x="2059428" y="2966729"/>
          <a:ext cx="2246649" cy="2246649"/>
        </a:xfrm>
        <a:prstGeom prst="roundRect">
          <a:avLst/>
        </a:prstGeom>
        <a:solidFill>
          <a:schemeClr val="lt1">
            <a:hueOff val="0"/>
            <a:satOff val="0"/>
            <a:lumOff val="0"/>
            <a:alphaOff val="0"/>
          </a:schemeClr>
        </a:solidFill>
        <a:ln w="38100" cap="flat" cmpd="sng" algn="ctr">
          <a:solidFill>
            <a:schemeClr val="accent2">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t>Ας καταγράψουμε σκέψεις και </a:t>
          </a:r>
        </a:p>
        <a:p>
          <a:pPr lvl="0" algn="ctr" defTabSz="800100">
            <a:lnSpc>
              <a:spcPct val="90000"/>
            </a:lnSpc>
            <a:spcBef>
              <a:spcPct val="0"/>
            </a:spcBef>
            <a:spcAft>
              <a:spcPct val="35000"/>
            </a:spcAft>
          </a:pPr>
          <a:r>
            <a:rPr lang="el-GR" sz="1800" kern="1200" dirty="0"/>
            <a:t>συναισθήματα για την ελευθερία. </a:t>
          </a:r>
        </a:p>
      </dsp:txBody>
      <dsp:txXfrm>
        <a:off x="2059428" y="2966729"/>
        <a:ext cx="2246649" cy="2246649"/>
      </dsp:txXfrm>
    </dsp:sp>
    <dsp:sp modelId="{0D67A8B4-2270-4547-95E9-72241AB24C59}">
      <dsp:nvSpPr>
        <dsp:cNvPr id="0" name=""/>
        <dsp:cNvSpPr/>
      </dsp:nvSpPr>
      <dsp:spPr>
        <a:xfrm>
          <a:off x="4478897" y="2966729"/>
          <a:ext cx="2246649" cy="2246649"/>
        </a:xfrm>
        <a:prstGeom prst="roundRect">
          <a:avLst/>
        </a:prstGeom>
        <a:solidFill>
          <a:schemeClr val="lt1">
            <a:hueOff val="0"/>
            <a:satOff val="0"/>
            <a:lumOff val="0"/>
            <a:alphaOff val="0"/>
          </a:schemeClr>
        </a:solidFill>
        <a:ln w="38100" cap="flat" cmpd="sng" algn="ctr">
          <a:solidFill>
            <a:schemeClr val="accent2">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t>Πώς αντιλαμβάνεστε την έννοια της ελευθερίας/</a:t>
          </a:r>
        </a:p>
        <a:p>
          <a:pPr lvl="0" algn="ctr" defTabSz="800100">
            <a:lnSpc>
              <a:spcPct val="90000"/>
            </a:lnSpc>
            <a:spcBef>
              <a:spcPct val="0"/>
            </a:spcBef>
            <a:spcAft>
              <a:spcPct val="35000"/>
            </a:spcAft>
          </a:pPr>
          <a:r>
            <a:rPr lang="el-GR" sz="1800" kern="1200" dirty="0"/>
            <a:t>Είναι αγαθό και δικαίωμα η ελευθερία?</a:t>
          </a:r>
        </a:p>
      </dsp:txBody>
      <dsp:txXfrm>
        <a:off x="4478897" y="2966729"/>
        <a:ext cx="2246649" cy="224664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02D29A-4CE0-4C1D-A85D-CAE45F316E13}" type="datetimeFigureOut">
              <a:rPr lang="en-US" smtClean="0"/>
              <a:pPr/>
              <a:t>5/4/2017</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DE649C-714A-4FF8-9185-96F1E251AAB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a:solidFill>
                  <a:schemeClr val="tx1"/>
                </a:solidFill>
                <a:effectLst/>
                <a:latin typeface="+mn-lt"/>
                <a:ea typeface="+mn-ea"/>
                <a:cs typeface="+mn-cs"/>
              </a:rPr>
              <a:t>Οι μαθητές/</a:t>
            </a:r>
            <a:r>
              <a:rPr lang="el-GR" sz="1200" kern="1200" dirty="0" err="1">
                <a:solidFill>
                  <a:schemeClr val="tx1"/>
                </a:solidFill>
                <a:effectLst/>
                <a:latin typeface="+mn-lt"/>
                <a:ea typeface="+mn-ea"/>
                <a:cs typeface="+mn-cs"/>
              </a:rPr>
              <a:t>τριες</a:t>
            </a:r>
            <a:r>
              <a:rPr lang="el-GR" sz="1200" kern="1200" dirty="0">
                <a:solidFill>
                  <a:schemeClr val="tx1"/>
                </a:solidFill>
                <a:effectLst/>
                <a:latin typeface="+mn-lt"/>
                <a:ea typeface="+mn-ea"/>
                <a:cs typeface="+mn-cs"/>
              </a:rPr>
              <a:t> με την τεχνική της «</a:t>
            </a:r>
            <a:r>
              <a:rPr lang="el-GR" sz="1200" kern="1200" dirty="0" err="1">
                <a:solidFill>
                  <a:schemeClr val="tx1"/>
                </a:solidFill>
                <a:effectLst/>
                <a:latin typeface="+mn-lt"/>
                <a:ea typeface="+mn-ea"/>
                <a:cs typeface="+mn-cs"/>
              </a:rPr>
              <a:t>ιδεοθύελλας</a:t>
            </a:r>
            <a:r>
              <a:rPr lang="el-GR" sz="1200" kern="1200" dirty="0">
                <a:solidFill>
                  <a:schemeClr val="tx1"/>
                </a:solidFill>
                <a:effectLst/>
                <a:latin typeface="+mn-lt"/>
                <a:ea typeface="+mn-ea"/>
                <a:cs typeface="+mn-cs"/>
              </a:rPr>
              <a:t>» καλούνται να εκφράσουν  σκέψεις και  </a:t>
            </a:r>
          </a:p>
          <a:p>
            <a:r>
              <a:rPr lang="el-GR" sz="1200" kern="1200" dirty="0">
                <a:solidFill>
                  <a:schemeClr val="tx1"/>
                </a:solidFill>
                <a:effectLst/>
                <a:latin typeface="+mn-lt"/>
                <a:ea typeface="+mn-ea"/>
                <a:cs typeface="+mn-cs"/>
              </a:rPr>
              <a:t>συναισθήματα για την ελευθερία. Κατόπιν καταθέτουν προσωπικές τους απόψεις για </a:t>
            </a:r>
          </a:p>
          <a:p>
            <a:r>
              <a:rPr lang="el-GR" sz="1200" kern="1200" dirty="0">
                <a:solidFill>
                  <a:schemeClr val="tx1"/>
                </a:solidFill>
                <a:effectLst/>
                <a:latin typeface="+mn-lt"/>
                <a:ea typeface="+mn-ea"/>
                <a:cs typeface="+mn-cs"/>
              </a:rPr>
              <a:t>το πως αντιλαμβάνονται την έννοια της ελευθερίας, </a:t>
            </a:r>
          </a:p>
          <a:p>
            <a:r>
              <a:rPr lang="el-GR" sz="1200" kern="1200" dirty="0">
                <a:solidFill>
                  <a:schemeClr val="tx1"/>
                </a:solidFill>
                <a:effectLst/>
                <a:latin typeface="+mn-lt"/>
                <a:ea typeface="+mn-ea"/>
                <a:cs typeface="+mn-cs"/>
              </a:rPr>
              <a:t>σε διαφορετικές καταστάσεις (εξωτερική/εσωτερική, ατομική, κοινωνική, πολιτική, ηθική, πνευματική, ψυχολογική κ.ά.) και κατά πόσο είναι αγαθό και  δικαίωμα για κάθε άνθρωπο.</a:t>
            </a:r>
          </a:p>
          <a:p>
            <a:endParaRPr lang="en-US" dirty="0"/>
          </a:p>
        </p:txBody>
      </p:sp>
      <p:sp>
        <p:nvSpPr>
          <p:cNvPr id="4" name="3 - Θέση αριθμού διαφάνειας"/>
          <p:cNvSpPr>
            <a:spLocks noGrp="1"/>
          </p:cNvSpPr>
          <p:nvPr>
            <p:ph type="sldNum" sz="quarter" idx="10"/>
          </p:nvPr>
        </p:nvSpPr>
        <p:spPr/>
        <p:txBody>
          <a:bodyPr/>
          <a:lstStyle/>
          <a:p>
            <a:fld id="{79DE649C-714A-4FF8-9185-96F1E251AAB5}"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a:solidFill>
                  <a:schemeClr val="tx1"/>
                </a:solidFill>
                <a:effectLst/>
                <a:latin typeface="+mn-lt"/>
                <a:ea typeface="+mn-ea"/>
                <a:cs typeface="+mn-cs"/>
              </a:rPr>
              <a:t>«Γράφουν υποχρεωτικά-Δημιουργία </a:t>
            </a:r>
            <a:r>
              <a:rPr lang="en-US" sz="1200" kern="1200" dirty="0">
                <a:solidFill>
                  <a:schemeClr val="tx1"/>
                </a:solidFill>
                <a:effectLst/>
                <a:latin typeface="+mn-lt"/>
                <a:ea typeface="+mn-ea"/>
                <a:cs typeface="+mn-cs"/>
              </a:rPr>
              <a:t>poster</a:t>
            </a:r>
            <a:r>
              <a:rPr lang="el-GR" sz="1200" kern="1200" dirty="0">
                <a:solidFill>
                  <a:schemeClr val="tx1"/>
                </a:solidFill>
                <a:effectLst/>
                <a:latin typeface="+mn-lt"/>
                <a:ea typeface="+mn-ea"/>
                <a:cs typeface="+mn-cs"/>
              </a:rPr>
              <a:t>»:</a:t>
            </a:r>
          </a:p>
          <a:p>
            <a:r>
              <a:rPr lang="el-GR" sz="1200" kern="1200" dirty="0">
                <a:solidFill>
                  <a:schemeClr val="tx1"/>
                </a:solidFill>
                <a:effectLst/>
                <a:latin typeface="+mn-lt"/>
                <a:ea typeface="+mn-ea"/>
                <a:cs typeface="+mn-cs"/>
              </a:rPr>
              <a:t>με τη βοήθεια κειμένου (Κάλλιστου </a:t>
            </a:r>
            <a:r>
              <a:rPr lang="el-GR" sz="1200" kern="1200" dirty="0" err="1">
                <a:solidFill>
                  <a:schemeClr val="tx1"/>
                </a:solidFill>
                <a:effectLst/>
                <a:latin typeface="+mn-lt"/>
                <a:ea typeface="+mn-ea"/>
                <a:cs typeface="+mn-cs"/>
              </a:rPr>
              <a:t>Γουέαρ</a:t>
            </a:r>
            <a:r>
              <a:rPr lang="el-GR" sz="1200" kern="1200" dirty="0">
                <a:solidFill>
                  <a:schemeClr val="tx1"/>
                </a:solidFill>
                <a:effectLst/>
                <a:latin typeface="+mn-lt"/>
                <a:ea typeface="+mn-ea"/>
                <a:cs typeface="+mn-cs"/>
              </a:rPr>
              <a:t>)/ΦΕ4 και με βάση όσα έκαναν και συζήτησαν για τη σχέση Θεού και ελευθερίας ζητείται από τους μαθητές/μαθήτριες να συμπληρώσουν τη φράση: «</a:t>
            </a:r>
            <a:r>
              <a:rPr lang="el-GR" sz="1200" b="1" kern="1200" dirty="0">
                <a:solidFill>
                  <a:schemeClr val="tx1"/>
                </a:solidFill>
                <a:effectLst/>
                <a:latin typeface="+mn-lt"/>
                <a:ea typeface="+mn-ea"/>
                <a:cs typeface="+mn-cs"/>
              </a:rPr>
              <a:t>ελευθερία είναι</a:t>
            </a:r>
            <a:r>
              <a:rPr lang="el-GR" sz="1200" kern="1200" dirty="0">
                <a:solidFill>
                  <a:schemeClr val="tx1"/>
                </a:solidFill>
                <a:effectLst/>
                <a:latin typeface="+mn-lt"/>
                <a:ea typeface="+mn-ea"/>
                <a:cs typeface="+mn-cs"/>
              </a:rPr>
              <a:t>…».</a:t>
            </a:r>
          </a:p>
          <a:p>
            <a:r>
              <a:rPr lang="el-GR" sz="1200" kern="1200" dirty="0">
                <a:solidFill>
                  <a:schemeClr val="tx1"/>
                </a:solidFill>
                <a:effectLst/>
                <a:latin typeface="+mn-lt"/>
                <a:ea typeface="+mn-ea"/>
                <a:cs typeface="+mn-cs"/>
              </a:rPr>
              <a:t>Δημιουργούν ένα </a:t>
            </a:r>
            <a:r>
              <a:rPr lang="el-GR" sz="1200" kern="1200" dirty="0" err="1">
                <a:solidFill>
                  <a:schemeClr val="tx1"/>
                </a:solidFill>
                <a:effectLst/>
                <a:latin typeface="+mn-lt"/>
                <a:ea typeface="+mn-ea"/>
                <a:cs typeface="+mn-cs"/>
              </a:rPr>
              <a:t>πόστερ</a:t>
            </a:r>
            <a:r>
              <a:rPr lang="el-GR" sz="1200" kern="1200" dirty="0">
                <a:solidFill>
                  <a:schemeClr val="tx1"/>
                </a:solidFill>
                <a:effectLst/>
                <a:latin typeface="+mn-lt"/>
                <a:ea typeface="+mn-ea"/>
                <a:cs typeface="+mn-cs"/>
              </a:rPr>
              <a:t> με τις σκέψεις και τις απόψεις τους (με αυτοκόλλητα χαρτάκια (</a:t>
            </a:r>
            <a:r>
              <a:rPr lang="en-US" sz="1200" kern="1200" dirty="0">
                <a:solidFill>
                  <a:schemeClr val="tx1"/>
                </a:solidFill>
                <a:effectLst/>
                <a:latin typeface="+mn-lt"/>
                <a:ea typeface="+mn-ea"/>
                <a:cs typeface="+mn-cs"/>
              </a:rPr>
              <a:t>post it</a:t>
            </a:r>
            <a:r>
              <a:rPr lang="el-GR" sz="1200" kern="1200" dirty="0">
                <a:solidFill>
                  <a:schemeClr val="tx1"/>
                </a:solidFill>
                <a:effectLst/>
                <a:latin typeface="+mn-lt"/>
                <a:ea typeface="+mn-ea"/>
                <a:cs typeface="+mn-cs"/>
              </a:rPr>
              <a:t>) σε χαρτόνι</a:t>
            </a:r>
            <a:endParaRPr lang="en-US" dirty="0"/>
          </a:p>
        </p:txBody>
      </p:sp>
      <p:sp>
        <p:nvSpPr>
          <p:cNvPr id="4" name="3 - Θέση αριθμού διαφάνειας"/>
          <p:cNvSpPr>
            <a:spLocks noGrp="1"/>
          </p:cNvSpPr>
          <p:nvPr>
            <p:ph type="sldNum" sz="quarter" idx="10"/>
          </p:nvPr>
        </p:nvSpPr>
        <p:spPr/>
        <p:txBody>
          <a:bodyPr/>
          <a:lstStyle/>
          <a:p>
            <a:fld id="{79DE649C-714A-4FF8-9185-96F1E251AAB5}"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Ανακεφαλαιώνουμε θέτοντας ερωτήματα σχετικά με τα σημεία αξιολόγησης και προτρέπουμε τους μαθητές/</a:t>
            </a:r>
            <a:r>
              <a:rPr lang="el-GR" dirty="0" err="1"/>
              <a:t>τριες</a:t>
            </a:r>
            <a:r>
              <a:rPr lang="el-GR" dirty="0"/>
              <a:t> να ΄κρατήσουν σημειώσεις στο τετράδιό τους</a:t>
            </a:r>
          </a:p>
        </p:txBody>
      </p:sp>
      <p:sp>
        <p:nvSpPr>
          <p:cNvPr id="4" name="Θέση αριθμού διαφάνειας 3"/>
          <p:cNvSpPr>
            <a:spLocks noGrp="1"/>
          </p:cNvSpPr>
          <p:nvPr>
            <p:ph type="sldNum" sz="quarter" idx="10"/>
          </p:nvPr>
        </p:nvSpPr>
        <p:spPr/>
        <p:txBody>
          <a:bodyPr/>
          <a:lstStyle/>
          <a:p>
            <a:fld id="{79DE649C-714A-4FF8-9185-96F1E251AAB5}" type="slidenum">
              <a:rPr lang="en-US" smtClean="0"/>
              <a:pPr/>
              <a:t>13</a:t>
            </a:fld>
            <a:endParaRPr lang="en-US"/>
          </a:p>
        </p:txBody>
      </p:sp>
    </p:spTree>
    <p:extLst>
      <p:ext uri="{BB962C8B-B14F-4D97-AF65-F5344CB8AC3E}">
        <p14:creationId xmlns:p14="http://schemas.microsoft.com/office/powerpoint/2010/main" xmlns="" val="3651666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baseline="0" dirty="0"/>
              <a:t> </a:t>
            </a:r>
            <a:r>
              <a:rPr lang="el-GR" sz="1200" kern="1200" dirty="0">
                <a:solidFill>
                  <a:schemeClr val="tx1"/>
                </a:solidFill>
                <a:effectLst/>
                <a:latin typeface="+mn-lt"/>
                <a:ea typeface="+mn-ea"/>
                <a:cs typeface="+mn-cs"/>
              </a:rPr>
              <a:t>Οι μαθητές/</a:t>
            </a:r>
            <a:r>
              <a:rPr lang="el-GR" sz="1200" kern="1200" dirty="0" err="1">
                <a:solidFill>
                  <a:schemeClr val="tx1"/>
                </a:solidFill>
                <a:effectLst/>
                <a:latin typeface="+mn-lt"/>
                <a:ea typeface="+mn-ea"/>
                <a:cs typeface="+mn-cs"/>
              </a:rPr>
              <a:t>τριες</a:t>
            </a:r>
            <a:r>
              <a:rPr lang="el-GR" sz="1200" kern="1200" dirty="0">
                <a:solidFill>
                  <a:schemeClr val="tx1"/>
                </a:solidFill>
                <a:effectLst/>
                <a:latin typeface="+mn-lt"/>
                <a:ea typeface="+mn-ea"/>
                <a:cs typeface="+mn-cs"/>
              </a:rPr>
              <a:t> με την τεχνική της «</a:t>
            </a:r>
            <a:r>
              <a:rPr lang="el-GR" sz="1200" kern="1200" dirty="0" err="1">
                <a:solidFill>
                  <a:schemeClr val="tx1"/>
                </a:solidFill>
                <a:effectLst/>
                <a:latin typeface="+mn-lt"/>
                <a:ea typeface="+mn-ea"/>
                <a:cs typeface="+mn-cs"/>
              </a:rPr>
              <a:t>ιδεοθύελλας</a:t>
            </a:r>
            <a:r>
              <a:rPr lang="el-GR" sz="1200" kern="1200" dirty="0">
                <a:solidFill>
                  <a:schemeClr val="tx1"/>
                </a:solidFill>
                <a:effectLst/>
                <a:latin typeface="+mn-lt"/>
                <a:ea typeface="+mn-ea"/>
                <a:cs typeface="+mn-cs"/>
              </a:rPr>
              <a:t>» καλούνται να εκφράσουν  σκέψεις και  </a:t>
            </a:r>
          </a:p>
          <a:p>
            <a:r>
              <a:rPr lang="el-GR" sz="1200" kern="1200" dirty="0">
                <a:solidFill>
                  <a:schemeClr val="tx1"/>
                </a:solidFill>
                <a:effectLst/>
                <a:latin typeface="+mn-lt"/>
                <a:ea typeface="+mn-ea"/>
                <a:cs typeface="+mn-cs"/>
              </a:rPr>
              <a:t>συναισθήματα. Τα καταγράφουμε στον πίνακα</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p:txBody>
      </p:sp>
      <p:sp>
        <p:nvSpPr>
          <p:cNvPr id="4" name="3 - Θέση αριθμού διαφάνειας"/>
          <p:cNvSpPr>
            <a:spLocks noGrp="1"/>
          </p:cNvSpPr>
          <p:nvPr>
            <p:ph type="sldNum" sz="quarter" idx="10"/>
          </p:nvPr>
        </p:nvSpPr>
        <p:spPr/>
        <p:txBody>
          <a:bodyPr/>
          <a:lstStyle/>
          <a:p>
            <a:fld id="{79DE649C-714A-4FF8-9185-96F1E251AAB5}" type="slidenum">
              <a:rPr lang="en-US" smtClean="0"/>
              <a:pPr/>
              <a:t>4</a:t>
            </a:fld>
            <a:endParaRPr lang="en-US"/>
          </a:p>
        </p:txBody>
      </p:sp>
    </p:spTree>
    <p:extLst>
      <p:ext uri="{BB962C8B-B14F-4D97-AF65-F5344CB8AC3E}">
        <p14:creationId xmlns:p14="http://schemas.microsoft.com/office/powerpoint/2010/main" xmlns="" val="477105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a:solidFill>
                  <a:schemeClr val="tx1"/>
                </a:solidFill>
                <a:effectLst/>
                <a:latin typeface="+mn-lt"/>
                <a:ea typeface="+mn-ea"/>
                <a:cs typeface="+mn-cs"/>
              </a:rPr>
              <a:t>Οι μαθητές/</a:t>
            </a:r>
            <a:r>
              <a:rPr lang="el-GR" sz="1200" kern="1200" dirty="0" err="1">
                <a:solidFill>
                  <a:schemeClr val="tx1"/>
                </a:solidFill>
                <a:effectLst/>
                <a:latin typeface="+mn-lt"/>
                <a:ea typeface="+mn-ea"/>
                <a:cs typeface="+mn-cs"/>
              </a:rPr>
              <a:t>τριες</a:t>
            </a:r>
            <a:r>
              <a:rPr lang="el-GR" sz="1200" kern="1200" dirty="0">
                <a:solidFill>
                  <a:schemeClr val="tx1"/>
                </a:solidFill>
                <a:effectLst/>
                <a:latin typeface="+mn-lt"/>
                <a:ea typeface="+mn-ea"/>
                <a:cs typeface="+mn-cs"/>
              </a:rPr>
              <a:t> με την τεχνική της «</a:t>
            </a:r>
            <a:r>
              <a:rPr lang="el-GR" sz="1200" kern="1200" dirty="0" err="1">
                <a:solidFill>
                  <a:schemeClr val="tx1"/>
                </a:solidFill>
                <a:effectLst/>
                <a:latin typeface="+mn-lt"/>
                <a:ea typeface="+mn-ea"/>
                <a:cs typeface="+mn-cs"/>
              </a:rPr>
              <a:t>ιδεοθύελλας</a:t>
            </a:r>
            <a:r>
              <a:rPr lang="el-GR" sz="1200" kern="1200" dirty="0">
                <a:solidFill>
                  <a:schemeClr val="tx1"/>
                </a:solidFill>
                <a:effectLst/>
                <a:latin typeface="+mn-lt"/>
                <a:ea typeface="+mn-ea"/>
                <a:cs typeface="+mn-cs"/>
              </a:rPr>
              <a:t>» καλούνται να εκφράσουν  σκέψεις και  </a:t>
            </a:r>
          </a:p>
          <a:p>
            <a:r>
              <a:rPr lang="el-GR" sz="1200" kern="1200" dirty="0">
                <a:solidFill>
                  <a:schemeClr val="tx1"/>
                </a:solidFill>
                <a:effectLst/>
                <a:latin typeface="+mn-lt"/>
                <a:ea typeface="+mn-ea"/>
                <a:cs typeface="+mn-cs"/>
              </a:rPr>
              <a:t>συναισθήματα για την ελευθερία. Κατόπιν καταθέτουν προσωπικές τους απόψεις για </a:t>
            </a:r>
          </a:p>
          <a:p>
            <a:r>
              <a:rPr lang="el-GR" sz="1200" kern="1200" dirty="0">
                <a:solidFill>
                  <a:schemeClr val="tx1"/>
                </a:solidFill>
                <a:effectLst/>
                <a:latin typeface="+mn-lt"/>
                <a:ea typeface="+mn-ea"/>
                <a:cs typeface="+mn-cs"/>
              </a:rPr>
              <a:t>το πως αντιλαμβάνονται την έννοια της ελευθερίας, </a:t>
            </a:r>
          </a:p>
          <a:p>
            <a:r>
              <a:rPr lang="el-GR" sz="1200" kern="1200" dirty="0">
                <a:solidFill>
                  <a:schemeClr val="tx1"/>
                </a:solidFill>
                <a:effectLst/>
                <a:latin typeface="+mn-lt"/>
                <a:ea typeface="+mn-ea"/>
                <a:cs typeface="+mn-cs"/>
              </a:rPr>
              <a:t>σε διαφορετικές καταστάσεις (εξωτερική/εσωτερική, ατομική, κοινωνική, πολιτική, ηθική, πνευματική, ψυχολογική κ.ά.) και κατά πόσο είναι αγαθό και  δικαίωμα για κάθε άνθρωπο.</a:t>
            </a:r>
          </a:p>
          <a:p>
            <a:endParaRPr lang="en-US" dirty="0"/>
          </a:p>
        </p:txBody>
      </p:sp>
      <p:sp>
        <p:nvSpPr>
          <p:cNvPr id="4" name="3 - Θέση αριθμού διαφάνειας"/>
          <p:cNvSpPr>
            <a:spLocks noGrp="1"/>
          </p:cNvSpPr>
          <p:nvPr>
            <p:ph type="sldNum" sz="quarter" idx="10"/>
          </p:nvPr>
        </p:nvSpPr>
        <p:spPr/>
        <p:txBody>
          <a:bodyPr/>
          <a:lstStyle/>
          <a:p>
            <a:fld id="{79DE649C-714A-4FF8-9185-96F1E251AAB5}" type="slidenum">
              <a:rPr lang="en-US" smtClean="0"/>
              <a:pPr/>
              <a:t>5</a:t>
            </a:fld>
            <a:endParaRPr lang="en-US"/>
          </a:p>
        </p:txBody>
      </p:sp>
    </p:spTree>
    <p:extLst>
      <p:ext uri="{BB962C8B-B14F-4D97-AF65-F5344CB8AC3E}">
        <p14:creationId xmlns:p14="http://schemas.microsoft.com/office/powerpoint/2010/main" xmlns="" val="2978863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kern="1200" dirty="0">
                <a:solidFill>
                  <a:schemeClr val="tx1"/>
                </a:solidFill>
                <a:effectLst/>
                <a:latin typeface="+mn-lt"/>
                <a:ea typeface="+mn-ea"/>
                <a:cs typeface="+mn-cs"/>
              </a:rPr>
              <a:t>Σχολιάζουν τις εικόνες και καταθέτουν προσωπικές τους απόψεις για το πως αντιλαμβάνονται την έννοια της ελευθερίας, </a:t>
            </a:r>
          </a:p>
          <a:p>
            <a:r>
              <a:rPr lang="el-GR" sz="1200" kern="1200" dirty="0">
                <a:solidFill>
                  <a:schemeClr val="tx1"/>
                </a:solidFill>
                <a:effectLst/>
                <a:latin typeface="+mn-lt"/>
                <a:ea typeface="+mn-ea"/>
                <a:cs typeface="+mn-cs"/>
              </a:rPr>
              <a:t>σε διαφορετικές καταστάσεις (εξωτερική/εσωτερική, ατομική, κοινωνική, πολιτική, ηθική, πνευματική, ψυχολογική κ.ά.) και κατά πόσο είναι αγαθό και  δικαίωμα για κάθε άνθρωπο.( Ελευθερία από τι? Από πού πηγάζει? </a:t>
            </a:r>
            <a:endParaRPr lang="el-GR" dirty="0"/>
          </a:p>
        </p:txBody>
      </p:sp>
      <p:sp>
        <p:nvSpPr>
          <p:cNvPr id="4" name="Θέση αριθμού διαφάνειας 3"/>
          <p:cNvSpPr>
            <a:spLocks noGrp="1"/>
          </p:cNvSpPr>
          <p:nvPr>
            <p:ph type="sldNum" sz="quarter" idx="10"/>
          </p:nvPr>
        </p:nvSpPr>
        <p:spPr/>
        <p:txBody>
          <a:bodyPr/>
          <a:lstStyle/>
          <a:p>
            <a:fld id="{79DE649C-714A-4FF8-9185-96F1E251AAB5}" type="slidenum">
              <a:rPr lang="en-US" smtClean="0"/>
              <a:pPr/>
              <a:t>6</a:t>
            </a:fld>
            <a:endParaRPr lang="en-US"/>
          </a:p>
        </p:txBody>
      </p:sp>
    </p:spTree>
    <p:extLst>
      <p:ext uri="{BB962C8B-B14F-4D97-AF65-F5344CB8AC3E}">
        <p14:creationId xmlns:p14="http://schemas.microsoft.com/office/powerpoint/2010/main" xmlns="" val="3214420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Φύλλο εργασίας για την επεξεργασία των κειμένων (ανά δύο) με ερωτήσεις</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 </a:t>
            </a:r>
          </a:p>
        </p:txBody>
      </p:sp>
      <p:sp>
        <p:nvSpPr>
          <p:cNvPr id="4" name="3 - Θέση αριθμού διαφάνειας"/>
          <p:cNvSpPr>
            <a:spLocks noGrp="1"/>
          </p:cNvSpPr>
          <p:nvPr>
            <p:ph type="sldNum" sz="quarter" idx="10"/>
          </p:nvPr>
        </p:nvSpPr>
        <p:spPr/>
        <p:txBody>
          <a:bodyPr/>
          <a:lstStyle/>
          <a:p>
            <a:fld id="{79DE649C-714A-4FF8-9185-96F1E251AAB5}" type="slidenum">
              <a:rPr lang="en-US" smtClean="0"/>
              <a:pPr/>
              <a:t>7</a:t>
            </a:fld>
            <a:endParaRPr lang="en-US"/>
          </a:p>
        </p:txBody>
      </p:sp>
    </p:spTree>
    <p:extLst>
      <p:ext uri="{BB962C8B-B14F-4D97-AF65-F5344CB8AC3E}">
        <p14:creationId xmlns:p14="http://schemas.microsoft.com/office/powerpoint/2010/main" xmlns="" val="107978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Φύλλο εργασίας για την επεξεργασία των κειμένων (ανά δύο) με ερωτήσεις</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 </a:t>
            </a:r>
          </a:p>
        </p:txBody>
      </p:sp>
      <p:sp>
        <p:nvSpPr>
          <p:cNvPr id="4" name="3 - Θέση αριθμού διαφάνειας"/>
          <p:cNvSpPr>
            <a:spLocks noGrp="1"/>
          </p:cNvSpPr>
          <p:nvPr>
            <p:ph type="sldNum" sz="quarter" idx="10"/>
          </p:nvPr>
        </p:nvSpPr>
        <p:spPr/>
        <p:txBody>
          <a:bodyPr/>
          <a:lstStyle/>
          <a:p>
            <a:fld id="{79DE649C-714A-4FF8-9185-96F1E251AAB5}" type="slidenum">
              <a:rPr lang="en-US" smtClean="0"/>
              <a:pPr/>
              <a:t>8</a:t>
            </a:fld>
            <a:endParaRPr lang="en-US"/>
          </a:p>
        </p:txBody>
      </p:sp>
    </p:spTree>
    <p:extLst>
      <p:ext uri="{BB962C8B-B14F-4D97-AF65-F5344CB8AC3E}">
        <p14:creationId xmlns:p14="http://schemas.microsoft.com/office/powerpoint/2010/main" xmlns="" val="404481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Φύλλο εργασίας για την επεξεργασία των κειμένων (ανά δύο) με ερωτήσεις</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 </a:t>
            </a:r>
          </a:p>
        </p:txBody>
      </p:sp>
      <p:sp>
        <p:nvSpPr>
          <p:cNvPr id="4" name="3 - Θέση αριθμού διαφάνειας"/>
          <p:cNvSpPr>
            <a:spLocks noGrp="1"/>
          </p:cNvSpPr>
          <p:nvPr>
            <p:ph type="sldNum" sz="quarter" idx="10"/>
          </p:nvPr>
        </p:nvSpPr>
        <p:spPr/>
        <p:txBody>
          <a:bodyPr/>
          <a:lstStyle/>
          <a:p>
            <a:fld id="{79DE649C-714A-4FF8-9185-96F1E251AAB5}" type="slidenum">
              <a:rPr lang="en-US" smtClean="0"/>
              <a:pPr/>
              <a:t>9</a:t>
            </a:fld>
            <a:endParaRPr lang="en-US"/>
          </a:p>
        </p:txBody>
      </p:sp>
    </p:spTree>
    <p:extLst>
      <p:ext uri="{BB962C8B-B14F-4D97-AF65-F5344CB8AC3E}">
        <p14:creationId xmlns:p14="http://schemas.microsoft.com/office/powerpoint/2010/main" xmlns="" val="3577737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Φύλλο εργασίας για την επεξεργασία των κειμένων (ανά δύο) με ερωτήσεις</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 </a:t>
            </a:r>
          </a:p>
        </p:txBody>
      </p:sp>
      <p:sp>
        <p:nvSpPr>
          <p:cNvPr id="4" name="3 - Θέση αριθμού διαφάνειας"/>
          <p:cNvSpPr>
            <a:spLocks noGrp="1"/>
          </p:cNvSpPr>
          <p:nvPr>
            <p:ph type="sldNum" sz="quarter" idx="10"/>
          </p:nvPr>
        </p:nvSpPr>
        <p:spPr/>
        <p:txBody>
          <a:bodyPr/>
          <a:lstStyle/>
          <a:p>
            <a:fld id="{79DE649C-714A-4FF8-9185-96F1E251AAB5}" type="slidenum">
              <a:rPr lang="en-US" smtClean="0"/>
              <a:pPr/>
              <a:t>10</a:t>
            </a:fld>
            <a:endParaRPr lang="en-US"/>
          </a:p>
        </p:txBody>
      </p:sp>
    </p:spTree>
    <p:extLst>
      <p:ext uri="{BB962C8B-B14F-4D97-AF65-F5344CB8AC3E}">
        <p14:creationId xmlns:p14="http://schemas.microsoft.com/office/powerpoint/2010/main" xmlns="" val="4286805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baseline="0" dirty="0"/>
              <a:t> </a:t>
            </a:r>
            <a:r>
              <a:rPr lang="el-GR" sz="1200" kern="1200" dirty="0" smtClean="0">
                <a:solidFill>
                  <a:schemeClr val="tx1"/>
                </a:solidFill>
                <a:latin typeface="+mn-lt"/>
                <a:ea typeface="+mn-ea"/>
                <a:cs typeface="+mn-cs"/>
              </a:rPr>
              <a:t>«Ρόλος στον τοίχο» και «Δάσκαλος σε ρόλο». </a:t>
            </a:r>
            <a:r>
              <a:rPr lang="el-GR" sz="1200" kern="1200" dirty="0" err="1" smtClean="0">
                <a:solidFill>
                  <a:schemeClr val="tx1"/>
                </a:solidFill>
                <a:latin typeface="+mn-lt"/>
                <a:ea typeface="+mn-ea"/>
                <a:cs typeface="+mn-cs"/>
              </a:rPr>
              <a:t>Ομαδοσυνεργατικά</a:t>
            </a:r>
            <a:r>
              <a:rPr lang="el-GR" sz="1200" kern="1200" dirty="0" smtClean="0">
                <a:solidFill>
                  <a:schemeClr val="tx1"/>
                </a:solidFill>
                <a:latin typeface="+mn-lt"/>
                <a:ea typeface="+mn-ea"/>
                <a:cs typeface="+mn-cs"/>
              </a:rPr>
              <a:t>  (ζητάμε οι δυάδες να γίνουν τριάδες) οι μαθητές/μαθήτριες  εργάζονται με Φύλλο Εργασίας.</a:t>
            </a:r>
          </a:p>
          <a:p>
            <a:r>
              <a:rPr lang="el-GR" sz="1200" kern="1200" dirty="0" smtClean="0">
                <a:solidFill>
                  <a:schemeClr val="tx1"/>
                </a:solidFill>
                <a:latin typeface="+mn-lt"/>
                <a:ea typeface="+mn-ea"/>
                <a:cs typeface="+mn-cs"/>
              </a:rPr>
              <a:t>Φάση Α:  </a:t>
            </a:r>
          </a:p>
          <a:p>
            <a:r>
              <a:rPr lang="el-GR" sz="1200" kern="1200" dirty="0" err="1" smtClean="0">
                <a:solidFill>
                  <a:schemeClr val="tx1"/>
                </a:solidFill>
                <a:latin typeface="+mn-lt"/>
                <a:ea typeface="+mn-ea"/>
                <a:cs typeface="+mn-cs"/>
              </a:rPr>
              <a:t>Παρουσιάσεις:Έχουμε</a:t>
            </a:r>
            <a:r>
              <a:rPr lang="el-GR" sz="1200" kern="1200" dirty="0" smtClean="0">
                <a:solidFill>
                  <a:schemeClr val="tx1"/>
                </a:solidFill>
                <a:latin typeface="+mn-lt"/>
                <a:ea typeface="+mn-ea"/>
                <a:cs typeface="+mn-cs"/>
              </a:rPr>
              <a:t> σχεδιάσει σε χαρτί ή στον πίνακα δύο περιγράμματα ανθρώπων και ζητούμε από τον παρουσιαστή κάθε ομάδας να γράψει με μαρκαδόρο έξω από τα περιγράμματα τα αποτελέσματα της εργασίας της ομάδας του. </a:t>
            </a:r>
          </a:p>
          <a:p>
            <a:r>
              <a:rPr lang="el-GR" sz="1200" kern="1200" dirty="0" smtClean="0">
                <a:solidFill>
                  <a:schemeClr val="tx1"/>
                </a:solidFill>
                <a:latin typeface="+mn-lt"/>
                <a:ea typeface="+mn-ea"/>
                <a:cs typeface="+mn-cs"/>
              </a:rPr>
              <a:t>Ο/η εκπαιδευτικός στο τέλος τα διαβάζει φωναχτά.</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Φάση Β: Ζητούμε από τον παρουσιαστή κάθε ομάδας να γράψει με μαρκαδόρο μέσα στα περιγράμματα τα αποτελέσματα της εργασίας της ομάδας του.</a:t>
            </a:r>
          </a:p>
          <a:p>
            <a:r>
              <a:rPr lang="el-GR" sz="1200" kern="1200" dirty="0" smtClean="0">
                <a:solidFill>
                  <a:schemeClr val="tx1"/>
                </a:solidFill>
                <a:latin typeface="+mn-lt"/>
                <a:ea typeface="+mn-ea"/>
                <a:cs typeface="+mn-cs"/>
              </a:rPr>
              <a:t>Ο/η εκπαιδευτικός στο τέλος τα διαβάζει φωναχτά.</a:t>
            </a: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Φάση Γ: Ο/Η εκπαιδευτικός τοποθετεί μία καρέκλα μπροστά από τους/τις μαθητές/</a:t>
            </a:r>
            <a:r>
              <a:rPr lang="el-GR" sz="1200" kern="1200" dirty="0" err="1" smtClean="0">
                <a:solidFill>
                  <a:schemeClr val="tx1"/>
                </a:solidFill>
                <a:latin typeface="+mn-lt"/>
                <a:ea typeface="+mn-ea"/>
                <a:cs typeface="+mn-cs"/>
              </a:rPr>
              <a:t>τριες</a:t>
            </a:r>
            <a:r>
              <a:rPr lang="el-GR" sz="1200" kern="1200" dirty="0" smtClean="0">
                <a:solidFill>
                  <a:schemeClr val="tx1"/>
                </a:solidFill>
                <a:latin typeface="+mn-lt"/>
                <a:ea typeface="+mn-ea"/>
                <a:cs typeface="+mn-cs"/>
              </a:rPr>
              <a:t> και δίνει την οδηγία: «Αυτός/η που θα κάθεται εδώ θα είναι ο Ιεροεξεταστής». Κάθε ομάδα χρησιμοποιώντας τα επιχειρήματα της θα προσπαθήσει να πείσει τον Ιεροεξεταστή να «απελευθερώσει» τον Χριστό. Οι μαθητές/</a:t>
            </a:r>
            <a:r>
              <a:rPr lang="el-GR" sz="1200" kern="1200" dirty="0" err="1" smtClean="0">
                <a:solidFill>
                  <a:schemeClr val="tx1"/>
                </a:solidFill>
                <a:latin typeface="+mn-lt"/>
                <a:ea typeface="+mn-ea"/>
                <a:cs typeface="+mn-cs"/>
              </a:rPr>
              <a:t>τριες</a:t>
            </a:r>
            <a:r>
              <a:rPr lang="el-GR" sz="1200" kern="1200" dirty="0" smtClean="0">
                <a:solidFill>
                  <a:schemeClr val="tx1"/>
                </a:solidFill>
                <a:latin typeface="+mn-lt"/>
                <a:ea typeface="+mn-ea"/>
                <a:cs typeface="+mn-cs"/>
              </a:rPr>
              <a:t> θα διαλέγονται με τον Ιεροεξεταστή που θα κάθεται στην καρέκλα. Ο/Η εκπαιδευτικός κάθεται στην καρέκλα στον ρόλο του Ιεροεξεταστή  και με το κατάλληλο ύφος αρχίζει τον διάλογο με τους χριστιανούς προσπαθώντας να εμπλέξει όσες και όσους περισσότερους/ες γίνεται. </a:t>
            </a:r>
          </a:p>
          <a:p>
            <a:r>
              <a:rPr lang="el-GR" sz="1200" kern="1200" dirty="0" smtClean="0">
                <a:solidFill>
                  <a:schemeClr val="tx1"/>
                </a:solidFill>
                <a:latin typeface="+mn-lt"/>
                <a:ea typeface="+mn-ea"/>
                <a:cs typeface="+mn-cs"/>
              </a:rPr>
              <a:t>Όταν σηκώνεται από την καρέκλα βγαίνει από τον ρόλο και μιλά με τους/τις μαθητές/</a:t>
            </a:r>
            <a:r>
              <a:rPr lang="el-GR" sz="1200" kern="1200" dirty="0" err="1" smtClean="0">
                <a:solidFill>
                  <a:schemeClr val="tx1"/>
                </a:solidFill>
                <a:latin typeface="+mn-lt"/>
                <a:ea typeface="+mn-ea"/>
                <a:cs typeface="+mn-cs"/>
              </a:rPr>
              <a:t>τριες</a:t>
            </a:r>
            <a:r>
              <a:rPr lang="el-GR" sz="1200" kern="1200" dirty="0" smtClean="0">
                <a:solidFill>
                  <a:schemeClr val="tx1"/>
                </a:solidFill>
                <a:latin typeface="+mn-lt"/>
                <a:ea typeface="+mn-ea"/>
                <a:cs typeface="+mn-cs"/>
              </a:rPr>
              <a:t>. Στο τέλος ρωτά την ολομέλεια: </a:t>
            </a:r>
          </a:p>
          <a:p>
            <a:r>
              <a:rPr lang="el-GR" sz="1200" kern="1200" dirty="0" smtClean="0">
                <a:solidFill>
                  <a:schemeClr val="tx1"/>
                </a:solidFill>
                <a:latin typeface="+mn-lt"/>
                <a:ea typeface="+mn-ea"/>
                <a:cs typeface="+mn-cs"/>
              </a:rPr>
              <a:t>Αν ήταν εύκολο να πείσουν τον Ιεροεξεταστή,</a:t>
            </a:r>
          </a:p>
          <a:p>
            <a:r>
              <a:rPr lang="el-GR" sz="1200" kern="1200" dirty="0" smtClean="0">
                <a:solidFill>
                  <a:schemeClr val="tx1"/>
                </a:solidFill>
                <a:latin typeface="+mn-lt"/>
                <a:ea typeface="+mn-ea"/>
                <a:cs typeface="+mn-cs"/>
              </a:rPr>
              <a:t>Τι είναι ελευθερία για τον Χριστό, </a:t>
            </a:r>
          </a:p>
          <a:p>
            <a:r>
              <a:rPr lang="el-GR" sz="1200" kern="1200" dirty="0" smtClean="0">
                <a:solidFill>
                  <a:schemeClr val="tx1"/>
                </a:solidFill>
                <a:latin typeface="+mn-lt"/>
                <a:ea typeface="+mn-ea"/>
                <a:cs typeface="+mn-cs"/>
              </a:rPr>
              <a:t>Ποια η σχέση πίστης και ελευθερίας;</a:t>
            </a:r>
          </a:p>
          <a:p>
            <a:endParaRPr lang="en-US" dirty="0"/>
          </a:p>
        </p:txBody>
      </p:sp>
      <p:sp>
        <p:nvSpPr>
          <p:cNvPr id="4" name="3 - Θέση αριθμού διαφάνειας"/>
          <p:cNvSpPr>
            <a:spLocks noGrp="1"/>
          </p:cNvSpPr>
          <p:nvPr>
            <p:ph type="sldNum" sz="quarter" idx="10"/>
          </p:nvPr>
        </p:nvSpPr>
        <p:spPr/>
        <p:txBody>
          <a:bodyPr/>
          <a:lstStyle/>
          <a:p>
            <a:fld id="{79DE649C-714A-4FF8-9185-96F1E251AAB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DAF2754D-DCD6-40A9-A1D9-5D6E5DDAF3F0}" type="datetimeFigureOut">
              <a:rPr lang="en-US" smtClean="0"/>
              <a:pPr/>
              <a:t>5/4/2017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1FCA27D-A32B-473E-AEA2-FE00F244EF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DAF2754D-DCD6-40A9-A1D9-5D6E5DDAF3F0}" type="datetimeFigureOut">
              <a:rPr lang="en-US" smtClean="0"/>
              <a:pPr/>
              <a:t>5/4/2017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1FCA27D-A32B-473E-AEA2-FE00F244EF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DAF2754D-DCD6-40A9-A1D9-5D6E5DDAF3F0}" type="datetimeFigureOut">
              <a:rPr lang="en-US" smtClean="0"/>
              <a:pPr/>
              <a:t>5/4/2017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1FCA27D-A32B-473E-AEA2-FE00F244EF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p>
            <a:fld id="{DAF2754D-DCD6-40A9-A1D9-5D6E5DDAF3F0}" type="datetimeFigureOut">
              <a:rPr lang="en-US" smtClean="0"/>
              <a:pPr/>
              <a:t>5/4/2017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1FCA27D-A32B-473E-AEA2-FE00F244EF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AF2754D-DCD6-40A9-A1D9-5D6E5DDAF3F0}" type="datetimeFigureOut">
              <a:rPr lang="en-US" smtClean="0"/>
              <a:pPr/>
              <a:t>5/4/2017</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1FCA27D-A32B-473E-AEA2-FE00F244EF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ημερομηνίας"/>
          <p:cNvSpPr>
            <a:spLocks noGrp="1"/>
          </p:cNvSpPr>
          <p:nvPr>
            <p:ph type="dt" sz="half" idx="10"/>
          </p:nvPr>
        </p:nvSpPr>
        <p:spPr/>
        <p:txBody>
          <a:bodyPr/>
          <a:lstStyle/>
          <a:p>
            <a:fld id="{DAF2754D-DCD6-40A9-A1D9-5D6E5DDAF3F0}" type="datetimeFigureOut">
              <a:rPr lang="en-US" smtClean="0"/>
              <a:pPr/>
              <a:t>5/4/2017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F1FCA27D-A32B-473E-AEA2-FE00F244EF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6 - Θέση ημερομηνίας"/>
          <p:cNvSpPr>
            <a:spLocks noGrp="1"/>
          </p:cNvSpPr>
          <p:nvPr>
            <p:ph type="dt" sz="half" idx="10"/>
          </p:nvPr>
        </p:nvSpPr>
        <p:spPr/>
        <p:txBody>
          <a:bodyPr/>
          <a:lstStyle/>
          <a:p>
            <a:fld id="{DAF2754D-DCD6-40A9-A1D9-5D6E5DDAF3F0}" type="datetimeFigureOut">
              <a:rPr lang="en-US" smtClean="0"/>
              <a:pPr/>
              <a:t>5/4/2017</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F1FCA27D-A32B-473E-AEA2-FE00F244EF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DAF2754D-DCD6-40A9-A1D9-5D6E5DDAF3F0}" type="datetimeFigureOut">
              <a:rPr lang="en-US" smtClean="0"/>
              <a:pPr/>
              <a:t>5/4/2017</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F1FCA27D-A32B-473E-AEA2-FE00F244EF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AF2754D-DCD6-40A9-A1D9-5D6E5DDAF3F0}" type="datetimeFigureOut">
              <a:rPr lang="en-US" smtClean="0"/>
              <a:pPr/>
              <a:t>5/4/2017</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F1FCA27D-A32B-473E-AEA2-FE00F244EF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AF2754D-DCD6-40A9-A1D9-5D6E5DDAF3F0}" type="datetimeFigureOut">
              <a:rPr lang="en-US" smtClean="0"/>
              <a:pPr/>
              <a:t>5/4/2017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F1FCA27D-A32B-473E-AEA2-FE00F244EF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AF2754D-DCD6-40A9-A1D9-5D6E5DDAF3F0}" type="datetimeFigureOut">
              <a:rPr lang="en-US" smtClean="0"/>
              <a:pPr/>
              <a:t>5/4/2017</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F1FCA27D-A32B-473E-AEA2-FE00F244EF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2754D-DCD6-40A9-A1D9-5D6E5DDAF3F0}" type="datetimeFigureOut">
              <a:rPr lang="en-US" smtClean="0"/>
              <a:pPr/>
              <a:t>5/4/2017</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CA27D-A32B-473E-AEA2-FE00F244EF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j02EBoXHd_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0" y="6093296"/>
            <a:ext cx="9144000" cy="764704"/>
          </a:xfrm>
          <a:solidFill>
            <a:schemeClr val="accent2">
              <a:lumMod val="75000"/>
            </a:schemeClr>
          </a:solidFill>
          <a:effectLst/>
        </p:spPr>
        <p:txBody>
          <a:bodyPr anchor="ctr">
            <a:noAutofit/>
          </a:bodyPr>
          <a:lstStyle/>
          <a:p>
            <a:r>
              <a:rPr lang="el-GR" sz="2000" b="1" cap="small" spc="1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ΜΑΡΙΑ ΣΥΡΓΙΑΝΝΗ</a:t>
            </a:r>
            <a:r>
              <a:rPr lang="el-GR" sz="2200" b="1" cap="small" spc="1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 </a:t>
            </a:r>
            <a:r>
              <a:rPr lang="el-GR" sz="1800" b="1" cap="small" spc="100" dirty="0" err="1">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ΣχολιΚΗ</a:t>
            </a:r>
            <a:r>
              <a:rPr lang="el-GR" sz="1800" b="1" cap="small" spc="1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 </a:t>
            </a:r>
            <a:r>
              <a:rPr lang="el-GR" sz="1800" b="1" cap="small" spc="100" dirty="0" err="1">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Συμβουλοσ</a:t>
            </a:r>
            <a:r>
              <a:rPr lang="el-GR" sz="1800" b="1" cap="small" spc="1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 </a:t>
            </a:r>
            <a:r>
              <a:rPr lang="el-GR" sz="1800" b="1" cap="small" spc="100" dirty="0" err="1">
                <a:solidFill>
                  <a:schemeClr val="bg1"/>
                </a:solidFill>
                <a:effectLst>
                  <a:outerShdw blurRad="38100" dist="38100" dir="2700000" algn="tl">
                    <a:srgbClr val="000000">
                      <a:alpha val="43137"/>
                    </a:srgbClr>
                  </a:outerShdw>
                </a:effectLst>
                <a:latin typeface="Palatino Linotype" pitchFamily="18" charset="0"/>
                <a:cs typeface="Times New Roman" pitchFamily="18" charset="0"/>
              </a:rPr>
              <a:t>Θεολογων</a:t>
            </a:r>
            <a:endParaRPr lang="el-GR" sz="1800" b="1" cap="small" spc="100" dirty="0">
              <a:solidFill>
                <a:schemeClr val="bg1"/>
              </a:solidFill>
              <a:effectLst>
                <a:outerShdw blurRad="38100" dist="38100" dir="2700000" algn="tl">
                  <a:srgbClr val="000000">
                    <a:alpha val="43137"/>
                  </a:srgbClr>
                </a:outerShdw>
              </a:effectLst>
              <a:latin typeface="Palatino Linotype" pitchFamily="18" charset="0"/>
              <a:cs typeface="Times New Roman" pitchFamily="18" charset="0"/>
            </a:endParaRPr>
          </a:p>
        </p:txBody>
      </p:sp>
      <p:pic>
        <p:nvPicPr>
          <p:cNvPr id="5" name="4 - Εικόνα" descr="PPT (1η σελίδα).jpg"/>
          <p:cNvPicPr>
            <a:picLocks noChangeAspect="1"/>
          </p:cNvPicPr>
          <p:nvPr/>
        </p:nvPicPr>
        <p:blipFill>
          <a:blip r:embed="rId2" cstate="print">
            <a:lum/>
          </a:blip>
          <a:stretch>
            <a:fillRect/>
          </a:stretch>
        </p:blipFill>
        <p:spPr>
          <a:xfrm>
            <a:off x="0" y="0"/>
            <a:ext cx="9144000" cy="2768442"/>
          </a:xfrm>
          <a:prstGeom prst="rect">
            <a:avLst/>
          </a:prstGeom>
          <a:effectLst>
            <a:outerShdw blurRad="381000" dist="63500" dir="5400000" algn="t" rotWithShape="0">
              <a:prstClr val="black">
                <a:alpha val="40000"/>
              </a:prstClr>
            </a:outerShdw>
          </a:effectLst>
        </p:spPr>
      </p:pic>
      <p:sp>
        <p:nvSpPr>
          <p:cNvPr id="7" name="1 - Τίτλος"/>
          <p:cNvSpPr>
            <a:spLocks noGrp="1"/>
          </p:cNvSpPr>
          <p:nvPr>
            <p:ph type="ctrTitle"/>
          </p:nvPr>
        </p:nvSpPr>
        <p:spPr>
          <a:xfrm>
            <a:off x="0" y="2780928"/>
            <a:ext cx="9144000" cy="3312368"/>
          </a:xfrm>
        </p:spPr>
        <p:txBody>
          <a:bodyPr>
            <a:noAutofit/>
          </a:bodyPr>
          <a:lstStyle/>
          <a:p>
            <a:pPr>
              <a:lnSpc>
                <a:spcPct val="150000"/>
              </a:lnSpc>
            </a:pPr>
            <a:r>
              <a:rPr lang="el-GR" dirty="0"/>
              <a:t>ΘΕ 4 ΑΞΙΕΣ/1.ΕΛΕΥΘΕΡΙΑ </a:t>
            </a:r>
            <a:r>
              <a:rPr lang="el-GR" sz="3600" b="1" spc="200" dirty="0">
                <a:ln w="900" cmpd="sng">
                  <a:solidFill>
                    <a:schemeClr val="accent1">
                      <a:satMod val="190000"/>
                      <a:alpha val="55000"/>
                    </a:schemeClr>
                  </a:solidFill>
                  <a:prstDash val="solid"/>
                </a:ln>
                <a:solidFill>
                  <a:schemeClr val="accent2">
                    <a:lumMod val="75000"/>
                  </a:schemeClr>
                </a:solidFill>
                <a:effectLst>
                  <a:outerShdw blurRad="60007" dist="200025" dir="15000000" sy="30000" kx="-1800000" algn="bl" rotWithShape="0">
                    <a:prstClr val="black">
                      <a:alpha val="32000"/>
                    </a:prstClr>
                  </a:outerShdw>
                </a:effectLst>
                <a:latin typeface="Cambria" pitchFamily="18" charset="0"/>
              </a:rPr>
              <a:t/>
            </a:r>
            <a:br>
              <a:rPr lang="el-GR" sz="3600" b="1" spc="200" dirty="0">
                <a:ln w="900" cmpd="sng">
                  <a:solidFill>
                    <a:schemeClr val="accent1">
                      <a:satMod val="190000"/>
                      <a:alpha val="55000"/>
                    </a:schemeClr>
                  </a:solidFill>
                  <a:prstDash val="solid"/>
                </a:ln>
                <a:solidFill>
                  <a:schemeClr val="accent2">
                    <a:lumMod val="75000"/>
                  </a:schemeClr>
                </a:solidFill>
                <a:effectLst>
                  <a:outerShdw blurRad="60007" dist="200025" dir="15000000" sy="30000" kx="-1800000" algn="bl" rotWithShape="0">
                    <a:prstClr val="black">
                      <a:alpha val="32000"/>
                    </a:prstClr>
                  </a:outerShdw>
                </a:effectLst>
                <a:latin typeface="Cambria" pitchFamily="18" charset="0"/>
              </a:rPr>
            </a:br>
            <a:r>
              <a:rPr lang="el-GR" sz="2400" b="1" spc="200" dirty="0" err="1">
                <a:ln w="900" cmpd="sng">
                  <a:solidFill>
                    <a:schemeClr val="accent1">
                      <a:satMod val="190000"/>
                      <a:alpha val="55000"/>
                    </a:schemeClr>
                  </a:solidFill>
                  <a:prstDash val="solid"/>
                </a:ln>
                <a:solidFill>
                  <a:schemeClr val="accent2">
                    <a:lumMod val="75000"/>
                  </a:schemeClr>
                </a:solidFill>
                <a:effectLst>
                  <a:outerShdw blurRad="60007" dist="200025" dir="15000000" sy="30000" kx="-1800000" algn="bl" rotWithShape="0">
                    <a:prstClr val="black">
                      <a:alpha val="32000"/>
                    </a:prstClr>
                  </a:outerShdw>
                </a:effectLst>
                <a:latin typeface="Cambria" pitchFamily="18" charset="0"/>
              </a:rPr>
              <a:t>Α΄Λυκείου</a:t>
            </a:r>
            <a:endParaRPr lang="en-US" sz="3600" dirty="0">
              <a:solidFill>
                <a:srgbClr val="12699C"/>
              </a:solidFill>
              <a:latin typeface="Cambria"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385"/>
            <a:ext cx="9144000" cy="1372419"/>
          </a:xfr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nSpc>
                <a:spcPct val="115000"/>
              </a:lnSpc>
              <a:spcAft>
                <a:spcPts val="1000"/>
              </a:spcAft>
            </a:pPr>
            <a:r>
              <a:rPr lang="el-GR" sz="3100" b="1" dirty="0">
                <a:latin typeface="Calibri" panose="020F0502020204030204" pitchFamily="34" charset="0"/>
                <a:ea typeface="Calibri" panose="020F0502020204030204" pitchFamily="34" charset="0"/>
                <a:cs typeface="Arial" panose="020B0604020202020204" pitchFamily="34" charset="0"/>
              </a:rPr>
              <a:t/>
            </a:r>
            <a:br>
              <a:rPr lang="el-GR" sz="3100" b="1" dirty="0">
                <a:latin typeface="Calibri" panose="020F0502020204030204" pitchFamily="34" charset="0"/>
                <a:ea typeface="Calibri" panose="020F0502020204030204" pitchFamily="34" charset="0"/>
                <a:cs typeface="Arial" panose="020B0604020202020204" pitchFamily="34" charset="0"/>
              </a:rPr>
            </a:br>
            <a:r>
              <a:rPr lang="en-US" sz="3100" b="1" dirty="0">
                <a:latin typeface="Calibri" panose="020F0502020204030204" pitchFamily="34" charset="0"/>
                <a:ea typeface="Calibri" panose="020F0502020204030204" pitchFamily="34" charset="0"/>
                <a:cs typeface="Arial" panose="020B0604020202020204" pitchFamily="34" charset="0"/>
              </a:rPr>
              <a:t>Η </a:t>
            </a:r>
            <a:r>
              <a:rPr lang="en-US" sz="3100" b="1" dirty="0" err="1">
                <a:latin typeface="Calibri" panose="020F0502020204030204" pitchFamily="34" charset="0"/>
                <a:ea typeface="Calibri" panose="020F0502020204030204" pitchFamily="34" charset="0"/>
                <a:cs typeface="Arial" panose="020B0604020202020204" pitchFamily="34" charset="0"/>
              </a:rPr>
              <a:t>ελευθερί</a:t>
            </a:r>
            <a:r>
              <a:rPr lang="en-US" sz="3100" b="1" dirty="0">
                <a:latin typeface="Calibri" panose="020F0502020204030204" pitchFamily="34" charset="0"/>
                <a:ea typeface="Calibri" panose="020F0502020204030204" pitchFamily="34" charset="0"/>
                <a:cs typeface="Arial" panose="020B0604020202020204" pitchFamily="34" charset="0"/>
              </a:rPr>
              <a:t>α της βούλησης  οδηγεί πάντοτε στην αληθινή ελευθερία τον άνθρωπο;</a:t>
            </a:r>
            <a:r>
              <a:rPr lang="el-GR" sz="4000" dirty="0">
                <a:latin typeface="Calibri" panose="020F0502020204030204" pitchFamily="34" charset="0"/>
                <a:ea typeface="Calibri" panose="020F0502020204030204" pitchFamily="34" charset="0"/>
                <a:cs typeface="Times New Roman" panose="02020603050405020304" pitchFamily="18" charset="0"/>
              </a:rPr>
              <a:t/>
            </a:r>
            <a:br>
              <a:rPr lang="el-GR" sz="4000" dirty="0">
                <a:latin typeface="Calibri" panose="020F0502020204030204" pitchFamily="34" charset="0"/>
                <a:ea typeface="Calibri" panose="020F0502020204030204" pitchFamily="34" charset="0"/>
                <a:cs typeface="Times New Roman" panose="02020603050405020304" pitchFamily="18" charset="0"/>
              </a:rPr>
            </a:br>
            <a:endParaRPr lang="en-US" sz="4000" b="1" spc="200" dirty="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endParaRPr>
          </a:p>
        </p:txBody>
      </p:sp>
      <p:pic>
        <p:nvPicPr>
          <p:cNvPr id="4" name="7 - Θέση περιεχομένου" descr="κεφαλίδα3.jpg"/>
          <p:cNvPicPr>
            <a:picLocks noChangeAspect="1"/>
          </p:cNvPicPr>
          <p:nvPr/>
        </p:nvPicPr>
        <p:blipFill>
          <a:blip r:embed="rId3" cstate="print"/>
          <a:stretch>
            <a:fillRect/>
          </a:stretch>
        </p:blipFill>
        <p:spPr>
          <a:xfrm>
            <a:off x="0" y="6381328"/>
            <a:ext cx="9144000" cy="484970"/>
          </a:xfrm>
          <a:prstGeom prst="rect">
            <a:avLst/>
          </a:prstGeom>
        </p:spPr>
      </p:pic>
      <p:sp>
        <p:nvSpPr>
          <p:cNvPr id="6" name="Θέση περιεχομένου 5"/>
          <p:cNvSpPr>
            <a:spLocks noGrp="1"/>
          </p:cNvSpPr>
          <p:nvPr>
            <p:ph idx="1"/>
          </p:nvPr>
        </p:nvSpPr>
        <p:spPr>
          <a:xfrm>
            <a:off x="0" y="1600200"/>
            <a:ext cx="8964488" cy="4781128"/>
          </a:xfrm>
        </p:spPr>
        <p:txBody>
          <a:bodyPr>
            <a:normAutofit fontScale="25000" lnSpcReduction="20000"/>
          </a:bodyPr>
          <a:lstStyle/>
          <a:p>
            <a:pPr marL="457200" algn="just">
              <a:lnSpc>
                <a:spcPct val="115000"/>
              </a:lnSpc>
              <a:spcAft>
                <a:spcPts val="1000"/>
              </a:spcAft>
            </a:pPr>
            <a:r>
              <a:rPr lang="en-US" sz="8000" dirty="0">
                <a:latin typeface="Book Antiqua" panose="02040602050305030304" pitchFamily="18" charset="0"/>
                <a:ea typeface="Calibri" panose="020F0502020204030204" pitchFamily="34" charset="0"/>
                <a:cs typeface="Times New Roman" panose="02020603050405020304" pitchFamily="18" charset="0"/>
              </a:rPr>
              <a:t>«</a:t>
            </a:r>
            <a:r>
              <a:rPr lang="en-US" sz="8000" dirty="0" err="1">
                <a:latin typeface="Book Antiqua" panose="02040602050305030304" pitchFamily="18" charset="0"/>
                <a:ea typeface="Calibri" panose="020F0502020204030204" pitchFamily="34" charset="0"/>
                <a:cs typeface="Times New Roman" panose="02020603050405020304" pitchFamily="18" charset="0"/>
              </a:rPr>
              <a:t>Έτσι</a:t>
            </a:r>
            <a:r>
              <a:rPr lang="en-US" sz="8000" dirty="0">
                <a:latin typeface="Book Antiqua" panose="02040602050305030304" pitchFamily="18" charset="0"/>
                <a:ea typeface="Calibri" panose="020F0502020204030204" pitchFamily="34" charset="0"/>
                <a:cs typeface="Times New Roman" panose="02020603050405020304" pitchFamily="18" charset="0"/>
              </a:rPr>
              <a:t>, </a:t>
            </a:r>
            <a:r>
              <a:rPr lang="en-US" sz="8000" dirty="0" err="1">
                <a:latin typeface="Book Antiqua" panose="02040602050305030304" pitchFamily="18" charset="0"/>
                <a:ea typeface="Calibri" panose="020F0502020204030204" pitchFamily="34" charset="0"/>
                <a:cs typeface="Times New Roman" panose="02020603050405020304" pitchFamily="18" charset="0"/>
              </a:rPr>
              <a:t>δεν</a:t>
            </a:r>
            <a:r>
              <a:rPr lang="en-US" sz="8000" dirty="0">
                <a:latin typeface="Book Antiqua" panose="02040602050305030304" pitchFamily="18" charset="0"/>
                <a:ea typeface="Calibri" panose="020F0502020204030204" pitchFamily="34" charset="0"/>
                <a:cs typeface="Times New Roman" panose="02020603050405020304" pitchFamily="18" charset="0"/>
              </a:rPr>
              <a:t> </a:t>
            </a:r>
            <a:r>
              <a:rPr lang="en-US" sz="8000" dirty="0" err="1">
                <a:latin typeface="Book Antiqua" panose="02040602050305030304" pitchFamily="18" charset="0"/>
                <a:ea typeface="Calibri" panose="020F0502020204030204" pitchFamily="34" charset="0"/>
                <a:cs typeface="Times New Roman" panose="02020603050405020304" pitchFamily="18" charset="0"/>
              </a:rPr>
              <a:t>ξέρω</a:t>
            </a:r>
            <a:r>
              <a:rPr lang="en-US" sz="8000" dirty="0">
                <a:latin typeface="Book Antiqua" panose="02040602050305030304" pitchFamily="18" charset="0"/>
                <a:ea typeface="Calibri" panose="020F0502020204030204" pitchFamily="34" charset="0"/>
                <a:cs typeface="Times New Roman" panose="02020603050405020304" pitchFamily="18" charset="0"/>
              </a:rPr>
              <a:t> </a:t>
            </a:r>
            <a:r>
              <a:rPr lang="en-US" sz="8000" dirty="0" err="1">
                <a:latin typeface="Book Antiqua" panose="02040602050305030304" pitchFamily="18" charset="0"/>
                <a:ea typeface="Calibri" panose="020F0502020204030204" pitchFamily="34" charset="0"/>
                <a:cs typeface="Times New Roman" panose="02020603050405020304" pitchFamily="18" charset="0"/>
              </a:rPr>
              <a:t>ουσι</a:t>
            </a:r>
            <a:r>
              <a:rPr lang="en-US" sz="8000" dirty="0">
                <a:latin typeface="Book Antiqua" panose="02040602050305030304" pitchFamily="18" charset="0"/>
                <a:ea typeface="Calibri" panose="020F0502020204030204" pitchFamily="34" charset="0"/>
                <a:cs typeface="Times New Roman" panose="02020603050405020304" pitchFamily="18" charset="0"/>
              </a:rPr>
              <a:t>αστικά τι κάνω· δεν κάνω αυτό που θα ‘θελα να κάνω αλλά, αντίθετα, ό,τι θα ‘θελα να αποφύγω. </a:t>
            </a:r>
            <a:r>
              <a:rPr lang="en-US" sz="8000" dirty="0" err="1">
                <a:latin typeface="Book Antiqua" panose="02040602050305030304" pitchFamily="18" charset="0"/>
                <a:ea typeface="Calibri" panose="020F0502020204030204" pitchFamily="34" charset="0"/>
                <a:cs typeface="Times New Roman" panose="02020603050405020304" pitchFamily="18" charset="0"/>
              </a:rPr>
              <a:t>Κάνοντ</a:t>
            </a:r>
            <a:r>
              <a:rPr lang="en-US" sz="8000" dirty="0">
                <a:latin typeface="Book Antiqua" panose="02040602050305030304" pitchFamily="18" charset="0"/>
                <a:ea typeface="Calibri" panose="020F0502020204030204" pitchFamily="34" charset="0"/>
                <a:cs typeface="Times New Roman" panose="02020603050405020304" pitchFamily="18" charset="0"/>
              </a:rPr>
              <a:t>ας όμως αυτό που κατά βάθος δεν θέλω, αναγνωρίζω έμπρακτα πως οι εντολές του νόμου είναι σωστές. </a:t>
            </a:r>
            <a:r>
              <a:rPr lang="en-US" sz="8000" dirty="0" err="1">
                <a:latin typeface="Book Antiqua" panose="02040602050305030304" pitchFamily="18" charset="0"/>
                <a:ea typeface="Calibri" panose="020F0502020204030204" pitchFamily="34" charset="0"/>
                <a:cs typeface="Times New Roman" panose="02020603050405020304" pitchFamily="18" charset="0"/>
              </a:rPr>
              <a:t>Έτσι</a:t>
            </a:r>
            <a:r>
              <a:rPr lang="en-US" sz="8000" dirty="0">
                <a:latin typeface="Book Antiqua" panose="02040602050305030304" pitchFamily="18" charset="0"/>
                <a:ea typeface="Calibri" panose="020F0502020204030204" pitchFamily="34" charset="0"/>
                <a:cs typeface="Times New Roman" panose="02020603050405020304" pitchFamily="18" charset="0"/>
              </a:rPr>
              <a:t> </a:t>
            </a:r>
            <a:r>
              <a:rPr lang="en-US" sz="8000" dirty="0" err="1">
                <a:latin typeface="Book Antiqua" panose="02040602050305030304" pitchFamily="18" charset="0"/>
                <a:ea typeface="Calibri" panose="020F0502020204030204" pitchFamily="34" charset="0"/>
                <a:cs typeface="Times New Roman" panose="02020603050405020304" pitchFamily="18" charset="0"/>
              </a:rPr>
              <a:t>φτάνω</a:t>
            </a:r>
            <a:r>
              <a:rPr lang="en-US" sz="8000" dirty="0">
                <a:latin typeface="Book Antiqua" panose="02040602050305030304" pitchFamily="18" charset="0"/>
                <a:ea typeface="Calibri" panose="020F0502020204030204" pitchFamily="34" charset="0"/>
                <a:cs typeface="Times New Roman" panose="02020603050405020304" pitchFamily="18" charset="0"/>
              </a:rPr>
              <a:t> πια </a:t>
            </a:r>
            <a:r>
              <a:rPr lang="en-US" sz="8000" dirty="0" err="1">
                <a:latin typeface="Book Antiqua" panose="02040602050305030304" pitchFamily="18" charset="0"/>
                <a:ea typeface="Calibri" panose="020F0502020204030204" pitchFamily="34" charset="0"/>
                <a:cs typeface="Times New Roman" panose="02020603050405020304" pitchFamily="18" charset="0"/>
              </a:rPr>
              <a:t>στο</a:t>
            </a:r>
            <a:r>
              <a:rPr lang="en-US" sz="8000" dirty="0">
                <a:latin typeface="Book Antiqua" panose="02040602050305030304" pitchFamily="18" charset="0"/>
                <a:ea typeface="Calibri" panose="020F0502020204030204" pitchFamily="34" charset="0"/>
                <a:cs typeface="Times New Roman" panose="02020603050405020304" pitchFamily="18" charset="0"/>
              </a:rPr>
              <a:t> </a:t>
            </a:r>
            <a:r>
              <a:rPr lang="en-US" sz="8000" dirty="0" err="1">
                <a:latin typeface="Book Antiqua" panose="02040602050305030304" pitchFamily="18" charset="0"/>
                <a:ea typeface="Calibri" panose="020F0502020204030204" pitchFamily="34" charset="0"/>
                <a:cs typeface="Times New Roman" panose="02020603050405020304" pitchFamily="18" charset="0"/>
              </a:rPr>
              <a:t>σημείο</a:t>
            </a:r>
            <a:r>
              <a:rPr lang="en-US" sz="8000" dirty="0">
                <a:latin typeface="Book Antiqua" panose="02040602050305030304" pitchFamily="18" charset="0"/>
                <a:ea typeface="Calibri" panose="020F0502020204030204" pitchFamily="34" charset="0"/>
                <a:cs typeface="Times New Roman" panose="02020603050405020304" pitchFamily="18" charset="0"/>
              </a:rPr>
              <a:t> να </a:t>
            </a:r>
            <a:r>
              <a:rPr lang="en-US" sz="8000" dirty="0" err="1">
                <a:latin typeface="Book Antiqua" panose="02040602050305030304" pitchFamily="18" charset="0"/>
                <a:ea typeface="Calibri" panose="020F0502020204030204" pitchFamily="34" charset="0"/>
                <a:cs typeface="Times New Roman" panose="02020603050405020304" pitchFamily="18" charset="0"/>
              </a:rPr>
              <a:t>μη</a:t>
            </a:r>
            <a:r>
              <a:rPr lang="en-US" sz="8000" dirty="0">
                <a:latin typeface="Book Antiqua" panose="02040602050305030304" pitchFamily="18" charset="0"/>
                <a:ea typeface="Calibri" panose="020F0502020204030204" pitchFamily="34" charset="0"/>
                <a:cs typeface="Times New Roman" panose="02020603050405020304" pitchFamily="18" charset="0"/>
              </a:rPr>
              <a:t> </a:t>
            </a:r>
            <a:r>
              <a:rPr lang="en-US" sz="8000" dirty="0" err="1">
                <a:latin typeface="Book Antiqua" panose="02040602050305030304" pitchFamily="18" charset="0"/>
                <a:ea typeface="Calibri" panose="020F0502020204030204" pitchFamily="34" charset="0"/>
                <a:cs typeface="Times New Roman" panose="02020603050405020304" pitchFamily="18" charset="0"/>
              </a:rPr>
              <a:t>δι</a:t>
            </a:r>
            <a:r>
              <a:rPr lang="en-US" sz="8000" dirty="0">
                <a:latin typeface="Book Antiqua" panose="02040602050305030304" pitchFamily="18" charset="0"/>
                <a:ea typeface="Calibri" panose="020F0502020204030204" pitchFamily="34" charset="0"/>
                <a:cs typeface="Times New Roman" panose="02020603050405020304" pitchFamily="18" charset="0"/>
              </a:rPr>
              <a:t>απράττω εγώ ο ίδιος το κακό αλλά η αμαρτία, που έχει εγκατασταθεί μέσα μου. H </a:t>
            </a:r>
            <a:r>
              <a:rPr lang="en-US" sz="8000" dirty="0" err="1">
                <a:latin typeface="Book Antiqua" panose="02040602050305030304" pitchFamily="18" charset="0"/>
                <a:ea typeface="Calibri" panose="020F0502020204030204" pitchFamily="34" charset="0"/>
                <a:cs typeface="Times New Roman" panose="02020603050405020304" pitchFamily="18" charset="0"/>
              </a:rPr>
              <a:t>ιδί</a:t>
            </a:r>
            <a:r>
              <a:rPr lang="en-US" sz="8000" dirty="0">
                <a:latin typeface="Book Antiqua" panose="02040602050305030304" pitchFamily="18" charset="0"/>
                <a:ea typeface="Calibri" panose="020F0502020204030204" pitchFamily="34" charset="0"/>
                <a:cs typeface="Times New Roman" panose="02020603050405020304" pitchFamily="18" charset="0"/>
              </a:rPr>
              <a:t>α η συνείδησή μου μαρτυρεί γι' αυτό: Δεν κατοικεί μέσα μου, δηλαδή στο είναι μου, το καλό. Απ</a:t>
            </a:r>
            <a:r>
              <a:rPr lang="en-US" sz="8000" dirty="0" err="1">
                <a:latin typeface="Book Antiqua" panose="02040602050305030304" pitchFamily="18" charset="0"/>
                <a:ea typeface="Calibri" panose="020F0502020204030204" pitchFamily="34" charset="0"/>
                <a:cs typeface="Times New Roman" panose="02020603050405020304" pitchFamily="18" charset="0"/>
              </a:rPr>
              <a:t>όδειξη</a:t>
            </a:r>
            <a:r>
              <a:rPr lang="en-US" sz="8000" dirty="0">
                <a:latin typeface="Book Antiqua" panose="02040602050305030304" pitchFamily="18" charset="0"/>
                <a:ea typeface="Calibri" panose="020F0502020204030204" pitchFamily="34" charset="0"/>
                <a:cs typeface="Times New Roman" panose="02020603050405020304" pitchFamily="18" charset="0"/>
              </a:rPr>
              <a:t> </a:t>
            </a:r>
            <a:r>
              <a:rPr lang="en-US" sz="8000" dirty="0" err="1">
                <a:latin typeface="Book Antiqua" panose="02040602050305030304" pitchFamily="18" charset="0"/>
                <a:ea typeface="Calibri" panose="020F0502020204030204" pitchFamily="34" charset="0"/>
                <a:cs typeface="Times New Roman" panose="02020603050405020304" pitchFamily="18" charset="0"/>
              </a:rPr>
              <a:t>είν</a:t>
            </a:r>
            <a:r>
              <a:rPr lang="en-US" sz="8000" dirty="0">
                <a:latin typeface="Book Antiqua" panose="02040602050305030304" pitchFamily="18" charset="0"/>
                <a:ea typeface="Calibri" panose="020F0502020204030204" pitchFamily="34" charset="0"/>
                <a:cs typeface="Times New Roman" panose="02020603050405020304" pitchFamily="18" charset="0"/>
              </a:rPr>
              <a:t>αι πως εγώ θέλω να κάνω το καλό, δεν βρίσκω όμως τη δύναμη να το μετατρέψω σε πράξη. </a:t>
            </a:r>
            <a:r>
              <a:rPr lang="en-US" sz="8000" dirty="0" err="1">
                <a:latin typeface="Book Antiqua" panose="02040602050305030304" pitchFamily="18" charset="0"/>
                <a:ea typeface="Calibri" panose="020F0502020204030204" pitchFamily="34" charset="0"/>
                <a:cs typeface="Times New Roman" panose="02020603050405020304" pitchFamily="18" charset="0"/>
              </a:rPr>
              <a:t>Kι</a:t>
            </a:r>
            <a:r>
              <a:rPr lang="en-US" sz="8000" dirty="0">
                <a:latin typeface="Book Antiqua" panose="02040602050305030304" pitchFamily="18" charset="0"/>
                <a:ea typeface="Calibri" panose="020F0502020204030204" pitchFamily="34" charset="0"/>
                <a:cs typeface="Times New Roman" panose="02020603050405020304" pitchFamily="18" charset="0"/>
              </a:rPr>
              <a:t> </a:t>
            </a:r>
            <a:r>
              <a:rPr lang="en-US" sz="8000" dirty="0" err="1">
                <a:latin typeface="Book Antiqua" panose="02040602050305030304" pitchFamily="18" charset="0"/>
                <a:ea typeface="Calibri" panose="020F0502020204030204" pitchFamily="34" charset="0"/>
                <a:cs typeface="Times New Roman" panose="02020603050405020304" pitchFamily="18" charset="0"/>
              </a:rPr>
              <a:t>έτσι</a:t>
            </a:r>
            <a:r>
              <a:rPr lang="en-US" sz="8000" dirty="0">
                <a:latin typeface="Book Antiqua" panose="02040602050305030304" pitchFamily="18" charset="0"/>
                <a:ea typeface="Calibri" panose="020F0502020204030204" pitchFamily="34" charset="0"/>
                <a:cs typeface="Times New Roman" panose="02020603050405020304" pitchFamily="18" charset="0"/>
              </a:rPr>
              <a:t>, </a:t>
            </a:r>
            <a:r>
              <a:rPr lang="en-US" sz="8000" dirty="0" err="1">
                <a:latin typeface="Book Antiqua" panose="02040602050305030304" pitchFamily="18" charset="0"/>
                <a:ea typeface="Calibri" panose="020F0502020204030204" pitchFamily="34" charset="0"/>
                <a:cs typeface="Times New Roman" panose="02020603050405020304" pitchFamily="18" charset="0"/>
              </a:rPr>
              <a:t>δεν</a:t>
            </a:r>
            <a:r>
              <a:rPr lang="en-US" sz="8000" dirty="0">
                <a:latin typeface="Book Antiqua" panose="02040602050305030304" pitchFamily="18" charset="0"/>
                <a:ea typeface="Calibri" panose="020F0502020204030204" pitchFamily="34" charset="0"/>
                <a:cs typeface="Times New Roman" panose="02020603050405020304" pitchFamily="18" charset="0"/>
              </a:rPr>
              <a:t> </a:t>
            </a:r>
            <a:r>
              <a:rPr lang="en-US" sz="8000" dirty="0" err="1">
                <a:latin typeface="Book Antiqua" panose="02040602050305030304" pitchFamily="18" charset="0"/>
                <a:ea typeface="Calibri" panose="020F0502020204030204" pitchFamily="34" charset="0"/>
                <a:cs typeface="Times New Roman" panose="02020603050405020304" pitchFamily="18" charset="0"/>
              </a:rPr>
              <a:t>κάνω</a:t>
            </a:r>
            <a:r>
              <a:rPr lang="en-US" sz="8000" dirty="0">
                <a:latin typeface="Book Antiqua" panose="02040602050305030304" pitchFamily="18" charset="0"/>
                <a:ea typeface="Calibri" panose="020F0502020204030204" pitchFamily="34" charset="0"/>
                <a:cs typeface="Times New Roman" panose="02020603050405020304" pitchFamily="18" charset="0"/>
              </a:rPr>
              <a:t> </a:t>
            </a:r>
            <a:r>
              <a:rPr lang="en-US" sz="8000" dirty="0" err="1">
                <a:latin typeface="Book Antiqua" panose="02040602050305030304" pitchFamily="18" charset="0"/>
                <a:ea typeface="Calibri" panose="020F0502020204030204" pitchFamily="34" charset="0"/>
                <a:cs typeface="Times New Roman" panose="02020603050405020304" pitchFamily="18" charset="0"/>
              </a:rPr>
              <a:t>το</a:t>
            </a:r>
            <a:r>
              <a:rPr lang="en-US" sz="8000" dirty="0">
                <a:latin typeface="Book Antiqua" panose="02040602050305030304" pitchFamily="18" charset="0"/>
                <a:ea typeface="Calibri" panose="020F0502020204030204" pitchFamily="34" charset="0"/>
                <a:cs typeface="Times New Roman" panose="02020603050405020304" pitchFamily="18" charset="0"/>
              </a:rPr>
              <a:t> κα</a:t>
            </a:r>
            <a:r>
              <a:rPr lang="en-US" sz="8000" dirty="0" err="1">
                <a:latin typeface="Book Antiqua" panose="02040602050305030304" pitchFamily="18" charset="0"/>
                <a:ea typeface="Calibri" panose="020F0502020204030204" pitchFamily="34" charset="0"/>
                <a:cs typeface="Times New Roman" panose="02020603050405020304" pitchFamily="18" charset="0"/>
              </a:rPr>
              <a:t>λό</a:t>
            </a:r>
            <a:r>
              <a:rPr lang="en-US" sz="8000" dirty="0">
                <a:latin typeface="Book Antiqua" panose="02040602050305030304" pitchFamily="18" charset="0"/>
                <a:ea typeface="Calibri" panose="020F0502020204030204" pitchFamily="34" charset="0"/>
                <a:cs typeface="Times New Roman" panose="02020603050405020304" pitchFamily="18" charset="0"/>
              </a:rPr>
              <a:t> π</a:t>
            </a:r>
            <a:r>
              <a:rPr lang="en-US" sz="8000" dirty="0" err="1">
                <a:latin typeface="Book Antiqua" panose="02040602050305030304" pitchFamily="18" charset="0"/>
                <a:ea typeface="Calibri" panose="020F0502020204030204" pitchFamily="34" charset="0"/>
                <a:cs typeface="Times New Roman" panose="02020603050405020304" pitchFamily="18" charset="0"/>
              </a:rPr>
              <a:t>ου</a:t>
            </a:r>
            <a:r>
              <a:rPr lang="en-US" sz="8000" dirty="0">
                <a:latin typeface="Book Antiqua" panose="02040602050305030304" pitchFamily="18" charset="0"/>
                <a:ea typeface="Calibri" panose="020F0502020204030204" pitchFamily="34" charset="0"/>
                <a:cs typeface="Times New Roman" panose="02020603050405020304" pitchFamily="18" charset="0"/>
              </a:rPr>
              <a:t> θα ‘</a:t>
            </a:r>
            <a:r>
              <a:rPr lang="en-US" sz="8000" dirty="0" err="1">
                <a:latin typeface="Book Antiqua" panose="02040602050305030304" pitchFamily="18" charset="0"/>
                <a:ea typeface="Calibri" panose="020F0502020204030204" pitchFamily="34" charset="0"/>
                <a:cs typeface="Times New Roman" panose="02020603050405020304" pitchFamily="18" charset="0"/>
              </a:rPr>
              <a:t>θελ</a:t>
            </a:r>
            <a:r>
              <a:rPr lang="en-US" sz="8000" dirty="0">
                <a:latin typeface="Book Antiqua" panose="02040602050305030304" pitchFamily="18" charset="0"/>
                <a:ea typeface="Calibri" panose="020F0502020204030204" pitchFamily="34" charset="0"/>
                <a:cs typeface="Times New Roman" panose="02020603050405020304" pitchFamily="18" charset="0"/>
              </a:rPr>
              <a:t>α, αλλά υπηρετώ το κακό, που δεν το θέλω.  </a:t>
            </a:r>
            <a:r>
              <a:rPr lang="en-US" sz="8000" dirty="0" err="1">
                <a:latin typeface="Book Antiqua" panose="02040602050305030304" pitchFamily="18" charset="0"/>
                <a:ea typeface="Calibri" panose="020F0502020204030204" pitchFamily="34" charset="0"/>
                <a:cs typeface="Times New Roman" panose="02020603050405020304" pitchFamily="18" charset="0"/>
              </a:rPr>
              <a:t>Αν</a:t>
            </a:r>
            <a:r>
              <a:rPr lang="en-US" sz="8000" dirty="0">
                <a:latin typeface="Book Antiqua" panose="02040602050305030304" pitchFamily="18" charset="0"/>
                <a:ea typeface="Calibri" panose="020F0502020204030204" pitchFamily="34" charset="0"/>
                <a:cs typeface="Times New Roman" panose="02020603050405020304" pitchFamily="18" charset="0"/>
              </a:rPr>
              <a:t> </a:t>
            </a:r>
            <a:r>
              <a:rPr lang="en-US" sz="8000" dirty="0" err="1">
                <a:latin typeface="Book Antiqua" panose="02040602050305030304" pitchFamily="18" charset="0"/>
                <a:ea typeface="Calibri" panose="020F0502020204030204" pitchFamily="34" charset="0"/>
                <a:cs typeface="Times New Roman" panose="02020603050405020304" pitchFamily="18" charset="0"/>
              </a:rPr>
              <a:t>όμως</a:t>
            </a:r>
            <a:r>
              <a:rPr lang="en-US" sz="8000" dirty="0">
                <a:latin typeface="Book Antiqua" panose="02040602050305030304" pitchFamily="18" charset="0"/>
                <a:ea typeface="Calibri" panose="020F0502020204030204" pitchFamily="34" charset="0"/>
                <a:cs typeface="Times New Roman" panose="02020603050405020304" pitchFamily="18" charset="0"/>
              </a:rPr>
              <a:t> </a:t>
            </a:r>
            <a:r>
              <a:rPr lang="en-US" sz="8000" dirty="0" err="1">
                <a:latin typeface="Book Antiqua" panose="02040602050305030304" pitchFamily="18" charset="0"/>
                <a:ea typeface="Calibri" panose="020F0502020204030204" pitchFamily="34" charset="0"/>
                <a:cs typeface="Times New Roman" panose="02020603050405020304" pitchFamily="18" charset="0"/>
              </a:rPr>
              <a:t>κάνω</a:t>
            </a:r>
            <a:r>
              <a:rPr lang="en-US" sz="8000" dirty="0">
                <a:latin typeface="Book Antiqua" panose="02040602050305030304" pitchFamily="18" charset="0"/>
                <a:ea typeface="Calibri" panose="020F0502020204030204" pitchFamily="34" charset="0"/>
                <a:cs typeface="Times New Roman" panose="02020603050405020304" pitchFamily="18" charset="0"/>
              </a:rPr>
              <a:t> α</a:t>
            </a:r>
            <a:r>
              <a:rPr lang="en-US" sz="8000" dirty="0" err="1">
                <a:latin typeface="Book Antiqua" panose="02040602050305030304" pitchFamily="18" charset="0"/>
                <a:ea typeface="Calibri" panose="020F0502020204030204" pitchFamily="34" charset="0"/>
                <a:cs typeface="Times New Roman" panose="02020603050405020304" pitchFamily="18" charset="0"/>
              </a:rPr>
              <a:t>υτό</a:t>
            </a:r>
            <a:r>
              <a:rPr lang="en-US" sz="8000" dirty="0">
                <a:latin typeface="Book Antiqua" panose="02040602050305030304" pitchFamily="18" charset="0"/>
                <a:ea typeface="Calibri" panose="020F0502020204030204" pitchFamily="34" charset="0"/>
                <a:cs typeface="Times New Roman" panose="02020603050405020304" pitchFamily="18" charset="0"/>
              </a:rPr>
              <a:t> π</a:t>
            </a:r>
            <a:r>
              <a:rPr lang="en-US" sz="8000" dirty="0" err="1">
                <a:latin typeface="Book Antiqua" panose="02040602050305030304" pitchFamily="18" charset="0"/>
                <a:ea typeface="Calibri" panose="020F0502020204030204" pitchFamily="34" charset="0"/>
                <a:cs typeface="Times New Roman" panose="02020603050405020304" pitchFamily="18" charset="0"/>
              </a:rPr>
              <a:t>ου</a:t>
            </a:r>
            <a:r>
              <a:rPr lang="en-US" sz="8000" dirty="0">
                <a:latin typeface="Book Antiqua" panose="02040602050305030304" pitchFamily="18" charset="0"/>
                <a:ea typeface="Calibri" panose="020F0502020204030204" pitchFamily="34" charset="0"/>
                <a:cs typeface="Times New Roman" panose="02020603050405020304" pitchFamily="18" charset="0"/>
              </a:rPr>
              <a:t> </a:t>
            </a:r>
            <a:r>
              <a:rPr lang="en-US" sz="8000" dirty="0" err="1">
                <a:latin typeface="Book Antiqua" panose="02040602050305030304" pitchFamily="18" charset="0"/>
                <a:ea typeface="Calibri" panose="020F0502020204030204" pitchFamily="34" charset="0"/>
                <a:cs typeface="Times New Roman" panose="02020603050405020304" pitchFamily="18" charset="0"/>
              </a:rPr>
              <a:t>δεν</a:t>
            </a:r>
            <a:r>
              <a:rPr lang="en-US" sz="8000" dirty="0">
                <a:latin typeface="Book Antiqua" panose="02040602050305030304" pitchFamily="18" charset="0"/>
                <a:ea typeface="Calibri" panose="020F0502020204030204" pitchFamily="34" charset="0"/>
                <a:cs typeface="Times New Roman" panose="02020603050405020304" pitchFamily="18" charset="0"/>
              </a:rPr>
              <a:t> </a:t>
            </a:r>
            <a:r>
              <a:rPr lang="en-US" sz="8000" dirty="0" err="1">
                <a:latin typeface="Book Antiqua" panose="02040602050305030304" pitchFamily="18" charset="0"/>
                <a:ea typeface="Calibri" panose="020F0502020204030204" pitchFamily="34" charset="0"/>
                <a:cs typeface="Times New Roman" panose="02020603050405020304" pitchFamily="18" charset="0"/>
              </a:rPr>
              <a:t>θέλω</a:t>
            </a:r>
            <a:r>
              <a:rPr lang="en-US" sz="8000" dirty="0">
                <a:latin typeface="Book Antiqua" panose="02040602050305030304" pitchFamily="18" charset="0"/>
                <a:ea typeface="Calibri" panose="020F0502020204030204" pitchFamily="34" charset="0"/>
                <a:cs typeface="Times New Roman" panose="02020603050405020304" pitchFamily="18" charset="0"/>
              </a:rPr>
              <a:t>, </a:t>
            </a:r>
            <a:r>
              <a:rPr lang="en-US" sz="8000" dirty="0" err="1">
                <a:latin typeface="Book Antiqua" panose="02040602050305030304" pitchFamily="18" charset="0"/>
                <a:ea typeface="Calibri" panose="020F0502020204030204" pitchFamily="34" charset="0"/>
                <a:cs typeface="Times New Roman" panose="02020603050405020304" pitchFamily="18" charset="0"/>
              </a:rPr>
              <a:t>τότε</a:t>
            </a:r>
            <a:r>
              <a:rPr lang="en-US" sz="8000" dirty="0">
                <a:latin typeface="Book Antiqua" panose="02040602050305030304" pitchFamily="18" charset="0"/>
                <a:ea typeface="Calibri" panose="020F0502020204030204" pitchFamily="34" charset="0"/>
                <a:cs typeface="Times New Roman" panose="02020603050405020304" pitchFamily="18" charset="0"/>
              </a:rPr>
              <a:t> </a:t>
            </a:r>
            <a:r>
              <a:rPr lang="en-US" sz="8000" dirty="0" err="1">
                <a:latin typeface="Book Antiqua" panose="02040602050305030304" pitchFamily="18" charset="0"/>
                <a:ea typeface="Calibri" panose="020F0502020204030204" pitchFamily="34" charset="0"/>
                <a:cs typeface="Times New Roman" panose="02020603050405020304" pitchFamily="18" charset="0"/>
              </a:rPr>
              <a:t>την</a:t>
            </a:r>
            <a:r>
              <a:rPr lang="en-US" sz="8000" dirty="0">
                <a:latin typeface="Book Antiqua" panose="02040602050305030304" pitchFamily="18" charset="0"/>
                <a:ea typeface="Calibri" panose="020F0502020204030204" pitchFamily="34" charset="0"/>
                <a:cs typeface="Times New Roman" panose="02020603050405020304" pitchFamily="18" charset="0"/>
              </a:rPr>
              <a:t> π</a:t>
            </a:r>
            <a:r>
              <a:rPr lang="en-US" sz="8000" dirty="0" err="1">
                <a:latin typeface="Book Antiqua" panose="02040602050305030304" pitchFamily="18" charset="0"/>
                <a:ea typeface="Calibri" panose="020F0502020204030204" pitchFamily="34" charset="0"/>
                <a:cs typeface="Times New Roman" panose="02020603050405020304" pitchFamily="18" charset="0"/>
              </a:rPr>
              <a:t>ράξη</a:t>
            </a:r>
            <a:r>
              <a:rPr lang="en-US" sz="8000" dirty="0">
                <a:latin typeface="Book Antiqua" panose="02040602050305030304" pitchFamily="18" charset="0"/>
                <a:ea typeface="Calibri" panose="020F0502020204030204" pitchFamily="34" charset="0"/>
                <a:cs typeface="Times New Roman" panose="02020603050405020304" pitchFamily="18" charset="0"/>
              </a:rPr>
              <a:t> </a:t>
            </a:r>
            <a:r>
              <a:rPr lang="en-US" sz="8000" dirty="0" err="1">
                <a:latin typeface="Book Antiqua" panose="02040602050305030304" pitchFamily="18" charset="0"/>
                <a:ea typeface="Calibri" panose="020F0502020204030204" pitchFamily="34" charset="0"/>
                <a:cs typeface="Times New Roman" panose="02020603050405020304" pitchFamily="18" charset="0"/>
              </a:rPr>
              <a:t>μου</a:t>
            </a:r>
            <a:r>
              <a:rPr lang="en-US" sz="8000" dirty="0">
                <a:latin typeface="Book Antiqua" panose="02040602050305030304" pitchFamily="18" charset="0"/>
                <a:ea typeface="Calibri" panose="020F0502020204030204" pitchFamily="34" charset="0"/>
                <a:cs typeface="Times New Roman" panose="02020603050405020304" pitchFamily="18" charset="0"/>
              </a:rPr>
              <a:t> </a:t>
            </a:r>
            <a:r>
              <a:rPr lang="en-US" sz="8000" dirty="0" err="1">
                <a:latin typeface="Book Antiqua" panose="02040602050305030304" pitchFamily="18" charset="0"/>
                <a:ea typeface="Calibri" panose="020F0502020204030204" pitchFamily="34" charset="0"/>
                <a:cs typeface="Times New Roman" panose="02020603050405020304" pitchFamily="18" charset="0"/>
              </a:rPr>
              <a:t>δεν</a:t>
            </a:r>
            <a:r>
              <a:rPr lang="en-US" sz="8000" dirty="0">
                <a:latin typeface="Book Antiqua" panose="02040602050305030304" pitchFamily="18" charset="0"/>
                <a:ea typeface="Calibri" panose="020F0502020204030204" pitchFamily="34" charset="0"/>
                <a:cs typeface="Times New Roman" panose="02020603050405020304" pitchFamily="18" charset="0"/>
              </a:rPr>
              <a:t> </a:t>
            </a:r>
            <a:r>
              <a:rPr lang="en-US" sz="8000" dirty="0" err="1">
                <a:latin typeface="Book Antiqua" panose="02040602050305030304" pitchFamily="18" charset="0"/>
                <a:ea typeface="Calibri" panose="020F0502020204030204" pitchFamily="34" charset="0"/>
                <a:cs typeface="Times New Roman" panose="02020603050405020304" pitchFamily="18" charset="0"/>
              </a:rPr>
              <a:t>την</a:t>
            </a:r>
            <a:r>
              <a:rPr lang="en-US" sz="8000" dirty="0">
                <a:latin typeface="Book Antiqua" panose="02040602050305030304" pitchFamily="18" charset="0"/>
                <a:ea typeface="Calibri" panose="020F0502020204030204" pitchFamily="34" charset="0"/>
                <a:cs typeface="Times New Roman" panose="02020603050405020304" pitchFamily="18" charset="0"/>
              </a:rPr>
              <a:t> κα</a:t>
            </a:r>
            <a:r>
              <a:rPr lang="en-US" sz="8000" dirty="0" err="1">
                <a:latin typeface="Book Antiqua" panose="02040602050305030304" pitchFamily="18" charset="0"/>
                <a:ea typeface="Calibri" panose="020F0502020204030204" pitchFamily="34" charset="0"/>
                <a:cs typeface="Times New Roman" panose="02020603050405020304" pitchFamily="18" charset="0"/>
              </a:rPr>
              <a:t>θορίζω</a:t>
            </a:r>
            <a:r>
              <a:rPr lang="en-US" sz="8000" dirty="0">
                <a:latin typeface="Book Antiqua" panose="02040602050305030304" pitchFamily="18" charset="0"/>
                <a:ea typeface="Calibri" panose="020F0502020204030204" pitchFamily="34" charset="0"/>
                <a:cs typeface="Times New Roman" panose="02020603050405020304" pitchFamily="18" charset="0"/>
              </a:rPr>
              <a:t> πια </a:t>
            </a:r>
            <a:r>
              <a:rPr lang="en-US" sz="8000" dirty="0" err="1">
                <a:latin typeface="Book Antiqua" panose="02040602050305030304" pitchFamily="18" charset="0"/>
                <a:ea typeface="Calibri" panose="020F0502020204030204" pitchFamily="34" charset="0"/>
                <a:cs typeface="Times New Roman" panose="02020603050405020304" pitchFamily="18" charset="0"/>
              </a:rPr>
              <a:t>εγώ</a:t>
            </a:r>
            <a:r>
              <a:rPr lang="en-US" sz="8000" dirty="0">
                <a:latin typeface="Book Antiqua" panose="02040602050305030304" pitchFamily="18" charset="0"/>
                <a:ea typeface="Calibri" panose="020F0502020204030204" pitchFamily="34" charset="0"/>
                <a:cs typeface="Times New Roman" panose="02020603050405020304" pitchFamily="18" charset="0"/>
              </a:rPr>
              <a:t> α</a:t>
            </a:r>
            <a:r>
              <a:rPr lang="en-US" sz="8000" dirty="0" err="1">
                <a:latin typeface="Book Antiqua" panose="02040602050305030304" pitchFamily="18" charset="0"/>
                <a:ea typeface="Calibri" panose="020F0502020204030204" pitchFamily="34" charset="0"/>
                <a:cs typeface="Times New Roman" panose="02020603050405020304" pitchFamily="18" charset="0"/>
              </a:rPr>
              <a:t>λλά</a:t>
            </a:r>
            <a:r>
              <a:rPr lang="en-US" sz="8000" dirty="0">
                <a:latin typeface="Book Antiqua" panose="02040602050305030304" pitchFamily="18" charset="0"/>
                <a:ea typeface="Calibri" panose="020F0502020204030204" pitchFamily="34" charset="0"/>
                <a:cs typeface="Times New Roman" panose="02020603050405020304" pitchFamily="18" charset="0"/>
              </a:rPr>
              <a:t> η αμα</a:t>
            </a:r>
            <a:r>
              <a:rPr lang="en-US" sz="8000" dirty="0" err="1">
                <a:latin typeface="Book Antiqua" panose="02040602050305030304" pitchFamily="18" charset="0"/>
                <a:ea typeface="Calibri" panose="020F0502020204030204" pitchFamily="34" charset="0"/>
                <a:cs typeface="Times New Roman" panose="02020603050405020304" pitchFamily="18" charset="0"/>
              </a:rPr>
              <a:t>ρτί</a:t>
            </a:r>
            <a:r>
              <a:rPr lang="en-US" sz="8000" dirty="0">
                <a:latin typeface="Book Antiqua" panose="02040602050305030304" pitchFamily="18" charset="0"/>
                <a:ea typeface="Calibri" panose="020F0502020204030204" pitchFamily="34" charset="0"/>
                <a:cs typeface="Times New Roman" panose="02020603050405020304" pitchFamily="18" charset="0"/>
              </a:rPr>
              <a:t>α που έχει θρονιαστεί μέσα μου» </a:t>
            </a:r>
            <a:endParaRPr lang="el-GR" sz="8000" dirty="0">
              <a:latin typeface="Book Antiqua" panose="02040602050305030304" pitchFamily="18" charset="0"/>
              <a:ea typeface="Calibri" panose="020F0502020204030204" pitchFamily="34" charset="0"/>
              <a:cs typeface="Times New Roman" panose="02020603050405020304" pitchFamily="18" charset="0"/>
            </a:endParaRPr>
          </a:p>
          <a:p>
            <a:pPr marL="114300" indent="0" algn="just">
              <a:lnSpc>
                <a:spcPct val="115000"/>
              </a:lnSpc>
              <a:spcAft>
                <a:spcPts val="1000"/>
              </a:spcAft>
              <a:buNone/>
            </a:pPr>
            <a:r>
              <a:rPr lang="el-GR" sz="5000" i="1" dirty="0">
                <a:latin typeface="Calibri" panose="020F0502020204030204" pitchFamily="34" charset="0"/>
                <a:ea typeface="Calibri" panose="020F0502020204030204" pitchFamily="34" charset="0"/>
                <a:cs typeface="Times New Roman" panose="02020603050405020304" pitchFamily="18" charset="0"/>
              </a:rPr>
              <a:t>                           </a:t>
            </a:r>
          </a:p>
          <a:p>
            <a:pPr marL="114300" indent="0" algn="just">
              <a:lnSpc>
                <a:spcPct val="115000"/>
              </a:lnSpc>
              <a:spcAft>
                <a:spcPts val="1000"/>
              </a:spcAft>
              <a:buNone/>
            </a:pPr>
            <a:r>
              <a:rPr lang="el-GR" sz="7200" i="1" dirty="0">
                <a:latin typeface="Calibri" panose="020F0502020204030204" pitchFamily="34" charset="0"/>
                <a:ea typeface="Calibri" panose="020F0502020204030204" pitchFamily="34" charset="0"/>
                <a:cs typeface="Times New Roman" panose="02020603050405020304" pitchFamily="18" charset="0"/>
              </a:rPr>
              <a:t>                                                                     Απόστολος Παύλος, προς </a:t>
            </a:r>
            <a:r>
              <a:rPr lang="en-US" sz="7200" i="1" dirty="0" err="1">
                <a:latin typeface="Calibri" panose="020F0502020204030204" pitchFamily="34" charset="0"/>
                <a:ea typeface="Calibri" panose="020F0502020204030204" pitchFamily="34" charset="0"/>
                <a:cs typeface="Times New Roman" panose="02020603050405020304" pitchFamily="18" charset="0"/>
              </a:rPr>
              <a:t>Ρωμ</a:t>
            </a:r>
            <a:r>
              <a:rPr lang="el-GR" sz="7200" i="1" dirty="0" err="1">
                <a:latin typeface="Calibri" panose="020F0502020204030204" pitchFamily="34" charset="0"/>
                <a:ea typeface="Calibri" panose="020F0502020204030204" pitchFamily="34" charset="0"/>
                <a:cs typeface="Times New Roman" panose="02020603050405020304" pitchFamily="18" charset="0"/>
              </a:rPr>
              <a:t>αίους</a:t>
            </a:r>
            <a:r>
              <a:rPr lang="en-US" sz="7200" i="1" dirty="0">
                <a:latin typeface="Calibri" panose="020F0502020204030204" pitchFamily="34" charset="0"/>
                <a:ea typeface="Calibri" panose="020F0502020204030204" pitchFamily="34" charset="0"/>
                <a:cs typeface="Times New Roman" panose="02020603050405020304" pitchFamily="18" charset="0"/>
              </a:rPr>
              <a:t> 7, 15-20</a:t>
            </a:r>
            <a:endParaRPr lang="el-GR" sz="7200" i="1" dirty="0">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15000"/>
              </a:lnSpc>
              <a:spcAft>
                <a:spcPts val="1000"/>
              </a:spcAft>
              <a:buNone/>
            </a:pPr>
            <a:r>
              <a:rPr lang="el-GR" sz="7200" dirty="0"/>
              <a:t>                                                                                  </a:t>
            </a:r>
            <a:r>
              <a:rPr lang="en-US" sz="7200" dirty="0" err="1"/>
              <a:t>Πηγή</a:t>
            </a:r>
            <a:r>
              <a:rPr lang="en-US" sz="7200" dirty="0"/>
              <a:t>: </a:t>
            </a:r>
            <a:r>
              <a:rPr lang="en-US" sz="7200" dirty="0" err="1"/>
              <a:t>Ελληνική</a:t>
            </a:r>
            <a:r>
              <a:rPr lang="en-US" sz="7200" dirty="0"/>
              <a:t> </a:t>
            </a:r>
            <a:r>
              <a:rPr lang="en-US" sz="7200" dirty="0" err="1"/>
              <a:t>Βι</a:t>
            </a:r>
            <a:r>
              <a:rPr lang="en-US" sz="7200" dirty="0"/>
              <a:t>βλική Εταιρία, Αθήνα, 2003</a:t>
            </a:r>
            <a:endParaRPr lang="el-GR" sz="7200"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3684859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384"/>
            <a:ext cx="9144000" cy="648072"/>
          </a:xfr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l-GR" sz="3600" b="1" spc="200" dirty="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rPr>
              <a:t>Αναζητήστε τη σχέση…</a:t>
            </a:r>
            <a:endParaRPr lang="en-US" sz="3600" b="1" spc="200" dirty="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endParaRPr>
          </a:p>
        </p:txBody>
      </p:sp>
      <p:pic>
        <p:nvPicPr>
          <p:cNvPr id="8" name="7 - Θέση περιεχομένου" descr="κεφαλίδα3.jpg"/>
          <p:cNvPicPr>
            <a:picLocks noGrp="1" noChangeAspect="1"/>
          </p:cNvPicPr>
          <p:nvPr>
            <p:ph idx="1"/>
          </p:nvPr>
        </p:nvPicPr>
        <p:blipFill>
          <a:blip r:embed="rId3" cstate="print"/>
          <a:stretch>
            <a:fillRect/>
          </a:stretch>
        </p:blipFill>
        <p:spPr>
          <a:xfrm>
            <a:off x="0" y="6381328"/>
            <a:ext cx="9144000" cy="484970"/>
          </a:xfrm>
        </p:spPr>
      </p:pic>
      <p:sp>
        <p:nvSpPr>
          <p:cNvPr id="5" name="8 - Θέση περιεχομένου"/>
          <p:cNvSpPr txBox="1">
            <a:spLocks/>
          </p:cNvSpPr>
          <p:nvPr/>
        </p:nvSpPr>
        <p:spPr>
          <a:xfrm>
            <a:off x="107504" y="1340768"/>
            <a:ext cx="8928992" cy="49685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Εικόνα 8" descr="img1_15"/>
          <p:cNvPicPr/>
          <p:nvPr/>
        </p:nvPicPr>
        <p:blipFill>
          <a:blip r:embed="rId4" cstate="print"/>
          <a:srcRect/>
          <a:stretch>
            <a:fillRect/>
          </a:stretch>
        </p:blipFill>
        <p:spPr bwMode="auto">
          <a:xfrm>
            <a:off x="3131840" y="692696"/>
            <a:ext cx="4608512" cy="5616624"/>
          </a:xfrm>
          <a:prstGeom prst="rect">
            <a:avLst/>
          </a:prstGeom>
          <a:noFill/>
          <a:ln w="9525">
            <a:noFill/>
            <a:miter lim="800000"/>
            <a:headEnd/>
            <a:tailEnd/>
          </a:ln>
        </p:spPr>
      </p:pic>
      <p:sp>
        <p:nvSpPr>
          <p:cNvPr id="4" name="Ορθογώνιο 3"/>
          <p:cNvSpPr/>
          <p:nvPr/>
        </p:nvSpPr>
        <p:spPr>
          <a:xfrm>
            <a:off x="179512" y="1124744"/>
            <a:ext cx="2376264" cy="830997"/>
          </a:xfrm>
          <a:prstGeom prst="rect">
            <a:avLst/>
          </a:prstGeom>
        </p:spPr>
        <p:txBody>
          <a:bodyPr wrap="square">
            <a:spAutoFit/>
          </a:bodyPr>
          <a:lstStyle/>
          <a:p>
            <a:r>
              <a:rPr lang="en-US" sz="1600" dirty="0">
                <a:latin typeface="Calibri" panose="020F0502020204030204" pitchFamily="34" charset="0"/>
                <a:ea typeface="Calibri" panose="020F0502020204030204" pitchFamily="34" charset="0"/>
                <a:cs typeface="Times New Roman" panose="02020603050405020304" pitchFamily="18" charset="0"/>
              </a:rPr>
              <a:t>Π. </a:t>
            </a:r>
            <a:r>
              <a:rPr lang="en-US" sz="1600" dirty="0" err="1">
                <a:latin typeface="Calibri" panose="020F0502020204030204" pitchFamily="34" charset="0"/>
                <a:ea typeface="Calibri" panose="020F0502020204030204" pitchFamily="34" charset="0"/>
                <a:cs typeface="Times New Roman" panose="02020603050405020304" pitchFamily="18" charset="0"/>
              </a:rPr>
              <a:t>Στ</a:t>
            </a:r>
            <a:r>
              <a:rPr lang="en-US" sz="1600" dirty="0">
                <a:latin typeface="Calibri" panose="020F0502020204030204" pitchFamily="34" charset="0"/>
                <a:ea typeface="Calibri" panose="020F0502020204030204" pitchFamily="34" charset="0"/>
                <a:cs typeface="Times New Roman" panose="02020603050405020304" pitchFamily="18" charset="0"/>
              </a:rPr>
              <a:t>αμ. </a:t>
            </a:r>
            <a:r>
              <a:rPr lang="en-US" sz="1600" dirty="0" err="1">
                <a:latin typeface="Calibri" panose="020F0502020204030204" pitchFamily="34" charset="0"/>
                <a:ea typeface="Calibri" panose="020F0502020204030204" pitchFamily="34" charset="0"/>
                <a:cs typeface="Times New Roman" panose="02020603050405020304" pitchFamily="18" charset="0"/>
              </a:rPr>
              <a:t>Σκλήρη</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i="1" dirty="0">
                <a:latin typeface="Calibri" panose="020F0502020204030204" pitchFamily="34" charset="0"/>
                <a:ea typeface="Calibri" panose="020F0502020204030204" pitchFamily="34" charset="0"/>
                <a:cs typeface="Times New Roman" panose="02020603050405020304" pitchFamily="18" charset="0"/>
              </a:rPr>
              <a:t>Ο </a:t>
            </a:r>
            <a:r>
              <a:rPr lang="en-US" sz="1600" i="1" dirty="0" err="1">
                <a:latin typeface="Calibri" panose="020F0502020204030204" pitchFamily="34" charset="0"/>
                <a:ea typeface="Calibri" panose="020F0502020204030204" pitchFamily="34" charset="0"/>
                <a:cs typeface="Times New Roman" panose="02020603050405020304" pitchFamily="18" charset="0"/>
              </a:rPr>
              <a:t>Μεγάλος</a:t>
            </a:r>
            <a:r>
              <a:rPr lang="en-US" sz="1600" i="1" dirty="0">
                <a:latin typeface="Calibri" panose="020F0502020204030204" pitchFamily="34" charset="0"/>
                <a:ea typeface="Calibri" panose="020F0502020204030204" pitchFamily="34" charset="0"/>
                <a:cs typeface="Times New Roman" panose="02020603050405020304" pitchFamily="18" charset="0"/>
              </a:rPr>
              <a:t> </a:t>
            </a:r>
            <a:r>
              <a:rPr lang="en-US" sz="1600" i="1" dirty="0" err="1">
                <a:latin typeface="Calibri" panose="020F0502020204030204" pitchFamily="34" charset="0"/>
                <a:ea typeface="Calibri" panose="020F0502020204030204" pitchFamily="34" charset="0"/>
                <a:cs typeface="Times New Roman" panose="02020603050405020304" pitchFamily="18" charset="0"/>
              </a:rPr>
              <a:t>Ιεροεξετ</a:t>
            </a:r>
            <a:r>
              <a:rPr lang="en-US" sz="1600" i="1" dirty="0">
                <a:latin typeface="Calibri" panose="020F0502020204030204" pitchFamily="34" charset="0"/>
                <a:ea typeface="Calibri" panose="020F0502020204030204" pitchFamily="34" charset="0"/>
                <a:cs typeface="Times New Roman" panose="02020603050405020304" pitchFamily="18" charset="0"/>
              </a:rPr>
              <a:t>αστής και ο Χριστός κατάδικος</a:t>
            </a:r>
            <a:endParaRPr lang="el-GR"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29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1 - Τίτλος"/>
          <p:cNvSpPr>
            <a:spLocks noGrp="1"/>
          </p:cNvSpPr>
          <p:nvPr>
            <p:ph type="title"/>
          </p:nvPr>
        </p:nvSpPr>
        <p:spPr>
          <a:xfrm>
            <a:off x="0" y="0"/>
            <a:ext cx="9144000" cy="908720"/>
          </a:xfr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l-GR" sz="4000" b="1" spc="200" dirty="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rPr>
              <a:t> δημιουργούμε ένα   </a:t>
            </a:r>
            <a:r>
              <a:rPr lang="en-US" sz="4000" b="1" spc="200" dirty="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rPr>
              <a:t>poster</a:t>
            </a:r>
            <a:r>
              <a:rPr lang="el-GR" sz="4000" b="1" spc="200" dirty="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rPr>
              <a:t>…</a:t>
            </a:r>
            <a:endParaRPr lang="en-US" sz="4000" b="1" spc="200" dirty="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endParaRPr>
          </a:p>
        </p:txBody>
      </p:sp>
      <p:sp>
        <p:nvSpPr>
          <p:cNvPr id="4" name="3 - TextBox"/>
          <p:cNvSpPr txBox="1"/>
          <p:nvPr/>
        </p:nvSpPr>
        <p:spPr>
          <a:xfrm>
            <a:off x="323528" y="977820"/>
            <a:ext cx="5616624" cy="5478423"/>
          </a:xfrm>
          <a:prstGeom prst="rect">
            <a:avLst/>
          </a:prstGeom>
          <a:noFill/>
        </p:spPr>
        <p:txBody>
          <a:bodyPr wrap="square" rtlCol="0">
            <a:spAutoFit/>
          </a:bodyPr>
          <a:lstStyle/>
          <a:p>
            <a:r>
              <a:rPr lang="en-US" i="1" dirty="0"/>
              <a:t>«</a:t>
            </a:r>
            <a:r>
              <a:rPr lang="en-US" sz="2000" i="1" dirty="0"/>
              <a:t>Όπ</a:t>
            </a:r>
            <a:r>
              <a:rPr lang="en-US" sz="2000" i="1" dirty="0" err="1"/>
              <a:t>ως</a:t>
            </a:r>
            <a:r>
              <a:rPr lang="en-US" sz="2000" i="1" dirty="0"/>
              <a:t> </a:t>
            </a:r>
            <a:r>
              <a:rPr lang="en-US" sz="2000" i="1" dirty="0" err="1"/>
              <a:t>συνήθιζε</a:t>
            </a:r>
            <a:r>
              <a:rPr lang="en-US" sz="2000" i="1" dirty="0"/>
              <a:t> να </a:t>
            </a:r>
            <a:r>
              <a:rPr lang="en-US" sz="2000" i="1" dirty="0" err="1"/>
              <a:t>λέει</a:t>
            </a:r>
            <a:r>
              <a:rPr lang="en-US" sz="2000" i="1" dirty="0"/>
              <a:t> ο  Paul Evdokimov</a:t>
            </a:r>
            <a:r>
              <a:rPr lang="en-US" sz="2000" i="1" baseline="30000" dirty="0"/>
              <a:t>1</a:t>
            </a:r>
            <a:r>
              <a:rPr lang="en-US" sz="2000" i="1" dirty="0"/>
              <a:t>, ο </a:t>
            </a:r>
            <a:r>
              <a:rPr lang="en-US" sz="2000" i="1" dirty="0" err="1"/>
              <a:t>Θεός</a:t>
            </a:r>
            <a:r>
              <a:rPr lang="en-US" sz="2000" i="1" dirty="0"/>
              <a:t> μπ</a:t>
            </a:r>
            <a:r>
              <a:rPr lang="en-US" sz="2000" i="1" dirty="0" err="1"/>
              <a:t>ορεί</a:t>
            </a:r>
            <a:r>
              <a:rPr lang="en-US" sz="2000" i="1" dirty="0"/>
              <a:t> να </a:t>
            </a:r>
            <a:r>
              <a:rPr lang="en-US" sz="2000" i="1" dirty="0" err="1"/>
              <a:t>κάνει</a:t>
            </a:r>
            <a:r>
              <a:rPr lang="en-US" sz="2000" i="1" dirty="0"/>
              <a:t> </a:t>
            </a:r>
            <a:r>
              <a:rPr lang="en-US" sz="2000" i="1" dirty="0" err="1"/>
              <a:t>το</a:t>
            </a:r>
            <a:r>
              <a:rPr lang="en-US" sz="2000" i="1" dirty="0"/>
              <a:t> </a:t>
            </a:r>
            <a:r>
              <a:rPr lang="en-US" sz="2000" i="1" dirty="0" err="1"/>
              <a:t>κάθε</a:t>
            </a:r>
            <a:r>
              <a:rPr lang="en-US" sz="2000" i="1" dirty="0"/>
              <a:t> </a:t>
            </a:r>
            <a:r>
              <a:rPr lang="en-US" sz="2000" i="1" dirty="0" err="1"/>
              <a:t>τι</a:t>
            </a:r>
            <a:r>
              <a:rPr lang="en-US" sz="2000" i="1" dirty="0"/>
              <a:t> </a:t>
            </a:r>
            <a:r>
              <a:rPr lang="en-US" sz="2000" i="1" dirty="0" err="1"/>
              <a:t>εκτός</a:t>
            </a:r>
            <a:r>
              <a:rPr lang="en-US" sz="2000" i="1" dirty="0"/>
              <a:t> από </a:t>
            </a:r>
            <a:r>
              <a:rPr lang="en-US" sz="2000" i="1" dirty="0" err="1"/>
              <a:t>το</a:t>
            </a:r>
            <a:r>
              <a:rPr lang="en-US" sz="2000" i="1" dirty="0"/>
              <a:t> να μας ανα</a:t>
            </a:r>
            <a:r>
              <a:rPr lang="en-US" sz="2000" i="1" dirty="0" err="1"/>
              <a:t>γκάσει</a:t>
            </a:r>
            <a:r>
              <a:rPr lang="en-US" sz="2000" i="1" dirty="0"/>
              <a:t> να τον αγαπ</a:t>
            </a:r>
            <a:r>
              <a:rPr lang="en-US" sz="2000" i="1" dirty="0" err="1"/>
              <a:t>άμε</a:t>
            </a:r>
            <a:r>
              <a:rPr lang="en-US" sz="2000" i="1" dirty="0"/>
              <a:t>. Ο </a:t>
            </a:r>
            <a:r>
              <a:rPr lang="en-US" sz="2000" i="1" dirty="0" err="1"/>
              <a:t>Θεός</a:t>
            </a:r>
            <a:r>
              <a:rPr lang="en-US" sz="2000" i="1" dirty="0"/>
              <a:t> επ</a:t>
            </a:r>
            <a:r>
              <a:rPr lang="en-US" sz="2000" i="1" dirty="0" err="1"/>
              <a:t>ομένως</a:t>
            </a:r>
            <a:r>
              <a:rPr lang="en-US" sz="2000" i="1" dirty="0"/>
              <a:t> </a:t>
            </a:r>
            <a:r>
              <a:rPr lang="en-US" sz="2000" i="1" dirty="0" err="1"/>
              <a:t>δεν</a:t>
            </a:r>
            <a:r>
              <a:rPr lang="en-US" sz="2000" i="1" dirty="0"/>
              <a:t> </a:t>
            </a:r>
            <a:r>
              <a:rPr lang="en-US" sz="2000" i="1" dirty="0" err="1"/>
              <a:t>εδημιούργησε</a:t>
            </a:r>
            <a:r>
              <a:rPr lang="en-US" sz="2000" i="1" dirty="0"/>
              <a:t> </a:t>
            </a:r>
            <a:r>
              <a:rPr lang="en-US" sz="2000" i="1" dirty="0" err="1"/>
              <a:t>ρομ</a:t>
            </a:r>
            <a:r>
              <a:rPr lang="en-US" sz="2000" i="1" dirty="0"/>
              <a:t>πότ που θα τον υπάκουαν μηχανικά αλλά αγγέλους και ανθρώπινες υπάρξεις προικισμένες με ελεύθερη εκλογή. Και μ’ α</a:t>
            </a:r>
            <a:r>
              <a:rPr lang="en-US" sz="2000" i="1" dirty="0" err="1"/>
              <a:t>υτό</a:t>
            </a:r>
            <a:r>
              <a:rPr lang="en-US" sz="2000" i="1" dirty="0"/>
              <a:t>, </a:t>
            </a:r>
            <a:r>
              <a:rPr lang="en-US" sz="2000" i="1" dirty="0" err="1"/>
              <a:t>γι</a:t>
            </a:r>
            <a:r>
              <a:rPr lang="en-US" sz="2000" i="1" dirty="0"/>
              <a:t>α να θέσουμε το ζήτημα με ανθρωπομορφικό τρόπο, ο Θεός ριψοκινδύνευσε: γιατί μαζί με αυτό το δώρο της ελευθερίας δόθηκε επίσης και η δυνατότητα της αμαρτίας. </a:t>
            </a:r>
            <a:r>
              <a:rPr lang="en-US" sz="2000" i="1" dirty="0" err="1"/>
              <a:t>Αλλ</a:t>
            </a:r>
            <a:r>
              <a:rPr lang="en-US" sz="2000" i="1" dirty="0"/>
              <a:t>’ α</a:t>
            </a:r>
            <a:r>
              <a:rPr lang="en-US" sz="2000" i="1" dirty="0" err="1"/>
              <a:t>υτός</a:t>
            </a:r>
            <a:r>
              <a:rPr lang="en-US" sz="2000" i="1" dirty="0"/>
              <a:t> π</a:t>
            </a:r>
            <a:r>
              <a:rPr lang="en-US" sz="2000" i="1" dirty="0" err="1"/>
              <a:t>ου</a:t>
            </a:r>
            <a:r>
              <a:rPr lang="en-US" sz="2000" i="1" dirty="0"/>
              <a:t> </a:t>
            </a:r>
            <a:r>
              <a:rPr lang="en-US" sz="2000" i="1" dirty="0" err="1"/>
              <a:t>δεν</a:t>
            </a:r>
            <a:r>
              <a:rPr lang="en-US" sz="2000" i="1" dirty="0"/>
              <a:t> θα </a:t>
            </a:r>
            <a:r>
              <a:rPr lang="en-US" sz="2000" i="1" dirty="0" err="1"/>
              <a:t>ριψοκινδυνεύσει</a:t>
            </a:r>
            <a:r>
              <a:rPr lang="en-US" sz="2000" i="1" dirty="0"/>
              <a:t> </a:t>
            </a:r>
            <a:r>
              <a:rPr lang="en-US" sz="2000" i="1" dirty="0" err="1"/>
              <a:t>δεν</a:t>
            </a:r>
            <a:r>
              <a:rPr lang="en-US" sz="2000" i="1" dirty="0"/>
              <a:t> αγαπ</a:t>
            </a:r>
            <a:r>
              <a:rPr lang="en-US" sz="2000" i="1" dirty="0" err="1"/>
              <a:t>άει</a:t>
            </a:r>
            <a:r>
              <a:rPr lang="en-US" sz="2000" i="1" dirty="0"/>
              <a:t>. </a:t>
            </a:r>
            <a:r>
              <a:rPr lang="en-US" sz="2000" i="1" dirty="0" err="1"/>
              <a:t>Δίχως</a:t>
            </a:r>
            <a:r>
              <a:rPr lang="en-US" sz="2000" i="1" dirty="0"/>
              <a:t> </a:t>
            </a:r>
            <a:r>
              <a:rPr lang="en-US" sz="2000" i="1" dirty="0" err="1"/>
              <a:t>ελευθερί</a:t>
            </a:r>
            <a:r>
              <a:rPr lang="en-US" sz="2000" i="1" dirty="0"/>
              <a:t>α δεν θα υπήρχε αμαρτία. </a:t>
            </a:r>
            <a:r>
              <a:rPr lang="en-US" sz="2000" i="1" dirty="0" err="1"/>
              <a:t>Αλλά</a:t>
            </a:r>
            <a:r>
              <a:rPr lang="en-US" sz="2000" i="1" dirty="0"/>
              <a:t> </a:t>
            </a:r>
            <a:r>
              <a:rPr lang="en-US" sz="2000" i="1" dirty="0" err="1"/>
              <a:t>δίχως</a:t>
            </a:r>
            <a:r>
              <a:rPr lang="en-US" sz="2000" i="1" dirty="0"/>
              <a:t> </a:t>
            </a:r>
            <a:r>
              <a:rPr lang="en-US" sz="2000" i="1" dirty="0" err="1"/>
              <a:t>ελευθερί</a:t>
            </a:r>
            <a:r>
              <a:rPr lang="en-US" sz="2000" i="1" dirty="0"/>
              <a:t>α ο άνθρωπος δεν θα ήταν εικόνα του Θεού. </a:t>
            </a:r>
            <a:r>
              <a:rPr lang="en-US" sz="2000" i="1" dirty="0" err="1"/>
              <a:t>Δίχως</a:t>
            </a:r>
            <a:r>
              <a:rPr lang="en-US" sz="2000" i="1" dirty="0"/>
              <a:t> </a:t>
            </a:r>
            <a:r>
              <a:rPr lang="en-US" sz="2000" i="1" dirty="0" err="1"/>
              <a:t>ελευθερί</a:t>
            </a:r>
            <a:r>
              <a:rPr lang="en-US" sz="2000" i="1" dirty="0"/>
              <a:t>α ο άνθρωπος δεν θα μπορούσε να επικοινωνήσει με τον Θεό με μια σχέση αγάπης».</a:t>
            </a:r>
            <a:endParaRPr lang="el-GR" sz="2000" dirty="0"/>
          </a:p>
          <a:p>
            <a:r>
              <a:rPr lang="en-US" i="1" dirty="0"/>
              <a:t> </a:t>
            </a:r>
            <a:endParaRPr lang="el-GR" dirty="0"/>
          </a:p>
          <a:p>
            <a:r>
              <a:rPr lang="en-US" sz="1600" dirty="0"/>
              <a:t>Κα</a:t>
            </a:r>
            <a:r>
              <a:rPr lang="en-US" sz="1600" dirty="0" err="1"/>
              <a:t>λλίστου</a:t>
            </a:r>
            <a:r>
              <a:rPr lang="en-US" sz="1600" dirty="0"/>
              <a:t> </a:t>
            </a:r>
            <a:r>
              <a:rPr lang="en-US" sz="1600" dirty="0" err="1"/>
              <a:t>Γουέ</a:t>
            </a:r>
            <a:r>
              <a:rPr lang="en-US" sz="1600" dirty="0"/>
              <a:t>αρ, επισκόπου Διοκλείας (</a:t>
            </a:r>
            <a:r>
              <a:rPr lang="en-US" sz="1600" baseline="30000" dirty="0"/>
              <a:t>7</a:t>
            </a:r>
            <a:r>
              <a:rPr lang="en-US" sz="1600" dirty="0"/>
              <a:t>1982). </a:t>
            </a:r>
            <a:r>
              <a:rPr lang="en-US" sz="1600" i="1" dirty="0"/>
              <a:t>Ο </a:t>
            </a:r>
            <a:r>
              <a:rPr lang="en-US" sz="1600" i="1" dirty="0" err="1"/>
              <a:t>Ορθόδοξος</a:t>
            </a:r>
            <a:r>
              <a:rPr lang="en-US" sz="1600" i="1" dirty="0"/>
              <a:t> </a:t>
            </a:r>
            <a:r>
              <a:rPr lang="en-US" sz="1600" i="1" dirty="0" err="1"/>
              <a:t>Δρόμος</a:t>
            </a:r>
            <a:r>
              <a:rPr lang="en-US" sz="1600" dirty="0"/>
              <a:t>, </a:t>
            </a:r>
            <a:r>
              <a:rPr lang="en-US" sz="1600" dirty="0" err="1"/>
              <a:t>Αθήν</a:t>
            </a:r>
            <a:r>
              <a:rPr lang="en-US" sz="1600" dirty="0"/>
              <a:t>α: Επτάλοφος, σελ. 68-69.</a:t>
            </a:r>
            <a:endParaRPr lang="el-GR" sz="1600" dirty="0"/>
          </a:p>
        </p:txBody>
      </p:sp>
      <p:pic>
        <p:nvPicPr>
          <p:cNvPr id="5" name="7 - Θέση περιεχομένου" descr="κεφαλίδα3.jpg"/>
          <p:cNvPicPr>
            <a:picLocks noGrp="1" noChangeAspect="1"/>
          </p:cNvPicPr>
          <p:nvPr>
            <p:ph idx="1"/>
          </p:nvPr>
        </p:nvPicPr>
        <p:blipFill>
          <a:blip r:embed="rId3" cstate="print"/>
          <a:stretch>
            <a:fillRect/>
          </a:stretch>
        </p:blipFill>
        <p:spPr>
          <a:xfrm>
            <a:off x="0" y="6381328"/>
            <a:ext cx="9144000" cy="484970"/>
          </a:xfrm>
        </p:spPr>
      </p:pic>
      <p:sp>
        <p:nvSpPr>
          <p:cNvPr id="9" name="Ορθογώνιο: Διπλωμένη γωνία 8"/>
          <p:cNvSpPr/>
          <p:nvPr/>
        </p:nvSpPr>
        <p:spPr>
          <a:xfrm>
            <a:off x="6084168" y="1268760"/>
            <a:ext cx="2808312" cy="4680520"/>
          </a:xfrm>
          <a:prstGeom prst="foldedCorner">
            <a:avLst/>
          </a:prstGeom>
          <a:blipFill>
            <a:blip r:embed="rId4" cstate="print"/>
            <a:tile tx="0" ty="0" sx="100000" sy="100000" flip="none" algn="tl"/>
          </a:blip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r>
              <a:rPr lang="en-US" b="1" dirty="0" err="1">
                <a:solidFill>
                  <a:schemeClr val="tx1"/>
                </a:solidFill>
              </a:rPr>
              <a:t>ελευθερί</a:t>
            </a:r>
            <a:r>
              <a:rPr lang="en-US" b="1" dirty="0">
                <a:solidFill>
                  <a:schemeClr val="tx1"/>
                </a:solidFill>
              </a:rPr>
              <a:t>α είναι</a:t>
            </a:r>
            <a:r>
              <a:rPr lang="en-US" dirty="0">
                <a:solidFill>
                  <a:schemeClr val="tx1"/>
                </a:solidFill>
              </a:rPr>
              <a:t>…»</a:t>
            </a:r>
            <a:endParaRPr lang="el-GR"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0" y="0"/>
            <a:ext cx="9144000" cy="2420888"/>
          </a:xfr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marL="571500" indent="-571500" algn="l">
              <a:spcBef>
                <a:spcPct val="20000"/>
              </a:spcBef>
              <a:buFont typeface="Arial" panose="020B0604020202020204" pitchFamily="34" charset="0"/>
              <a:buChar char="•"/>
            </a:pPr>
            <a:r>
              <a:rPr lang="el-GR" sz="4000" dirty="0">
                <a:solidFill>
                  <a:schemeClr val="accent6">
                    <a:lumMod val="40000"/>
                    <a:lumOff val="60000"/>
                  </a:schemeClr>
                </a:solidFill>
              </a:rPr>
              <a:t/>
            </a:r>
            <a:br>
              <a:rPr lang="el-GR" sz="4000" dirty="0">
                <a:solidFill>
                  <a:schemeClr val="accent6">
                    <a:lumMod val="40000"/>
                    <a:lumOff val="60000"/>
                  </a:schemeClr>
                </a:solidFill>
              </a:rPr>
            </a:br>
            <a:r>
              <a:rPr lang="el-GR" sz="4000" dirty="0">
                <a:solidFill>
                  <a:schemeClr val="accent6">
                    <a:lumMod val="40000"/>
                    <a:lumOff val="60000"/>
                  </a:schemeClr>
                </a:solidFill>
              </a:rPr>
              <a:t>Αξιολόγηση</a:t>
            </a:r>
            <a:r>
              <a:rPr lang="el-GR" sz="4000" dirty="0"/>
              <a:t/>
            </a:r>
            <a:br>
              <a:rPr lang="el-GR" sz="4000" dirty="0"/>
            </a:br>
            <a:r>
              <a:rPr lang="el-GR" sz="4000" dirty="0">
                <a:solidFill>
                  <a:schemeClr val="bg1"/>
                </a:solidFill>
              </a:rPr>
              <a:t>- </a:t>
            </a:r>
            <a:r>
              <a:rPr lang="el-GR" sz="3200" dirty="0">
                <a:solidFill>
                  <a:schemeClr val="bg1"/>
                </a:solidFill>
              </a:rPr>
              <a:t>Έκφραση επιχειρημάτων περί της ελευθερίας ως θεμελιώδους γνωρίσματος του Χριστιανισμού. </a:t>
            </a:r>
            <a:br>
              <a:rPr lang="el-GR" sz="3200" dirty="0">
                <a:solidFill>
                  <a:schemeClr val="bg1"/>
                </a:solidFill>
              </a:rPr>
            </a:br>
            <a:r>
              <a:rPr lang="el-GR" sz="3200" dirty="0">
                <a:solidFill>
                  <a:schemeClr val="bg1"/>
                </a:solidFill>
              </a:rPr>
              <a:t>- </a:t>
            </a:r>
            <a:r>
              <a:rPr lang="en-US" sz="3200" dirty="0" err="1">
                <a:solidFill>
                  <a:schemeClr val="bg1"/>
                </a:solidFill>
              </a:rPr>
              <a:t>Ανάλυση</a:t>
            </a:r>
            <a:r>
              <a:rPr lang="en-US" sz="3200" dirty="0">
                <a:solidFill>
                  <a:schemeClr val="bg1"/>
                </a:solidFill>
              </a:rPr>
              <a:t> </a:t>
            </a:r>
            <a:r>
              <a:rPr lang="en-US" sz="3200" dirty="0" err="1">
                <a:solidFill>
                  <a:schemeClr val="bg1"/>
                </a:solidFill>
              </a:rPr>
              <a:t>της</a:t>
            </a:r>
            <a:r>
              <a:rPr lang="en-US" sz="3200" dirty="0">
                <a:solidFill>
                  <a:schemeClr val="bg1"/>
                </a:solidFill>
              </a:rPr>
              <a:t> </a:t>
            </a:r>
            <a:r>
              <a:rPr lang="en-US" sz="3200" dirty="0" err="1">
                <a:solidFill>
                  <a:schemeClr val="bg1"/>
                </a:solidFill>
              </a:rPr>
              <a:t>σχέσης</a:t>
            </a:r>
            <a:r>
              <a:rPr lang="en-US" sz="3200" dirty="0">
                <a:solidFill>
                  <a:schemeClr val="bg1"/>
                </a:solidFill>
              </a:rPr>
              <a:t> π</a:t>
            </a:r>
            <a:r>
              <a:rPr lang="en-US" sz="3200" dirty="0" err="1">
                <a:solidFill>
                  <a:schemeClr val="bg1"/>
                </a:solidFill>
              </a:rPr>
              <a:t>ίστης</a:t>
            </a:r>
            <a:r>
              <a:rPr lang="en-US" sz="3200" dirty="0">
                <a:solidFill>
                  <a:schemeClr val="bg1"/>
                </a:solidFill>
              </a:rPr>
              <a:t> και </a:t>
            </a:r>
            <a:r>
              <a:rPr lang="en-US" sz="3200" dirty="0" err="1">
                <a:solidFill>
                  <a:schemeClr val="bg1"/>
                </a:solidFill>
              </a:rPr>
              <a:t>ελευθερί</a:t>
            </a:r>
            <a:r>
              <a:rPr lang="en-US" sz="3200" dirty="0">
                <a:solidFill>
                  <a:schemeClr val="bg1"/>
                </a:solidFill>
              </a:rPr>
              <a:t>ας.</a:t>
            </a:r>
            <a:r>
              <a:rPr lang="el-GR" sz="3200" dirty="0">
                <a:solidFill>
                  <a:schemeClr val="bg1"/>
                </a:solidFill>
              </a:rPr>
              <a:t/>
            </a:r>
            <a:br>
              <a:rPr lang="el-GR" sz="3200" dirty="0">
                <a:solidFill>
                  <a:schemeClr val="bg1"/>
                </a:solidFill>
              </a:rPr>
            </a:br>
            <a:r>
              <a:rPr lang="el-GR" sz="4000" dirty="0"/>
              <a:t/>
            </a:r>
            <a:br>
              <a:rPr lang="el-GR" sz="4000" dirty="0"/>
            </a:br>
            <a:endParaRPr lang="el-GR" sz="4000" dirty="0">
              <a:solidFill>
                <a:schemeClr val="bg1"/>
              </a:solidFill>
            </a:endParaRPr>
          </a:p>
        </p:txBody>
      </p:sp>
      <p:sp>
        <p:nvSpPr>
          <p:cNvPr id="6" name="5 - Κουμπί ενέργειας: Κεντρική σελίδα">
            <a:hlinkClick r:id="" action="ppaction://noaction" highlightClick="1"/>
          </p:cNvPr>
          <p:cNvSpPr/>
          <p:nvPr/>
        </p:nvSpPr>
        <p:spPr>
          <a:xfrm>
            <a:off x="8639944" y="6353944"/>
            <a:ext cx="504056" cy="50405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Θέση περιεχομένου 6"/>
          <p:cNvSpPr>
            <a:spLocks noGrp="1"/>
          </p:cNvSpPr>
          <p:nvPr>
            <p:ph idx="1"/>
          </p:nvPr>
        </p:nvSpPr>
        <p:spPr>
          <a:xfrm>
            <a:off x="755576" y="2848716"/>
            <a:ext cx="7884368" cy="3100564"/>
          </a:xfrm>
        </p:spPr>
        <p:txBody>
          <a:bodyPr>
            <a:normAutofit/>
          </a:bodyPr>
          <a:lstStyle/>
          <a:p>
            <a:pPr lvl="0"/>
            <a:r>
              <a:rPr lang="el-GR" dirty="0"/>
              <a:t>Ανακεφαλαιώνοντας…</a:t>
            </a:r>
          </a:p>
          <a:p>
            <a:pPr lvl="0"/>
            <a:r>
              <a:rPr lang="el-GR" dirty="0"/>
              <a:t> Σημειώνουμε…</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ΠΣ Λυκείου 11"/>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476672"/>
            <a:ext cx="8229600" cy="591401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Τίτλος 1"/>
          <p:cNvSpPr>
            <a:spLocks noGrp="1"/>
          </p:cNvSpPr>
          <p:nvPr>
            <p:ph type="title"/>
          </p:nvPr>
        </p:nvSpPr>
        <p:spPr>
          <a:xfrm>
            <a:off x="457200" y="1113534"/>
            <a:ext cx="8229600" cy="1163338"/>
          </a:xfrm>
        </p:spPr>
        <p:txBody>
          <a:bodyPr>
            <a:normAutofit fontScale="90000"/>
          </a:bodyPr>
          <a:lstStyle/>
          <a:p>
            <a:r>
              <a:rPr lang="el-GR" b="1" dirty="0">
                <a:ln w="10541" cmpd="sng">
                  <a:solidFill>
                    <a:schemeClr val="bg1"/>
                  </a:solidFill>
                  <a:prstDash val="solid"/>
                </a:ln>
                <a:solidFill>
                  <a:srgbClr val="0C466A"/>
                </a:solidFill>
              </a:rPr>
              <a:t> </a:t>
            </a:r>
            <a:br>
              <a:rPr lang="el-GR" b="1" dirty="0">
                <a:ln w="10541" cmpd="sng">
                  <a:solidFill>
                    <a:schemeClr val="bg1"/>
                  </a:solidFill>
                  <a:prstDash val="solid"/>
                </a:ln>
                <a:solidFill>
                  <a:srgbClr val="0C466A"/>
                </a:solidFill>
              </a:rPr>
            </a:br>
            <a:endParaRPr lang="el-GR" dirty="0"/>
          </a:p>
        </p:txBody>
      </p:sp>
    </p:spTree>
    <p:extLst>
      <p:ext uri="{BB962C8B-B14F-4D97-AF65-F5344CB8AC3E}">
        <p14:creationId xmlns:p14="http://schemas.microsoft.com/office/powerpoint/2010/main" xmlns="" val="1784792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extLst>
              <p:ext uri="{D42A27DB-BD31-4B8C-83A1-F6EECF244321}">
                <p14:modId xmlns:p14="http://schemas.microsoft.com/office/powerpoint/2010/main" xmlns="" val="3862534759"/>
              </p:ext>
            </p:extLst>
          </p:nvPr>
        </p:nvGraphicFramePr>
        <p:xfrm>
          <a:off x="467544" y="260648"/>
          <a:ext cx="8172400"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7 - Θέση περιεχομένου" descr="κεφαλίδα3.jpg"/>
          <p:cNvPicPr>
            <a:picLocks noChangeAspect="1"/>
          </p:cNvPicPr>
          <p:nvPr/>
        </p:nvPicPr>
        <p:blipFill>
          <a:blip r:embed="rId7" cstate="print"/>
          <a:stretch>
            <a:fillRect/>
          </a:stretch>
        </p:blipFill>
        <p:spPr>
          <a:xfrm>
            <a:off x="0" y="6373030"/>
            <a:ext cx="9144000" cy="484970"/>
          </a:xfrm>
          <a:prstGeom prst="rect">
            <a:avLst/>
          </a:prstGeom>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8 - Θέση περιεχομένου"/>
          <p:cNvSpPr txBox="1">
            <a:spLocks/>
          </p:cNvSpPr>
          <p:nvPr/>
        </p:nvSpPr>
        <p:spPr>
          <a:xfrm>
            <a:off x="107504" y="1340768"/>
            <a:ext cx="8928992" cy="49685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11 - Θέση περιεχομένου"/>
          <p:cNvGraphicFramePr>
            <a:graphicFrameLocks/>
          </p:cNvGraphicFramePr>
          <p:nvPr>
            <p:extLst>
              <p:ext uri="{D42A27DB-BD31-4B8C-83A1-F6EECF244321}">
                <p14:modId xmlns:p14="http://schemas.microsoft.com/office/powerpoint/2010/main" xmlns="" val="4286789468"/>
              </p:ext>
            </p:extLst>
          </p:nvPr>
        </p:nvGraphicFramePr>
        <p:xfrm>
          <a:off x="179512" y="764704"/>
          <a:ext cx="8784976"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7 - Θέση περιεχομένου" descr="κεφαλίδα3.jpg"/>
          <p:cNvPicPr>
            <a:picLocks noGrp="1" noChangeAspect="1"/>
          </p:cNvPicPr>
          <p:nvPr>
            <p:ph idx="1"/>
          </p:nvPr>
        </p:nvPicPr>
        <p:blipFill>
          <a:blip r:embed="rId8" cstate="print"/>
          <a:stretch>
            <a:fillRect/>
          </a:stretch>
        </p:blipFill>
        <p:spPr>
          <a:xfrm>
            <a:off x="0" y="6489816"/>
            <a:ext cx="9144000" cy="484970"/>
          </a:xfrm>
        </p:spPr>
      </p:pic>
      <p:sp>
        <p:nvSpPr>
          <p:cNvPr id="7" name="1 - Τίτλος"/>
          <p:cNvSpPr txBox="1">
            <a:spLocks/>
          </p:cNvSpPr>
          <p:nvPr/>
        </p:nvSpPr>
        <p:spPr>
          <a:xfrm>
            <a:off x="0" y="0"/>
            <a:ext cx="9144000" cy="83671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14000"/>
              </a:lnSpc>
              <a:spcBef>
                <a:spcPct val="0"/>
              </a:spcBef>
              <a:spcAft>
                <a:spcPts val="0"/>
              </a:spcAft>
              <a:buClrTx/>
              <a:buSzTx/>
              <a:buFontTx/>
              <a:buNone/>
              <a:tabLst/>
              <a:defRPr/>
            </a:pPr>
            <a:r>
              <a:rPr kumimoji="0" lang="el-GR" sz="4000" b="1" i="0" u="none" strike="noStrike" kern="1200" cap="none" spc="0" normalizeH="0" baseline="0" noProof="0" dirty="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uLnTx/>
                <a:uFillTx/>
                <a:latin typeface="Cambria" pitchFamily="18" charset="0"/>
                <a:ea typeface="+mj-ea"/>
                <a:cs typeface="+mj-cs"/>
              </a:rPr>
              <a:t>Ας μιλήσουμε για την ελευθερία…</a:t>
            </a:r>
            <a:endParaRPr kumimoji="0" lang="en-US" sz="4000" b="1" i="0" u="none" strike="noStrike" kern="1200" cap="none" spc="0" normalizeH="0" baseline="0" noProof="0" dirty="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uLnTx/>
              <a:uFillTx/>
              <a:latin typeface="Cambria" pitchFamily="18" charset="0"/>
              <a:ea typeface="+mj-ea"/>
              <a:cs typeface="+mj-cs"/>
            </a:endParaRPr>
          </a:p>
        </p:txBody>
      </p:sp>
      <p:sp>
        <p:nvSpPr>
          <p:cNvPr id="2" name="Βέλος: Δεξιό 1"/>
          <p:cNvSpPr/>
          <p:nvPr/>
        </p:nvSpPr>
        <p:spPr>
          <a:xfrm rot="5400000">
            <a:off x="3005826" y="3335115"/>
            <a:ext cx="576064" cy="46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8"/>
          <p:cNvSpPr/>
          <p:nvPr/>
        </p:nvSpPr>
        <p:spPr>
          <a:xfrm rot="5400000">
            <a:off x="5448591" y="3302986"/>
            <a:ext cx="576064" cy="46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384"/>
            <a:ext cx="9144000" cy="936104"/>
          </a:xfr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l-GR" sz="2800" dirty="0"/>
              <a:t/>
            </a:r>
            <a:br>
              <a:rPr lang="el-GR" sz="2800" dirty="0"/>
            </a:br>
            <a:r>
              <a:rPr lang="en-US" sz="2800" dirty="0"/>
              <a:t>Πα</a:t>
            </a:r>
            <a:r>
              <a:rPr lang="en-US" sz="2800" dirty="0" err="1"/>
              <a:t>ντελής</a:t>
            </a:r>
            <a:r>
              <a:rPr lang="en-US" sz="2800" dirty="0"/>
              <a:t> </a:t>
            </a:r>
            <a:r>
              <a:rPr lang="en-US" sz="2800" dirty="0" err="1"/>
              <a:t>Θεοχ</a:t>
            </a:r>
            <a:r>
              <a:rPr lang="en-US" sz="2800" dirty="0"/>
              <a:t>αρίδης, </a:t>
            </a:r>
            <a:r>
              <a:rPr lang="en-US" sz="2800" b="1" dirty="0"/>
              <a:t>Ελευθερία</a:t>
            </a:r>
            <a:r>
              <a:rPr lang="en-US" sz="2800" dirty="0"/>
              <a:t/>
            </a:r>
            <a:br>
              <a:rPr lang="en-US" sz="2800" dirty="0"/>
            </a:br>
            <a:r>
              <a:rPr lang="en-US" sz="2000" dirty="0"/>
              <a:t>Στίχ.: Γ. Χα</a:t>
            </a:r>
            <a:r>
              <a:rPr lang="en-US" sz="2000" dirty="0" err="1"/>
              <a:t>τζό</a:t>
            </a:r>
            <a:r>
              <a:rPr lang="en-US" sz="2000" dirty="0"/>
              <a:t>πουλος, Μουσική: Δ. </a:t>
            </a:r>
            <a:r>
              <a:rPr lang="en-US" sz="2000" dirty="0" err="1"/>
              <a:t>Ζερ</a:t>
            </a:r>
            <a:r>
              <a:rPr lang="en-US" sz="2000" dirty="0"/>
              <a:t>βουδάκης</a:t>
            </a:r>
            <a:r>
              <a:rPr lang="en-US" sz="2800" b="1" dirty="0"/>
              <a:t>  </a:t>
            </a:r>
            <a:r>
              <a:rPr lang="el-GR" sz="2800" dirty="0"/>
              <a:t/>
            </a:r>
            <a:br>
              <a:rPr lang="el-GR" sz="2800" dirty="0"/>
            </a:br>
            <a:endParaRPr lang="en-US" sz="2800" b="1" spc="200" dirty="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endParaRPr>
          </a:p>
        </p:txBody>
      </p:sp>
      <p:pic>
        <p:nvPicPr>
          <p:cNvPr id="4" name="7 - Θέση περιεχομένου" descr="κεφαλίδα3.jpg"/>
          <p:cNvPicPr>
            <a:picLocks noChangeAspect="1"/>
          </p:cNvPicPr>
          <p:nvPr/>
        </p:nvPicPr>
        <p:blipFill>
          <a:blip r:embed="rId3" cstate="print"/>
          <a:stretch>
            <a:fillRect/>
          </a:stretch>
        </p:blipFill>
        <p:spPr>
          <a:xfrm>
            <a:off x="0" y="6381328"/>
            <a:ext cx="9144000" cy="484970"/>
          </a:xfrm>
          <a:prstGeom prst="rect">
            <a:avLst/>
          </a:prstGeom>
        </p:spPr>
      </p:pic>
      <p:sp>
        <p:nvSpPr>
          <p:cNvPr id="5" name="Θέση περιεχομένου 4"/>
          <p:cNvSpPr>
            <a:spLocks noGrp="1"/>
          </p:cNvSpPr>
          <p:nvPr>
            <p:ph idx="1"/>
          </p:nvPr>
        </p:nvSpPr>
        <p:spPr>
          <a:xfrm>
            <a:off x="457200" y="1052736"/>
            <a:ext cx="8229600" cy="5328592"/>
          </a:xfrm>
        </p:spPr>
        <p:txBody>
          <a:bodyPr>
            <a:normAutofit fontScale="47500" lnSpcReduction="20000"/>
          </a:bodyPr>
          <a:lstStyle/>
          <a:p>
            <a:pPr marL="0" indent="0">
              <a:buNone/>
            </a:pPr>
            <a:r>
              <a:rPr lang="en-US" dirty="0" err="1"/>
              <a:t>Ελευθερί</a:t>
            </a:r>
            <a:r>
              <a:rPr lang="en-US" dirty="0"/>
              <a:t>α το τραγούδι σου κ η σιωπή στον πόνο των ματιών σου</a:t>
            </a:r>
            <a:br>
              <a:rPr lang="en-US" dirty="0"/>
            </a:br>
            <a:r>
              <a:rPr lang="en-US" dirty="0"/>
              <a:t>ο πιο μικρός μας ο καημός άστρο στην όχθη των χειλιών σου</a:t>
            </a:r>
            <a:br>
              <a:rPr lang="en-US" dirty="0"/>
            </a:br>
            <a:r>
              <a:rPr lang="en-US" dirty="0"/>
              <a:t/>
            </a:r>
            <a:br>
              <a:rPr lang="en-US" dirty="0"/>
            </a:br>
            <a:r>
              <a:rPr lang="en-US" dirty="0"/>
              <a:t>Ελευθερία το μυστικό σου τον ψίθυρο στην ηχώ των αναστεναγμών σου</a:t>
            </a:r>
            <a:br>
              <a:rPr lang="en-US" dirty="0"/>
            </a:br>
            <a:r>
              <a:rPr lang="en-US" dirty="0"/>
              <a:t>το πιο γλυκό μας όνειρο τάμα στις χούφτες των χεριών σου</a:t>
            </a:r>
            <a:br>
              <a:rPr lang="en-US" dirty="0"/>
            </a:br>
            <a:r>
              <a:rPr lang="en-US" dirty="0"/>
              <a:t/>
            </a:r>
            <a:br>
              <a:rPr lang="en-US" dirty="0"/>
            </a:br>
            <a:r>
              <a:rPr lang="en-US" dirty="0"/>
              <a:t>Ελευθερία το θαύμα σου κι η πατρίδα που δε χάνεται</a:t>
            </a:r>
            <a:br>
              <a:rPr lang="en-US" dirty="0"/>
            </a:br>
            <a:r>
              <a:rPr lang="en-US" dirty="0"/>
              <a:t>δελφίνι στο ταξίδι σου </a:t>
            </a:r>
            <a:endParaRPr lang="el-GR" dirty="0"/>
          </a:p>
          <a:p>
            <a:pPr marL="0" indent="0">
              <a:buNone/>
            </a:pPr>
            <a:r>
              <a:rPr lang="en-US" dirty="0"/>
              <a:t>η π</a:t>
            </a:r>
            <a:r>
              <a:rPr lang="en-US" dirty="0" err="1"/>
              <a:t>ιο</a:t>
            </a:r>
            <a:r>
              <a:rPr lang="en-US" dirty="0"/>
              <a:t> </a:t>
            </a:r>
            <a:r>
              <a:rPr lang="en-US" dirty="0" err="1"/>
              <a:t>όμορφη</a:t>
            </a:r>
            <a:r>
              <a:rPr lang="en-US" dirty="0"/>
              <a:t> </a:t>
            </a:r>
            <a:r>
              <a:rPr lang="en-US" dirty="0" err="1"/>
              <a:t>μοίρ</a:t>
            </a:r>
            <a:r>
              <a:rPr lang="en-US" dirty="0"/>
              <a:t>α μας ναυάγιο στου σκότους της ψυχής σου</a:t>
            </a:r>
            <a:br>
              <a:rPr lang="en-US" dirty="0"/>
            </a:br>
            <a:r>
              <a:rPr lang="en-US" dirty="0"/>
              <a:t>η πιο όμορφη μοίρα μας ναυάγιο </a:t>
            </a:r>
            <a:br>
              <a:rPr lang="en-US" dirty="0"/>
            </a:br>
            <a:r>
              <a:rPr lang="en-US" dirty="0"/>
              <a:t>στου σκότους της ψυχής σου</a:t>
            </a:r>
            <a:br>
              <a:rPr lang="en-US" dirty="0"/>
            </a:br>
            <a:r>
              <a:rPr lang="en-US" dirty="0"/>
              <a:t/>
            </a:r>
            <a:br>
              <a:rPr lang="en-US" dirty="0"/>
            </a:br>
            <a:r>
              <a:rPr lang="en-US" dirty="0"/>
              <a:t>Ελευθερία το σημάδι σου άλλη μια μέρα στους κάμπους των παιδιών σου</a:t>
            </a:r>
            <a:br>
              <a:rPr lang="en-US" dirty="0"/>
            </a:br>
            <a:r>
              <a:rPr lang="en-US" dirty="0"/>
              <a:t>η πιο γυμνή αλήθεια μας πέτρα βαριά για να τη ζήσεις..</a:t>
            </a:r>
            <a:br>
              <a:rPr lang="en-US" dirty="0"/>
            </a:br>
            <a:r>
              <a:rPr lang="en-US" dirty="0"/>
              <a:t/>
            </a:r>
            <a:br>
              <a:rPr lang="en-US" dirty="0"/>
            </a:br>
            <a:r>
              <a:rPr lang="en-US" dirty="0" err="1"/>
              <a:t>Ελευθερί</a:t>
            </a:r>
            <a:r>
              <a:rPr lang="en-US" dirty="0"/>
              <a:t>α το τραγούδι μου δάκρυ που κρύφτηκε στο πιο παλιό μου σπίτι</a:t>
            </a:r>
            <a:br>
              <a:rPr lang="en-US" dirty="0"/>
            </a:br>
            <a:r>
              <a:rPr lang="en-US" dirty="0"/>
              <a:t>η πιο βρωμικη λέξη μου φορτίο </a:t>
            </a:r>
            <a:endParaRPr lang="el-GR" dirty="0"/>
          </a:p>
          <a:p>
            <a:pPr marL="0" indent="0">
              <a:buNone/>
            </a:pPr>
            <a:r>
              <a:rPr lang="en-US" dirty="0" err="1"/>
              <a:t>φορτίο</a:t>
            </a:r>
            <a:r>
              <a:rPr lang="en-US" dirty="0"/>
              <a:t> π</a:t>
            </a:r>
            <a:r>
              <a:rPr lang="en-US" dirty="0" err="1"/>
              <a:t>έρ</a:t>
            </a:r>
            <a:r>
              <a:rPr lang="en-US" dirty="0"/>
              <a:t>ασμα κι αγρίμι</a:t>
            </a:r>
            <a:br>
              <a:rPr lang="en-US" dirty="0"/>
            </a:br>
            <a:r>
              <a:rPr lang="en-US" dirty="0"/>
              <a:t/>
            </a:r>
            <a:br>
              <a:rPr lang="en-US" dirty="0"/>
            </a:br>
            <a:r>
              <a:rPr lang="en-US" dirty="0"/>
              <a:t>Ελευθερία το θαύμα σου κ η πατρίδα που δε χάνεται</a:t>
            </a:r>
            <a:br>
              <a:rPr lang="en-US" dirty="0"/>
            </a:br>
            <a:r>
              <a:rPr lang="en-US" dirty="0"/>
              <a:t>δελφίνι στο ταξίδι σου </a:t>
            </a:r>
            <a:endParaRPr lang="el-GR" dirty="0"/>
          </a:p>
          <a:p>
            <a:pPr marL="0" indent="0">
              <a:buNone/>
            </a:pPr>
            <a:r>
              <a:rPr lang="en-US" dirty="0"/>
              <a:t>η π</a:t>
            </a:r>
            <a:r>
              <a:rPr lang="en-US" dirty="0" err="1"/>
              <a:t>ιο</a:t>
            </a:r>
            <a:r>
              <a:rPr lang="en-US" dirty="0"/>
              <a:t> </a:t>
            </a:r>
            <a:r>
              <a:rPr lang="en-US" dirty="0" err="1"/>
              <a:t>όμορφη</a:t>
            </a:r>
            <a:r>
              <a:rPr lang="en-US" dirty="0"/>
              <a:t> </a:t>
            </a:r>
            <a:r>
              <a:rPr lang="en-US" dirty="0" err="1"/>
              <a:t>μοίρ</a:t>
            </a:r>
            <a:r>
              <a:rPr lang="en-US" dirty="0"/>
              <a:t>α μας ναυάγιο στου σκότους της ψυχής σου</a:t>
            </a:r>
            <a:br>
              <a:rPr lang="en-US" dirty="0"/>
            </a:br>
            <a:r>
              <a:rPr lang="en-US" dirty="0"/>
              <a:t>η πιο όμορφη μοίρα μας ναυάγιο </a:t>
            </a:r>
            <a:br>
              <a:rPr lang="en-US" dirty="0"/>
            </a:br>
            <a:r>
              <a:rPr lang="en-US" dirty="0"/>
              <a:t>στου σκότους της ψυχής σου.</a:t>
            </a:r>
            <a:endParaRPr lang="el-GR" dirty="0"/>
          </a:p>
          <a:p>
            <a:endParaRPr lang="el-GR" u="sng" dirty="0">
              <a:hlinkClick r:id="rId4"/>
            </a:endParaRPr>
          </a:p>
          <a:p>
            <a:endParaRPr lang="el-GR" u="sng" dirty="0">
              <a:hlinkClick r:id="rId4"/>
            </a:endParaRPr>
          </a:p>
          <a:p>
            <a:r>
              <a:rPr lang="el-GR" dirty="0">
                <a:hlinkClick r:id="rId4"/>
              </a:rPr>
              <a:t>                                                                        </a:t>
            </a:r>
            <a:r>
              <a:rPr lang="el-GR" u="sng" dirty="0">
                <a:hlinkClick r:id="rId4"/>
              </a:rPr>
              <a:t> </a:t>
            </a:r>
            <a:r>
              <a:rPr lang="en-US" u="sng" dirty="0">
                <a:hlinkClick r:id="rId4"/>
              </a:rPr>
              <a:t>https://www.youtube.com/watch?v=j02EBoXHd_g</a:t>
            </a:r>
            <a:endParaRPr lang="el-GR" dirty="0"/>
          </a:p>
        </p:txBody>
      </p:sp>
    </p:spTree>
    <p:extLst>
      <p:ext uri="{BB962C8B-B14F-4D97-AF65-F5344CB8AC3E}">
        <p14:creationId xmlns:p14="http://schemas.microsoft.com/office/powerpoint/2010/main" xmlns="" val="1873887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8 - Θέση περιεχομένου"/>
          <p:cNvSpPr txBox="1">
            <a:spLocks/>
          </p:cNvSpPr>
          <p:nvPr/>
        </p:nvSpPr>
        <p:spPr>
          <a:xfrm>
            <a:off x="107504" y="1340768"/>
            <a:ext cx="8928992" cy="49685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11 - Θέση περιεχομένου"/>
          <p:cNvGraphicFramePr>
            <a:graphicFrameLocks/>
          </p:cNvGraphicFramePr>
          <p:nvPr>
            <p:extLst/>
          </p:nvPr>
        </p:nvGraphicFramePr>
        <p:xfrm>
          <a:off x="179512" y="764704"/>
          <a:ext cx="8784976"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7 - Θέση περιεχομένου" descr="κεφαλίδα3.jpg"/>
          <p:cNvPicPr>
            <a:picLocks noGrp="1" noChangeAspect="1"/>
          </p:cNvPicPr>
          <p:nvPr>
            <p:ph idx="1"/>
          </p:nvPr>
        </p:nvPicPr>
        <p:blipFill>
          <a:blip r:embed="rId8" cstate="print"/>
          <a:stretch>
            <a:fillRect/>
          </a:stretch>
        </p:blipFill>
        <p:spPr>
          <a:xfrm>
            <a:off x="0" y="6489816"/>
            <a:ext cx="9144000" cy="484970"/>
          </a:xfrm>
        </p:spPr>
      </p:pic>
      <p:sp>
        <p:nvSpPr>
          <p:cNvPr id="7" name="1 - Τίτλος"/>
          <p:cNvSpPr txBox="1">
            <a:spLocks/>
          </p:cNvSpPr>
          <p:nvPr/>
        </p:nvSpPr>
        <p:spPr>
          <a:xfrm>
            <a:off x="0" y="0"/>
            <a:ext cx="9144000" cy="83671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14000"/>
              </a:lnSpc>
              <a:spcBef>
                <a:spcPct val="0"/>
              </a:spcBef>
              <a:spcAft>
                <a:spcPts val="0"/>
              </a:spcAft>
              <a:buClrTx/>
              <a:buSzTx/>
              <a:buFontTx/>
              <a:buNone/>
              <a:tabLst/>
              <a:defRPr/>
            </a:pPr>
            <a:r>
              <a:rPr kumimoji="0" lang="el-GR" sz="4000" b="1" i="0" u="none" strike="noStrike" kern="1200" cap="none" spc="0" normalizeH="0" baseline="0" noProof="0" dirty="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uLnTx/>
                <a:uFillTx/>
                <a:latin typeface="Cambria" pitchFamily="18" charset="0"/>
                <a:ea typeface="+mj-ea"/>
                <a:cs typeface="+mj-cs"/>
              </a:rPr>
              <a:t>Ας μιλήσουμε για την ελευθερία…</a:t>
            </a:r>
            <a:endParaRPr kumimoji="0" lang="en-US" sz="4000" b="1" i="0" u="none" strike="noStrike" kern="1200" cap="none" spc="0" normalizeH="0" baseline="0" noProof="0" dirty="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uLnTx/>
              <a:uFillTx/>
              <a:latin typeface="Cambria" pitchFamily="18" charset="0"/>
              <a:ea typeface="+mj-ea"/>
              <a:cs typeface="+mj-cs"/>
            </a:endParaRPr>
          </a:p>
        </p:txBody>
      </p:sp>
      <p:sp>
        <p:nvSpPr>
          <p:cNvPr id="2" name="Βέλος: Δεξιό 1"/>
          <p:cNvSpPr/>
          <p:nvPr/>
        </p:nvSpPr>
        <p:spPr>
          <a:xfrm rot="5400000">
            <a:off x="3005826" y="3335115"/>
            <a:ext cx="576064" cy="46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8"/>
          <p:cNvSpPr/>
          <p:nvPr/>
        </p:nvSpPr>
        <p:spPr>
          <a:xfrm rot="5400000">
            <a:off x="5448591" y="3302986"/>
            <a:ext cx="576064" cy="46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5469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908720"/>
          </a:xfr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l-GR" dirty="0"/>
              <a:t/>
            </a:r>
            <a:br>
              <a:rPr lang="el-GR" dirty="0"/>
            </a:br>
            <a:r>
              <a:rPr lang="el-GR" dirty="0"/>
              <a:t>Ελευθερία: αγαθό και δικαίωμα</a:t>
            </a:r>
            <a:br>
              <a:rPr lang="el-GR" dirty="0"/>
            </a:br>
            <a:endParaRPr lang="el-GR" sz="4000" b="1" spc="200" dirty="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endParaRPr>
          </a:p>
        </p:txBody>
      </p:sp>
      <p:pic>
        <p:nvPicPr>
          <p:cNvPr id="7" name="7 - Θέση περιεχομένου" descr="κεφαλίδα3.jpg"/>
          <p:cNvPicPr>
            <a:picLocks noChangeAspect="1"/>
          </p:cNvPicPr>
          <p:nvPr/>
        </p:nvPicPr>
        <p:blipFill>
          <a:blip r:embed="rId3" cstate="print"/>
          <a:stretch>
            <a:fillRect/>
          </a:stretch>
        </p:blipFill>
        <p:spPr>
          <a:xfrm>
            <a:off x="0" y="6381328"/>
            <a:ext cx="9144000" cy="484970"/>
          </a:xfrm>
          <a:prstGeom prst="rect">
            <a:avLst/>
          </a:prstGeom>
        </p:spPr>
      </p:pic>
      <p:pic>
        <p:nvPicPr>
          <p:cNvPr id="8" name="Θέση περιεχομένου 7" descr="The_sortie_of_Messologhi_by_Theodore_Vryzakis"/>
          <p:cNvPicPr>
            <a:picLocks noGrp="1"/>
          </p:cNvPicPr>
          <p:nvPr>
            <p:ph idx="1"/>
          </p:nvPr>
        </p:nvPicPr>
        <p:blipFill>
          <a:blip r:embed="rId4" cstate="print"/>
          <a:srcRect/>
          <a:stretch>
            <a:fillRect/>
          </a:stretch>
        </p:blipFill>
        <p:spPr bwMode="auto">
          <a:xfrm>
            <a:off x="478991" y="1124744"/>
            <a:ext cx="2108755" cy="2808312"/>
          </a:xfrm>
          <a:prstGeom prst="rect">
            <a:avLst/>
          </a:prstGeom>
          <a:noFill/>
          <a:ln w="9525">
            <a:noFill/>
            <a:miter lim="800000"/>
            <a:headEnd/>
            <a:tailEnd/>
          </a:ln>
        </p:spPr>
      </p:pic>
      <p:pic>
        <p:nvPicPr>
          <p:cNvPr id="9" name="Εικόνα 8" descr="C:\Users\Maria_Syrg\AppData\Local\Microsoft\Windows\INetCacheContent.Word\images5.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31840" y="3933056"/>
            <a:ext cx="3222444" cy="1994786"/>
          </a:xfrm>
          <a:prstGeom prst="rect">
            <a:avLst/>
          </a:prstGeom>
          <a:noFill/>
          <a:ln>
            <a:noFill/>
          </a:ln>
        </p:spPr>
      </p:pic>
      <p:pic>
        <p:nvPicPr>
          <p:cNvPr id="10" name="Εικόνα 9" descr="Αποτέλεσμα εικόνας για φυλακή"/>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23838" y="3036835"/>
            <a:ext cx="1343345" cy="1055029"/>
          </a:xfrm>
          <a:prstGeom prst="rect">
            <a:avLst/>
          </a:prstGeom>
          <a:noFill/>
          <a:ln>
            <a:noFill/>
          </a:ln>
        </p:spPr>
      </p:pic>
      <p:pic>
        <p:nvPicPr>
          <p:cNvPr id="11" name="Εικόνα 10" descr="C:\Users\Maria_Syrg\Desktop\ΠΡΟΣΟΜΟΙΩΣΗ\φωτο\24-1--2-thumb-large.jpg"/>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354284" y="1118825"/>
            <a:ext cx="2433209" cy="1556102"/>
          </a:xfrm>
          <a:prstGeom prst="rect">
            <a:avLst/>
          </a:prstGeom>
          <a:noFill/>
          <a:ln>
            <a:noFill/>
          </a:ln>
        </p:spPr>
      </p:pic>
      <p:pic>
        <p:nvPicPr>
          <p:cNvPr id="12" name="Εικόνα 11" descr="C:\Users\Maria_Syrg\AppData\Local\Microsoft\Windows\INetCacheContent.Word\freedom.jpg"/>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78991" y="4369766"/>
            <a:ext cx="2462020" cy="1558076"/>
          </a:xfrm>
          <a:prstGeom prst="rect">
            <a:avLst/>
          </a:prstGeom>
          <a:noFill/>
          <a:ln>
            <a:noFill/>
          </a:ln>
        </p:spPr>
      </p:pic>
      <p:pic>
        <p:nvPicPr>
          <p:cNvPr id="13" name="Εικόνα 12" descr="C:\Users\Maria_Syrg\Desktop\ΠΡΟΣΟΜΟΙΩΣΗ\φωτο\άγαλμα-ελευθερίας-12400870.jpg"/>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731020" y="2885032"/>
            <a:ext cx="2089452" cy="3042810"/>
          </a:xfrm>
          <a:prstGeom prst="rect">
            <a:avLst/>
          </a:prstGeom>
          <a:noFill/>
          <a:ln>
            <a:noFill/>
          </a:ln>
        </p:spPr>
      </p:pic>
      <p:pic>
        <p:nvPicPr>
          <p:cNvPr id="14" name="Εικόνα 13" descr="η ελευθερία οδηγεί το λαό -Eugene Delacroix 1830"/>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919307" y="1160880"/>
            <a:ext cx="2503193" cy="1759402"/>
          </a:xfrm>
          <a:prstGeom prst="rect">
            <a:avLst/>
          </a:prstGeom>
          <a:noFill/>
          <a:ln>
            <a:noFill/>
          </a:ln>
        </p:spPr>
      </p:pic>
      <p:pic>
        <p:nvPicPr>
          <p:cNvPr id="15" name="Εικόνα 14" descr="C:\Users\Maria_Syrg\Desktop\ΠΡΟΣΟΜΟΙΩΣΗ\φωτο\ε-ευθερία-ισότητα-και-έξεις-α-ε-φότητας-γα-ικό-ρητό-44938734.jpg"/>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686037" y="2658903"/>
            <a:ext cx="1668247" cy="1157600"/>
          </a:xfrm>
          <a:prstGeom prst="rect">
            <a:avLst/>
          </a:prstGeom>
          <a:noFill/>
          <a:ln>
            <a:noFill/>
          </a:ln>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384"/>
            <a:ext cx="9144000" cy="936104"/>
          </a:xfr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200" b="1" dirty="0" err="1">
                <a:latin typeface="Calibri" panose="020F0502020204030204" pitchFamily="34" charset="0"/>
                <a:ea typeface="Calibri" panose="020F0502020204030204" pitchFamily="34" charset="0"/>
                <a:cs typeface="Arial" panose="020B0604020202020204" pitchFamily="34" charset="0"/>
              </a:rPr>
              <a:t>Ποι</a:t>
            </a:r>
            <a:r>
              <a:rPr lang="en-US" sz="3200" b="1" dirty="0">
                <a:latin typeface="Calibri" panose="020F0502020204030204" pitchFamily="34" charset="0"/>
                <a:ea typeface="Calibri" panose="020F0502020204030204" pitchFamily="34" charset="0"/>
                <a:cs typeface="Arial" panose="020B0604020202020204" pitchFamily="34" charset="0"/>
              </a:rPr>
              <a:t>α χαρακτηριστικά έχει ο άνθρωπος </a:t>
            </a:r>
            <a:r>
              <a:rPr lang="el-GR" sz="3200" b="1" dirty="0">
                <a:latin typeface="Calibri" panose="020F0502020204030204" pitchFamily="34" charset="0"/>
                <a:ea typeface="Calibri" panose="020F0502020204030204" pitchFamily="34" charset="0"/>
                <a:cs typeface="Arial" panose="020B0604020202020204" pitchFamily="34" charset="0"/>
              </a:rPr>
              <a:t/>
            </a:r>
            <a:br>
              <a:rPr lang="el-GR" sz="3200" b="1" dirty="0">
                <a:latin typeface="Calibri" panose="020F0502020204030204" pitchFamily="34" charset="0"/>
                <a:ea typeface="Calibri" panose="020F0502020204030204" pitchFamily="34" charset="0"/>
                <a:cs typeface="Arial" panose="020B0604020202020204" pitchFamily="34" charset="0"/>
              </a:rPr>
            </a:br>
            <a:r>
              <a:rPr lang="en-US" sz="3200" b="1" dirty="0" err="1">
                <a:latin typeface="Calibri" panose="020F0502020204030204" pitchFamily="34" charset="0"/>
                <a:ea typeface="Calibri" panose="020F0502020204030204" pitchFamily="34" charset="0"/>
                <a:cs typeface="Arial" panose="020B0604020202020204" pitchFamily="34" charset="0"/>
              </a:rPr>
              <a:t>ως</a:t>
            </a:r>
            <a:r>
              <a:rPr lang="en-US" sz="3200" b="1" dirty="0">
                <a:latin typeface="Calibri" panose="020F0502020204030204" pitchFamily="34" charset="0"/>
                <a:ea typeface="Calibri" panose="020F0502020204030204" pitchFamily="34" charset="0"/>
                <a:cs typeface="Arial" panose="020B0604020202020204" pitchFamily="34" charset="0"/>
              </a:rPr>
              <a:t> «εικόνα» του Θεού</a:t>
            </a:r>
            <a:r>
              <a:rPr lang="el-GR" sz="3200" b="1" dirty="0">
                <a:latin typeface="Calibri" panose="020F0502020204030204" pitchFamily="34" charset="0"/>
                <a:ea typeface="Calibri" panose="020F0502020204030204" pitchFamily="34" charset="0"/>
                <a:cs typeface="Arial" panose="020B0604020202020204" pitchFamily="34" charset="0"/>
              </a:rPr>
              <a:t>;</a:t>
            </a:r>
            <a:endParaRPr lang="en-US" sz="3200" b="1" spc="200" dirty="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endParaRPr>
          </a:p>
        </p:txBody>
      </p:sp>
      <p:pic>
        <p:nvPicPr>
          <p:cNvPr id="4" name="7 - Θέση περιεχομένου" descr="κεφαλίδα3.jpg"/>
          <p:cNvPicPr>
            <a:picLocks noChangeAspect="1"/>
          </p:cNvPicPr>
          <p:nvPr/>
        </p:nvPicPr>
        <p:blipFill>
          <a:blip r:embed="rId3" cstate="print"/>
          <a:stretch>
            <a:fillRect/>
          </a:stretch>
        </p:blipFill>
        <p:spPr>
          <a:xfrm>
            <a:off x="0" y="6381328"/>
            <a:ext cx="9144000" cy="484970"/>
          </a:xfrm>
          <a:prstGeom prst="rect">
            <a:avLst/>
          </a:prstGeom>
        </p:spPr>
      </p:pic>
      <p:sp>
        <p:nvSpPr>
          <p:cNvPr id="6" name="Θέση περιεχομένου 5"/>
          <p:cNvSpPr>
            <a:spLocks noGrp="1"/>
          </p:cNvSpPr>
          <p:nvPr>
            <p:ph idx="1"/>
          </p:nvPr>
        </p:nvSpPr>
        <p:spPr>
          <a:xfrm>
            <a:off x="395536" y="1196752"/>
            <a:ext cx="8435280" cy="4968552"/>
          </a:xfrm>
        </p:spPr>
        <p:txBody>
          <a:bodyPr numCol="2">
            <a:normAutofit/>
          </a:bodyPr>
          <a:lstStyle/>
          <a:p>
            <a:pPr lvl="0"/>
            <a:r>
              <a:rPr lang="en-US" sz="2400" dirty="0" err="1"/>
              <a:t>Ποιήσωμεν</a:t>
            </a:r>
            <a:r>
              <a:rPr lang="en-US" sz="2400" dirty="0"/>
              <a:t> </a:t>
            </a:r>
            <a:r>
              <a:rPr lang="en-US" sz="2400" dirty="0" err="1"/>
              <a:t>άνθρω</a:t>
            </a:r>
            <a:r>
              <a:rPr lang="en-US" sz="2400" dirty="0"/>
              <a:t>πον </a:t>
            </a:r>
            <a:r>
              <a:rPr lang="en-US" sz="2400" b="1" dirty="0"/>
              <a:t>κατ’ εικόνα</a:t>
            </a:r>
            <a:r>
              <a:rPr lang="en-US" sz="2400" dirty="0"/>
              <a:t> ημετέραν  και </a:t>
            </a:r>
            <a:r>
              <a:rPr lang="en-US" sz="2400" b="1" dirty="0"/>
              <a:t>καθ’ ομοίωσιν</a:t>
            </a:r>
            <a:r>
              <a:rPr lang="en-US" sz="2400" dirty="0"/>
              <a:t>  (Γεν.1,26)</a:t>
            </a:r>
            <a:endParaRPr lang="el-GR" sz="2400" dirty="0"/>
          </a:p>
          <a:p>
            <a:pPr marL="0" indent="0">
              <a:buNone/>
            </a:pPr>
            <a:r>
              <a:rPr lang="en-US" sz="2400" dirty="0"/>
              <a:t>                             </a:t>
            </a:r>
            <a:endParaRPr lang="el-GR" sz="2400" dirty="0"/>
          </a:p>
          <a:p>
            <a:pPr lvl="0"/>
            <a:r>
              <a:rPr lang="en-US" sz="2400" dirty="0"/>
              <a:t>«</a:t>
            </a:r>
            <a:r>
              <a:rPr lang="en-US" sz="2400" dirty="0" err="1"/>
              <a:t>Το</a:t>
            </a:r>
            <a:r>
              <a:rPr lang="en-US" sz="2400" dirty="0"/>
              <a:t> </a:t>
            </a:r>
            <a:r>
              <a:rPr lang="en-US" sz="2400" dirty="0" err="1"/>
              <a:t>μεν</a:t>
            </a:r>
            <a:r>
              <a:rPr lang="en-US" sz="2400" dirty="0"/>
              <a:t> γαρ κατ΄ </a:t>
            </a:r>
            <a:r>
              <a:rPr lang="en-US" sz="2400" dirty="0" err="1"/>
              <a:t>εικόν</a:t>
            </a:r>
            <a:r>
              <a:rPr lang="en-US" sz="2400" dirty="0"/>
              <a:t>α, το νοερόν δηλοί και αυτεξούσιον, το δε καθ’ ομοίωσιν, την της αρετής κατά το δυνατόν ομοίωσιν». </a:t>
            </a:r>
            <a:endParaRPr lang="el-GR" sz="2400" dirty="0"/>
          </a:p>
          <a:p>
            <a:pPr lvl="0"/>
            <a:endParaRPr lang="el-GR" sz="2200" dirty="0"/>
          </a:p>
          <a:p>
            <a:pPr marL="0" indent="0">
              <a:buNone/>
            </a:pPr>
            <a:r>
              <a:rPr lang="en-US" sz="1800" dirty="0"/>
              <a:t>    </a:t>
            </a:r>
            <a:r>
              <a:rPr lang="en-US" sz="1800" dirty="0" err="1"/>
              <a:t>Ιωάννης</a:t>
            </a:r>
            <a:r>
              <a:rPr lang="en-US" sz="1800" dirty="0"/>
              <a:t> Δαμα</a:t>
            </a:r>
            <a:r>
              <a:rPr lang="en-US" sz="1800" dirty="0" err="1"/>
              <a:t>σκηνός</a:t>
            </a:r>
            <a:r>
              <a:rPr lang="en-US" sz="1800" dirty="0"/>
              <a:t>, </a:t>
            </a:r>
            <a:r>
              <a:rPr lang="en-US" sz="1800" i="1" dirty="0" err="1"/>
              <a:t>Έκδοσις</a:t>
            </a:r>
            <a:r>
              <a:rPr lang="en-US" sz="1800" i="1" dirty="0"/>
              <a:t> </a:t>
            </a:r>
            <a:r>
              <a:rPr lang="en-US" sz="1800" i="1" dirty="0" err="1"/>
              <a:t>Ακρι</a:t>
            </a:r>
            <a:r>
              <a:rPr lang="en-US" sz="1800" i="1" dirty="0"/>
              <a:t>βής της Ορθοδόξου Πίστεως,</a:t>
            </a:r>
            <a:r>
              <a:rPr lang="en-US" sz="1800" dirty="0"/>
              <a:t> MPG 94:920Β </a:t>
            </a:r>
            <a:endParaRPr lang="el-GR" sz="1800" dirty="0"/>
          </a:p>
          <a:p>
            <a:pPr marL="0" indent="0">
              <a:buNone/>
            </a:pPr>
            <a:r>
              <a:rPr lang="el-GR" sz="1800" dirty="0"/>
              <a:t> </a:t>
            </a:r>
          </a:p>
          <a:p>
            <a:pPr marL="0" indent="0">
              <a:buNone/>
            </a:pPr>
            <a:endParaRPr lang="el-GR" sz="2400" dirty="0"/>
          </a:p>
          <a:p>
            <a:pPr marL="0" indent="0">
              <a:buNone/>
            </a:pPr>
            <a:endParaRPr lang="el-GR" sz="2400" dirty="0"/>
          </a:p>
          <a:p>
            <a:pPr marL="0" indent="0">
              <a:buNone/>
            </a:pPr>
            <a:endParaRPr lang="el-GR" sz="2400" dirty="0"/>
          </a:p>
          <a:p>
            <a:pPr marL="0" indent="0">
              <a:buNone/>
            </a:pPr>
            <a:r>
              <a:rPr lang="en-US" sz="2400" dirty="0"/>
              <a:t>   «</a:t>
            </a:r>
            <a:r>
              <a:rPr lang="en-US" sz="2400" dirty="0" err="1"/>
              <a:t>Διότι</a:t>
            </a:r>
            <a:r>
              <a:rPr lang="en-US" sz="2400" dirty="0"/>
              <a:t> </a:t>
            </a:r>
            <a:r>
              <a:rPr lang="en-US" sz="2400" dirty="0" err="1"/>
              <a:t>το</a:t>
            </a:r>
            <a:r>
              <a:rPr lang="en-US" sz="2400" dirty="0"/>
              <a:t> </a:t>
            </a:r>
            <a:r>
              <a:rPr lang="en-US" sz="2400" dirty="0" err="1"/>
              <a:t>μεν</a:t>
            </a:r>
            <a:r>
              <a:rPr lang="en-US" sz="2400" dirty="0"/>
              <a:t> «</a:t>
            </a:r>
            <a:r>
              <a:rPr lang="en-US" sz="2400" i="1" dirty="0"/>
              <a:t>κατ’ </a:t>
            </a:r>
            <a:r>
              <a:rPr lang="en-US" sz="2400" i="1" dirty="0" err="1"/>
              <a:t>εικόν</a:t>
            </a:r>
            <a:r>
              <a:rPr lang="en-US" sz="2400" i="1" dirty="0"/>
              <a:t>α</a:t>
            </a:r>
            <a:r>
              <a:rPr lang="en-US" sz="2400" dirty="0"/>
              <a:t>» δηλώνει το νου (λογικό) και το αυτεξούσιο, το δε «</a:t>
            </a:r>
            <a:r>
              <a:rPr lang="en-US" sz="2400" i="1" dirty="0"/>
              <a:t>καθ’ ομοίωσιν</a:t>
            </a:r>
            <a:r>
              <a:rPr lang="en-US" sz="2400" dirty="0"/>
              <a:t>» την όσο το δυνατόν ομοίωση ως προς την αρετή»</a:t>
            </a:r>
            <a:endParaRPr lang="el-GR" sz="2400" dirty="0"/>
          </a:p>
          <a:p>
            <a:endParaRPr lang="el-GR" sz="1600" dirty="0"/>
          </a:p>
          <a:p>
            <a:endParaRPr lang="el-GR" dirty="0"/>
          </a:p>
        </p:txBody>
      </p:sp>
      <p:sp>
        <p:nvSpPr>
          <p:cNvPr id="7" name="Βέλος: Κάτω 6"/>
          <p:cNvSpPr/>
          <p:nvPr/>
        </p:nvSpPr>
        <p:spPr>
          <a:xfrm>
            <a:off x="2267744" y="2348880"/>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86507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384"/>
            <a:ext cx="9144000" cy="1224136"/>
          </a:xfr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457200">
              <a:lnSpc>
                <a:spcPct val="115000"/>
              </a:lnSpc>
              <a:spcAft>
                <a:spcPts val="1000"/>
              </a:spcAft>
            </a:pPr>
            <a:r>
              <a:rPr lang="el-GR" sz="2000" b="1" dirty="0">
                <a:latin typeface="Calibri" panose="020F0502020204030204" pitchFamily="34" charset="0"/>
                <a:ea typeface="Calibri" panose="020F0502020204030204" pitchFamily="34" charset="0"/>
                <a:cs typeface="Arial" panose="020B0604020202020204" pitchFamily="34" charset="0"/>
              </a:rPr>
              <a:t>-</a:t>
            </a:r>
            <a:r>
              <a:rPr lang="en-US" sz="2000" b="1" dirty="0" err="1">
                <a:latin typeface="Calibri" panose="020F0502020204030204" pitchFamily="34" charset="0"/>
                <a:ea typeface="Calibri" panose="020F0502020204030204" pitchFamily="34" charset="0"/>
                <a:cs typeface="Arial" panose="020B0604020202020204" pitchFamily="34" charset="0"/>
              </a:rPr>
              <a:t>Ποι</a:t>
            </a:r>
            <a:r>
              <a:rPr lang="en-US" sz="2000" b="1" dirty="0">
                <a:latin typeface="Calibri" panose="020F0502020204030204" pitchFamily="34" charset="0"/>
                <a:ea typeface="Calibri" panose="020F0502020204030204" pitchFamily="34" charset="0"/>
                <a:cs typeface="Arial" panose="020B0604020202020204" pitchFamily="34" charset="0"/>
              </a:rPr>
              <a:t>α βασική θέση της χριστιανικής διδασκαλίας για τον άνθρωπο και την ελευθερία του επισημαίνουν οι</a:t>
            </a:r>
            <a:r>
              <a:rPr lang="el-GR" sz="2000" b="1" dirty="0">
                <a:latin typeface="Calibri" panose="020F0502020204030204" pitchFamily="34" charset="0"/>
                <a:ea typeface="Calibri" panose="020F0502020204030204" pitchFamily="34" charset="0"/>
                <a:cs typeface="Arial" panose="020B0604020202020204" pitchFamily="34" charset="0"/>
              </a:rPr>
              <a:t> </a:t>
            </a:r>
            <a:r>
              <a:rPr lang="en-US" sz="2000" b="1" dirty="0">
                <a:latin typeface="Calibri" panose="020F0502020204030204" pitchFamily="34" charset="0"/>
                <a:ea typeface="Calibri" panose="020F0502020204030204" pitchFamily="34" charset="0"/>
                <a:cs typeface="Arial" panose="020B0604020202020204" pitchFamily="34" charset="0"/>
              </a:rPr>
              <a:t>δ</a:t>
            </a:r>
            <a:r>
              <a:rPr lang="el-GR" sz="2000" b="1" dirty="0">
                <a:latin typeface="Calibri" panose="020F0502020204030204" pitchFamily="34" charset="0"/>
                <a:ea typeface="Calibri" panose="020F0502020204030204" pitchFamily="34" charset="0"/>
                <a:cs typeface="Arial" panose="020B0604020202020204" pitchFamily="34" charset="0"/>
              </a:rPr>
              <a:t>ύ</a:t>
            </a:r>
            <a:r>
              <a:rPr lang="en-US" sz="2000" b="1" dirty="0">
                <a:latin typeface="Calibri" panose="020F0502020204030204" pitchFamily="34" charset="0"/>
                <a:ea typeface="Calibri" panose="020F0502020204030204" pitchFamily="34" charset="0"/>
                <a:cs typeface="Arial" panose="020B0604020202020204" pitchFamily="34" charset="0"/>
              </a:rPr>
              <a:t>ο  Πα</a:t>
            </a:r>
            <a:r>
              <a:rPr lang="en-US" sz="2000" b="1" dirty="0" err="1">
                <a:latin typeface="Calibri" panose="020F0502020204030204" pitchFamily="34" charset="0"/>
                <a:ea typeface="Calibri" panose="020F0502020204030204" pitchFamily="34" charset="0"/>
                <a:cs typeface="Arial" panose="020B0604020202020204" pitchFamily="34" charset="0"/>
              </a:rPr>
              <a:t>τέρες</a:t>
            </a:r>
            <a:r>
              <a:rPr lang="en-US" sz="2000" b="1" dirty="0">
                <a:latin typeface="Calibri" panose="020F0502020204030204" pitchFamily="34" charset="0"/>
                <a:ea typeface="Calibri" panose="020F0502020204030204" pitchFamily="34" charset="0"/>
                <a:cs typeface="Arial" panose="020B0604020202020204" pitchFamily="34" charset="0"/>
              </a:rPr>
              <a:t> </a:t>
            </a:r>
            <a:r>
              <a:rPr lang="en-US" sz="2000" b="1" dirty="0" err="1">
                <a:latin typeface="Calibri" panose="020F0502020204030204" pitchFamily="34" charset="0"/>
                <a:ea typeface="Calibri" panose="020F0502020204030204" pitchFamily="34" charset="0"/>
                <a:cs typeface="Arial" panose="020B0604020202020204" pitchFamily="34" charset="0"/>
              </a:rPr>
              <a:t>της</a:t>
            </a:r>
            <a:r>
              <a:rPr lang="el-GR" sz="2000" b="1" dirty="0">
                <a:latin typeface="Calibri" panose="020F0502020204030204" pitchFamily="34" charset="0"/>
                <a:ea typeface="Calibri" panose="020F0502020204030204" pitchFamily="34" charset="0"/>
                <a:cs typeface="Arial" panose="020B0604020202020204" pitchFamily="34" charset="0"/>
              </a:rPr>
              <a:t> </a:t>
            </a:r>
            <a:r>
              <a:rPr lang="en-US" sz="2000" b="1" dirty="0">
                <a:latin typeface="Calibri" panose="020F0502020204030204" pitchFamily="34" charset="0"/>
                <a:ea typeface="Calibri" panose="020F0502020204030204" pitchFamily="34" charset="0"/>
                <a:cs typeface="Arial" panose="020B0604020202020204" pitchFamily="34" charset="0"/>
              </a:rPr>
              <a:t> </a:t>
            </a:r>
            <a:r>
              <a:rPr lang="en-US" sz="2000" b="1" dirty="0" err="1">
                <a:latin typeface="Calibri" panose="020F0502020204030204" pitchFamily="34" charset="0"/>
                <a:ea typeface="Calibri" panose="020F0502020204030204" pitchFamily="34" charset="0"/>
                <a:cs typeface="Arial" panose="020B0604020202020204" pitchFamily="34" charset="0"/>
              </a:rPr>
              <a:t>Εκκλησί</a:t>
            </a:r>
            <a:r>
              <a:rPr lang="en-US" sz="2000" b="1" dirty="0">
                <a:latin typeface="Calibri" panose="020F0502020204030204" pitchFamily="34" charset="0"/>
                <a:ea typeface="Calibri" panose="020F0502020204030204" pitchFamily="34" charset="0"/>
                <a:cs typeface="Arial" panose="020B0604020202020204" pitchFamily="34" charset="0"/>
              </a:rPr>
              <a:t>ας</a:t>
            </a:r>
            <a:r>
              <a:rPr lang="el-GR" sz="2000" b="1" dirty="0">
                <a:latin typeface="Calibri" panose="020F0502020204030204" pitchFamily="34" charset="0"/>
                <a:ea typeface="Calibri" panose="020F0502020204030204" pitchFamily="34" charset="0"/>
                <a:cs typeface="Arial" panose="020B0604020202020204" pitchFamily="34" charset="0"/>
              </a:rPr>
              <a:t>;</a:t>
            </a:r>
            <a:r>
              <a:rPr lang="el-GR" sz="2000" dirty="0">
                <a:latin typeface="Calibri" panose="020F0502020204030204" pitchFamily="34" charset="0"/>
                <a:ea typeface="Calibri" panose="020F0502020204030204" pitchFamily="34" charset="0"/>
                <a:cs typeface="Times New Roman" panose="02020603050405020304" pitchFamily="18" charset="0"/>
              </a:rPr>
              <a:t/>
            </a:r>
            <a:br>
              <a:rPr lang="el-GR" sz="2000" dirty="0">
                <a:latin typeface="Calibri" panose="020F0502020204030204" pitchFamily="34" charset="0"/>
                <a:ea typeface="Calibri" panose="020F0502020204030204" pitchFamily="34" charset="0"/>
                <a:cs typeface="Times New Roman" panose="02020603050405020304" pitchFamily="18" charset="0"/>
              </a:rPr>
            </a:br>
            <a:r>
              <a:rPr lang="en-US" sz="2000" b="1" dirty="0">
                <a:latin typeface="Calibri" panose="020F0502020204030204" pitchFamily="34" charset="0"/>
                <a:ea typeface="Calibri" panose="020F0502020204030204" pitchFamily="34" charset="0"/>
                <a:cs typeface="Arial" panose="020B0604020202020204" pitchFamily="34" charset="0"/>
              </a:rPr>
              <a:t>- </a:t>
            </a:r>
            <a:r>
              <a:rPr lang="en-US" sz="2000" b="1" dirty="0" err="1">
                <a:latin typeface="Calibri" panose="020F0502020204030204" pitchFamily="34" charset="0"/>
                <a:ea typeface="Calibri" panose="020F0502020204030204" pitchFamily="34" charset="0"/>
                <a:cs typeface="Arial" panose="020B0604020202020204" pitchFamily="34" charset="0"/>
              </a:rPr>
              <a:t>Αυτή</a:t>
            </a:r>
            <a:r>
              <a:rPr lang="en-US" sz="2000" b="1" dirty="0">
                <a:latin typeface="Calibri" panose="020F0502020204030204" pitchFamily="34" charset="0"/>
                <a:ea typeface="Calibri" panose="020F0502020204030204" pitchFamily="34" charset="0"/>
                <a:cs typeface="Arial" panose="020B0604020202020204" pitchFamily="34" charset="0"/>
              </a:rPr>
              <a:t> </a:t>
            </a:r>
            <a:r>
              <a:rPr lang="en-US" sz="2000" b="1" dirty="0" err="1">
                <a:latin typeface="Calibri" panose="020F0502020204030204" pitchFamily="34" charset="0"/>
                <a:ea typeface="Calibri" panose="020F0502020204030204" pitchFamily="34" charset="0"/>
                <a:cs typeface="Arial" panose="020B0604020202020204" pitchFamily="34" charset="0"/>
              </a:rPr>
              <a:t>είν</a:t>
            </a:r>
            <a:r>
              <a:rPr lang="en-US" sz="2000" b="1" dirty="0">
                <a:latin typeface="Calibri" panose="020F0502020204030204" pitchFamily="34" charset="0"/>
                <a:ea typeface="Calibri" panose="020F0502020204030204" pitchFamily="34" charset="0"/>
                <a:cs typeface="Arial" panose="020B0604020202020204" pitchFamily="34" charset="0"/>
              </a:rPr>
              <a:t>αι σημαντική κατά τη γνώμη σας  και γιατί</a:t>
            </a:r>
            <a:r>
              <a:rPr lang="el-GR" sz="2000" b="1" dirty="0">
                <a:latin typeface="Calibri" panose="020F0502020204030204" pitchFamily="34" charset="0"/>
                <a:ea typeface="Calibri" panose="020F0502020204030204" pitchFamily="34" charset="0"/>
                <a:cs typeface="Arial" panose="020B0604020202020204" pitchFamily="34" charset="0"/>
              </a:rPr>
              <a:t>;</a:t>
            </a:r>
            <a:endParaRPr lang="en-US" sz="2000" b="1" spc="200" dirty="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endParaRPr>
          </a:p>
        </p:txBody>
      </p:sp>
      <p:pic>
        <p:nvPicPr>
          <p:cNvPr id="4" name="7 - Θέση περιεχομένου" descr="κεφαλίδα3.jpg"/>
          <p:cNvPicPr>
            <a:picLocks noChangeAspect="1"/>
          </p:cNvPicPr>
          <p:nvPr/>
        </p:nvPicPr>
        <p:blipFill>
          <a:blip r:embed="rId3" cstate="print"/>
          <a:stretch>
            <a:fillRect/>
          </a:stretch>
        </p:blipFill>
        <p:spPr>
          <a:xfrm>
            <a:off x="0" y="6381328"/>
            <a:ext cx="9144000" cy="484970"/>
          </a:xfrm>
          <a:prstGeom prst="rect">
            <a:avLst/>
          </a:prstGeom>
        </p:spPr>
      </p:pic>
      <p:graphicFrame>
        <p:nvGraphicFramePr>
          <p:cNvPr id="7" name="Θέση περιεχομένου 6"/>
          <p:cNvGraphicFramePr>
            <a:graphicFrameLocks noGrp="1"/>
          </p:cNvGraphicFramePr>
          <p:nvPr>
            <p:ph idx="1"/>
            <p:extLst>
              <p:ext uri="{D42A27DB-BD31-4B8C-83A1-F6EECF244321}">
                <p14:modId xmlns:p14="http://schemas.microsoft.com/office/powerpoint/2010/main" xmlns="" val="50603256"/>
              </p:ext>
            </p:extLst>
          </p:nvPr>
        </p:nvGraphicFramePr>
        <p:xfrm>
          <a:off x="107504" y="1196752"/>
          <a:ext cx="8928992" cy="6193536"/>
        </p:xfrm>
        <a:graphic>
          <a:graphicData uri="http://schemas.openxmlformats.org/drawingml/2006/table">
            <a:tbl>
              <a:tblPr firstRow="1" bandRow="1">
                <a:tableStyleId>{5C22544A-7EE6-4342-B048-85BDC9FD1C3A}</a:tableStyleId>
              </a:tblPr>
              <a:tblGrid>
                <a:gridCol w="4410744">
                  <a:extLst>
                    <a:ext uri="{9D8B030D-6E8A-4147-A177-3AD203B41FA5}">
                      <a16:colId xmlns:a16="http://schemas.microsoft.com/office/drawing/2014/main" xmlns="" val="3075892935"/>
                    </a:ext>
                  </a:extLst>
                </a:gridCol>
                <a:gridCol w="4518248">
                  <a:extLst>
                    <a:ext uri="{9D8B030D-6E8A-4147-A177-3AD203B41FA5}">
                      <a16:colId xmlns:a16="http://schemas.microsoft.com/office/drawing/2014/main" xmlns="" val="1808507816"/>
                    </a:ext>
                  </a:extLst>
                </a:gridCol>
              </a:tblGrid>
              <a:tr h="5158328">
                <a:tc>
                  <a:txBody>
                    <a:bodyPr/>
                    <a:lstStyle/>
                    <a:p>
                      <a:pPr algn="just"/>
                      <a:r>
                        <a:rPr lang="en-US" sz="1800" b="1" kern="1200" dirty="0">
                          <a:solidFill>
                            <a:schemeClr val="lt1"/>
                          </a:solidFill>
                          <a:effectLst/>
                          <a:latin typeface="+mn-lt"/>
                          <a:ea typeface="+mn-ea"/>
                          <a:cs typeface="+mn-cs"/>
                        </a:rPr>
                        <a:t>«</a:t>
                      </a:r>
                      <a:endParaRPr lang="el-GR" sz="1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t>
                      </a:r>
                      <a:r>
                        <a:rPr kumimoji="0" lang="en-US" sz="2000" b="1" i="0" u="none" strike="noStrike" kern="1200" cap="none" spc="0" normalizeH="0" baseline="0" noProof="0" dirty="0">
                          <a:ln>
                            <a:noFill/>
                          </a:ln>
                          <a:solidFill>
                            <a:prstClr val="black"/>
                          </a:solidFill>
                          <a:effectLst/>
                          <a:uLnTx/>
                          <a:uFillTx/>
                          <a:latin typeface="+mn-lt"/>
                          <a:ea typeface="+mn-ea"/>
                          <a:cs typeface="+mn-cs"/>
                        </a:rPr>
                        <a:t>Ο π</a:t>
                      </a:r>
                      <a:r>
                        <a:rPr kumimoji="0" lang="en-US" sz="2000" b="1" i="0" u="none" strike="noStrike" kern="1200" cap="none" spc="0" normalizeH="0" baseline="0" noProof="0" dirty="0" err="1">
                          <a:ln>
                            <a:noFill/>
                          </a:ln>
                          <a:solidFill>
                            <a:prstClr val="black"/>
                          </a:solidFill>
                          <a:effectLst/>
                          <a:uLnTx/>
                          <a:uFillTx/>
                          <a:latin typeface="+mn-lt"/>
                          <a:ea typeface="+mn-ea"/>
                          <a:cs typeface="+mn-cs"/>
                        </a:rPr>
                        <a:t>λάσ</a:t>
                      </a:r>
                      <a:r>
                        <a:rPr kumimoji="0" lang="en-US" sz="2000" b="1" i="0" u="none" strike="noStrike" kern="1200" cap="none" spc="0" normalizeH="0" baseline="0" noProof="0" dirty="0">
                          <a:ln>
                            <a:noFill/>
                          </a:ln>
                          <a:solidFill>
                            <a:prstClr val="black"/>
                          </a:solidFill>
                          <a:effectLst/>
                          <a:uLnTx/>
                          <a:uFillTx/>
                          <a:latin typeface="+mn-lt"/>
                          <a:ea typeface="+mn-ea"/>
                          <a:cs typeface="+mn-cs"/>
                        </a:rPr>
                        <a:t>ας απ΄αρχής τον άνθρωπον ελεύθερον αφήκε και αυτεξούσιον…»</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l-GR" sz="18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Γρηγορίου</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Θεολόγου</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1" u="none" strike="noStrike" kern="1200" cap="none" spc="0" normalizeH="0" baseline="0" noProof="0" dirty="0" err="1">
                          <a:ln>
                            <a:noFill/>
                          </a:ln>
                          <a:solidFill>
                            <a:prstClr val="black"/>
                          </a:solidFill>
                          <a:effectLst/>
                          <a:uLnTx/>
                          <a:uFillTx/>
                          <a:latin typeface="+mn-lt"/>
                          <a:ea typeface="+mn-ea"/>
                          <a:cs typeface="+mn-cs"/>
                        </a:rPr>
                        <a:t>Λόγος</a:t>
                      </a:r>
                      <a:r>
                        <a:rPr kumimoji="0" lang="en-US" sz="1200" b="0" i="1" u="none" strike="noStrike" kern="1200" cap="none" spc="0" normalizeH="0" baseline="0" noProof="0" dirty="0">
                          <a:ln>
                            <a:noFill/>
                          </a:ln>
                          <a:solidFill>
                            <a:prstClr val="black"/>
                          </a:solidFill>
                          <a:effectLst/>
                          <a:uLnTx/>
                          <a:uFillTx/>
                          <a:latin typeface="+mn-lt"/>
                          <a:ea typeface="+mn-ea"/>
                          <a:cs typeface="+mn-cs"/>
                        </a:rPr>
                        <a:t> 14,25</a:t>
                      </a:r>
                      <a:r>
                        <a:rPr kumimoji="0" lang="en-US" sz="1200" b="0" i="0" u="none" strike="noStrike" kern="1200" cap="none" spc="0" normalizeH="0" baseline="0" noProof="0" dirty="0">
                          <a:ln>
                            <a:noFill/>
                          </a:ln>
                          <a:solidFill>
                            <a:prstClr val="black"/>
                          </a:solidFill>
                          <a:effectLst/>
                          <a:uLnTx/>
                          <a:uFillTx/>
                          <a:latin typeface="+mn-lt"/>
                          <a:ea typeface="+mn-ea"/>
                          <a:cs typeface="+mn-cs"/>
                        </a:rPr>
                        <a:t>,</a:t>
                      </a:r>
                      <a:r>
                        <a:rPr kumimoji="0" lang="el-GR"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PG35,892A</a:t>
                      </a:r>
                      <a:endParaRPr kumimoji="0" lang="el-GR"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800" b="1" i="0" u="none" strike="noStrike" kern="1200" cap="none" spc="0" normalizeH="0" baseline="0" noProof="0" dirty="0">
                          <a:ln>
                            <a:noFill/>
                          </a:ln>
                          <a:solidFill>
                            <a:prstClr val="black"/>
                          </a:solidFill>
                          <a:effectLst/>
                          <a:uLnTx/>
                          <a:uFillTx/>
                          <a:latin typeface="+mn-lt"/>
                          <a:ea typeface="+mn-ea"/>
                          <a:cs typeface="+mn-cs"/>
                        </a:rPr>
                        <a:t>«Και π</a:t>
                      </a:r>
                      <a:r>
                        <a:rPr kumimoji="0" lang="en-US" sz="1800" b="1" i="0" u="none" strike="noStrike" kern="1200" cap="none" spc="0" normalizeH="0" baseline="0" noProof="0" dirty="0" err="1">
                          <a:ln>
                            <a:noFill/>
                          </a:ln>
                          <a:solidFill>
                            <a:prstClr val="black"/>
                          </a:solidFill>
                          <a:effectLst/>
                          <a:uLnTx/>
                          <a:uFillTx/>
                          <a:latin typeface="+mn-lt"/>
                          <a:ea typeface="+mn-ea"/>
                          <a:cs typeface="+mn-cs"/>
                        </a:rPr>
                        <a:t>άλιν</a:t>
                      </a:r>
                      <a:r>
                        <a:rPr kumimoji="0" lang="en-US" sz="1800" b="1" i="0" u="none" strike="noStrike" kern="1200" cap="none" spc="0" normalizeH="0" baseline="0" noProof="0" dirty="0">
                          <a:ln>
                            <a:noFill/>
                          </a:ln>
                          <a:solidFill>
                            <a:prstClr val="black"/>
                          </a:solidFill>
                          <a:effectLst/>
                          <a:uLnTx/>
                          <a:uFillTx/>
                          <a:latin typeface="+mn-lt"/>
                          <a:ea typeface="+mn-ea"/>
                          <a:cs typeface="+mn-cs"/>
                        </a:rPr>
                        <a:t>, </a:t>
                      </a:r>
                      <a:r>
                        <a:rPr kumimoji="0" lang="en-US" sz="1800" b="1" i="0" u="none" strike="noStrike" kern="1200" cap="none" spc="0" normalizeH="0" baseline="0" noProof="0" dirty="0" err="1">
                          <a:ln>
                            <a:noFill/>
                          </a:ln>
                          <a:solidFill>
                            <a:prstClr val="black"/>
                          </a:solidFill>
                          <a:effectLst/>
                          <a:uLnTx/>
                          <a:uFillTx/>
                          <a:latin typeface="+mn-lt"/>
                          <a:ea typeface="+mn-ea"/>
                          <a:cs typeface="+mn-cs"/>
                        </a:rPr>
                        <a:t>ει</a:t>
                      </a:r>
                      <a:r>
                        <a:rPr kumimoji="0" lang="en-US" sz="1800" b="1" i="0" u="none" strike="noStrike" kern="1200" cap="none" spc="0" normalizeH="0" baseline="0" noProof="0" dirty="0">
                          <a:ln>
                            <a:noFill/>
                          </a:ln>
                          <a:solidFill>
                            <a:prstClr val="black"/>
                          </a:solidFill>
                          <a:effectLst/>
                          <a:uLnTx/>
                          <a:uFillTx/>
                          <a:latin typeface="+mn-lt"/>
                          <a:ea typeface="+mn-ea"/>
                          <a:cs typeface="+mn-cs"/>
                        </a:rPr>
                        <a:t> </a:t>
                      </a:r>
                      <a:r>
                        <a:rPr kumimoji="0" lang="en-US" sz="1800" b="1" i="0" u="none" strike="noStrike" kern="1200" cap="none" spc="0" normalizeH="0" baseline="0" noProof="0" dirty="0" err="1">
                          <a:ln>
                            <a:noFill/>
                          </a:ln>
                          <a:solidFill>
                            <a:prstClr val="black"/>
                          </a:solidFill>
                          <a:effectLst/>
                          <a:uLnTx/>
                          <a:uFillTx/>
                          <a:latin typeface="+mn-lt"/>
                          <a:ea typeface="+mn-ea"/>
                          <a:cs typeface="+mn-cs"/>
                        </a:rPr>
                        <a:t>φύσει</a:t>
                      </a:r>
                      <a:r>
                        <a:rPr kumimoji="0" lang="en-US" sz="1800" b="1" i="0" u="none" strike="noStrike" kern="1200" cap="none" spc="0" normalizeH="0" baseline="0" noProof="0" dirty="0">
                          <a:ln>
                            <a:noFill/>
                          </a:ln>
                          <a:solidFill>
                            <a:prstClr val="black"/>
                          </a:solidFill>
                          <a:effectLst/>
                          <a:uLnTx/>
                          <a:uFillTx/>
                          <a:latin typeface="+mn-lt"/>
                          <a:ea typeface="+mn-ea"/>
                          <a:cs typeface="+mn-cs"/>
                        </a:rPr>
                        <a:t> </a:t>
                      </a:r>
                      <a:r>
                        <a:rPr kumimoji="0" lang="en-US" sz="1800" b="1" i="0" u="none" strike="noStrike" kern="1200" cap="none" spc="0" normalizeH="0" baseline="0" noProof="0" dirty="0" err="1">
                          <a:ln>
                            <a:noFill/>
                          </a:ln>
                          <a:solidFill>
                            <a:prstClr val="black"/>
                          </a:solidFill>
                          <a:effectLst/>
                          <a:uLnTx/>
                          <a:uFillTx/>
                          <a:latin typeface="+mn-lt"/>
                          <a:ea typeface="+mn-ea"/>
                          <a:cs typeface="+mn-cs"/>
                        </a:rPr>
                        <a:t>λογικός</a:t>
                      </a:r>
                      <a:r>
                        <a:rPr kumimoji="0" lang="en-US" sz="1800" b="1" i="0" u="none" strike="noStrike" kern="1200" cap="none" spc="0" normalizeH="0" baseline="0" noProof="0" dirty="0">
                          <a:ln>
                            <a:noFill/>
                          </a:ln>
                          <a:solidFill>
                            <a:prstClr val="black"/>
                          </a:solidFill>
                          <a:effectLst/>
                          <a:uLnTx/>
                          <a:uFillTx/>
                          <a:latin typeface="+mn-lt"/>
                          <a:ea typeface="+mn-ea"/>
                          <a:cs typeface="+mn-cs"/>
                        </a:rPr>
                        <a:t> ο </a:t>
                      </a:r>
                      <a:r>
                        <a:rPr kumimoji="0" lang="en-US" sz="1800" b="1" i="0" u="none" strike="noStrike" kern="1200" cap="none" spc="0" normalizeH="0" baseline="0" noProof="0" dirty="0" err="1">
                          <a:ln>
                            <a:noFill/>
                          </a:ln>
                          <a:solidFill>
                            <a:prstClr val="black"/>
                          </a:solidFill>
                          <a:effectLst/>
                          <a:uLnTx/>
                          <a:uFillTx/>
                          <a:latin typeface="+mn-lt"/>
                          <a:ea typeface="+mn-ea"/>
                          <a:cs typeface="+mn-cs"/>
                        </a:rPr>
                        <a:t>άνθρω</a:t>
                      </a:r>
                      <a:r>
                        <a:rPr kumimoji="0" lang="en-US" sz="1800" b="1" i="0" u="none" strike="noStrike" kern="1200" cap="none" spc="0" normalizeH="0" baseline="0" noProof="0" dirty="0">
                          <a:ln>
                            <a:noFill/>
                          </a:ln>
                          <a:solidFill>
                            <a:prstClr val="black"/>
                          </a:solidFill>
                          <a:effectLst/>
                          <a:uLnTx/>
                          <a:uFillTx/>
                          <a:latin typeface="+mn-lt"/>
                          <a:ea typeface="+mn-ea"/>
                          <a:cs typeface="+mn-cs"/>
                        </a:rPr>
                        <a:t>πος, το δε φύσει λογικόν και φύσει αυτεξούσιον. </a:t>
                      </a:r>
                      <a:r>
                        <a:rPr kumimoji="0" lang="en-US" sz="1800" b="1" i="0" u="none" strike="noStrike" kern="1200" cap="none" spc="0" normalizeH="0" baseline="0" noProof="0" dirty="0" err="1">
                          <a:ln>
                            <a:noFill/>
                          </a:ln>
                          <a:solidFill>
                            <a:prstClr val="black"/>
                          </a:solidFill>
                          <a:effectLst/>
                          <a:uLnTx/>
                          <a:uFillTx/>
                          <a:latin typeface="+mn-lt"/>
                          <a:ea typeface="+mn-ea"/>
                          <a:cs typeface="+mn-cs"/>
                        </a:rPr>
                        <a:t>Το</a:t>
                      </a:r>
                      <a:r>
                        <a:rPr kumimoji="0" lang="en-US" sz="1800" b="1" i="0" u="none" strike="noStrike" kern="1200" cap="none" spc="0" normalizeH="0" baseline="0" noProof="0" dirty="0">
                          <a:ln>
                            <a:noFill/>
                          </a:ln>
                          <a:solidFill>
                            <a:prstClr val="black"/>
                          </a:solidFill>
                          <a:effectLst/>
                          <a:uLnTx/>
                          <a:uFillTx/>
                          <a:latin typeface="+mn-lt"/>
                          <a:ea typeface="+mn-ea"/>
                          <a:cs typeface="+mn-cs"/>
                        </a:rPr>
                        <a:t> γαρ α</a:t>
                      </a:r>
                      <a:r>
                        <a:rPr kumimoji="0" lang="en-US" sz="1800" b="1" i="0" u="none" strike="noStrike" kern="1200" cap="none" spc="0" normalizeH="0" baseline="0" noProof="0" dirty="0" err="1">
                          <a:ln>
                            <a:noFill/>
                          </a:ln>
                          <a:solidFill>
                            <a:prstClr val="black"/>
                          </a:solidFill>
                          <a:effectLst/>
                          <a:uLnTx/>
                          <a:uFillTx/>
                          <a:latin typeface="+mn-lt"/>
                          <a:ea typeface="+mn-ea"/>
                          <a:cs typeface="+mn-cs"/>
                        </a:rPr>
                        <a:t>υτεξούσιον</a:t>
                      </a:r>
                      <a:r>
                        <a:rPr kumimoji="0" lang="en-US" sz="1800" b="1" i="0" u="none" strike="noStrike" kern="1200" cap="none" spc="0" normalizeH="0" baseline="0" noProof="0" dirty="0">
                          <a:ln>
                            <a:noFill/>
                          </a:ln>
                          <a:solidFill>
                            <a:prstClr val="black"/>
                          </a:solidFill>
                          <a:effectLst/>
                          <a:uLnTx/>
                          <a:uFillTx/>
                          <a:latin typeface="+mn-lt"/>
                          <a:ea typeface="+mn-ea"/>
                          <a:cs typeface="+mn-cs"/>
                        </a:rPr>
                        <a:t>, κα</a:t>
                      </a:r>
                      <a:r>
                        <a:rPr kumimoji="0" lang="en-US" sz="1800" b="1" i="0" u="none" strike="noStrike" kern="1200" cap="none" spc="0" normalizeH="0" baseline="0" noProof="0" dirty="0" err="1">
                          <a:ln>
                            <a:noFill/>
                          </a:ln>
                          <a:solidFill>
                            <a:prstClr val="black"/>
                          </a:solidFill>
                          <a:effectLst/>
                          <a:uLnTx/>
                          <a:uFillTx/>
                          <a:latin typeface="+mn-lt"/>
                          <a:ea typeface="+mn-ea"/>
                          <a:cs typeface="+mn-cs"/>
                        </a:rPr>
                        <a:t>τά</a:t>
                      </a:r>
                      <a:r>
                        <a:rPr kumimoji="0" lang="en-US" sz="1800" b="1" i="0" u="none" strike="noStrike" kern="1200" cap="none" spc="0" normalizeH="0" baseline="0" noProof="0" dirty="0">
                          <a:ln>
                            <a:noFill/>
                          </a:ln>
                          <a:solidFill>
                            <a:prstClr val="black"/>
                          </a:solidFill>
                          <a:effectLst/>
                          <a:uLnTx/>
                          <a:uFillTx/>
                          <a:latin typeface="+mn-lt"/>
                          <a:ea typeface="+mn-ea"/>
                          <a:cs typeface="+mn-cs"/>
                        </a:rPr>
                        <a:t> </a:t>
                      </a:r>
                      <a:r>
                        <a:rPr kumimoji="0" lang="en-US" sz="1800" b="1" i="0" u="none" strike="noStrike" kern="1200" cap="none" spc="0" normalizeH="0" baseline="0" noProof="0" dirty="0" err="1">
                          <a:ln>
                            <a:noFill/>
                          </a:ln>
                          <a:solidFill>
                            <a:prstClr val="black"/>
                          </a:solidFill>
                          <a:effectLst/>
                          <a:uLnTx/>
                          <a:uFillTx/>
                          <a:latin typeface="+mn-lt"/>
                          <a:ea typeface="+mn-ea"/>
                          <a:cs typeface="+mn-cs"/>
                        </a:rPr>
                        <a:t>τους</a:t>
                      </a:r>
                      <a:r>
                        <a:rPr kumimoji="0" lang="en-US" sz="1800" b="1" i="0" u="none" strike="noStrike" kern="1200" cap="none" spc="0" normalizeH="0" baseline="0" noProof="0" dirty="0">
                          <a:ln>
                            <a:noFill/>
                          </a:ln>
                          <a:solidFill>
                            <a:prstClr val="black"/>
                          </a:solidFill>
                          <a:effectLst/>
                          <a:uLnTx/>
                          <a:uFillTx/>
                          <a:latin typeface="+mn-lt"/>
                          <a:ea typeface="+mn-ea"/>
                          <a:cs typeface="+mn-cs"/>
                        </a:rPr>
                        <a:t> Πα</a:t>
                      </a:r>
                      <a:r>
                        <a:rPr kumimoji="0" lang="en-US" sz="1800" b="1" i="0" u="none" strike="noStrike" kern="1200" cap="none" spc="0" normalizeH="0" baseline="0" noProof="0" dirty="0" err="1">
                          <a:ln>
                            <a:noFill/>
                          </a:ln>
                          <a:solidFill>
                            <a:prstClr val="black"/>
                          </a:solidFill>
                          <a:effectLst/>
                          <a:uLnTx/>
                          <a:uFillTx/>
                          <a:latin typeface="+mn-lt"/>
                          <a:ea typeface="+mn-ea"/>
                          <a:cs typeface="+mn-cs"/>
                        </a:rPr>
                        <a:t>τέρ</a:t>
                      </a:r>
                      <a:r>
                        <a:rPr kumimoji="0" lang="en-US" sz="1800" b="1" i="0" u="none" strike="noStrike" kern="1200" cap="none" spc="0" normalizeH="0" baseline="0" noProof="0" dirty="0">
                          <a:ln>
                            <a:noFill/>
                          </a:ln>
                          <a:solidFill>
                            <a:prstClr val="black"/>
                          </a:solidFill>
                          <a:effectLst/>
                          <a:uLnTx/>
                          <a:uFillTx/>
                          <a:latin typeface="+mn-lt"/>
                          <a:ea typeface="+mn-ea"/>
                          <a:cs typeface="+mn-cs"/>
                        </a:rPr>
                        <a:t>ας, θέλησις εστίν… Και πάλιν, ει κατ’ εικόνα της θείας και μακαρίας και υπερουσίου Θεότητος ο άνθρωπος γεγένηται. </a:t>
                      </a:r>
                      <a:r>
                        <a:rPr kumimoji="0" lang="en-US" sz="1800" b="1" i="0" u="none" strike="noStrike" kern="1200" cap="none" spc="0" normalizeH="0" baseline="0" noProof="0" dirty="0" err="1">
                          <a:ln>
                            <a:noFill/>
                          </a:ln>
                          <a:solidFill>
                            <a:prstClr val="black"/>
                          </a:solidFill>
                          <a:effectLst/>
                          <a:uLnTx/>
                          <a:uFillTx/>
                          <a:latin typeface="+mn-lt"/>
                          <a:ea typeface="+mn-ea"/>
                          <a:cs typeface="+mn-cs"/>
                        </a:rPr>
                        <a:t>Αυτεξούσιος</a:t>
                      </a:r>
                      <a:r>
                        <a:rPr kumimoji="0" lang="en-US" sz="1800" b="1" i="0" u="none" strike="noStrike" kern="1200" cap="none" spc="0" normalizeH="0" baseline="0" noProof="0" dirty="0">
                          <a:ln>
                            <a:noFill/>
                          </a:ln>
                          <a:solidFill>
                            <a:prstClr val="black"/>
                          </a:solidFill>
                          <a:effectLst/>
                          <a:uLnTx/>
                          <a:uFillTx/>
                          <a:latin typeface="+mn-lt"/>
                          <a:ea typeface="+mn-ea"/>
                          <a:cs typeface="+mn-cs"/>
                        </a:rPr>
                        <a:t> </a:t>
                      </a:r>
                      <a:r>
                        <a:rPr kumimoji="0" lang="en-US" sz="1800" b="1" i="0" u="none" strike="noStrike" kern="1200" cap="none" spc="0" normalizeH="0" baseline="0" noProof="0" dirty="0" err="1">
                          <a:ln>
                            <a:noFill/>
                          </a:ln>
                          <a:solidFill>
                            <a:prstClr val="black"/>
                          </a:solidFill>
                          <a:effectLst/>
                          <a:uLnTx/>
                          <a:uFillTx/>
                          <a:latin typeface="+mn-lt"/>
                          <a:ea typeface="+mn-ea"/>
                          <a:cs typeface="+mn-cs"/>
                        </a:rPr>
                        <a:t>δε</a:t>
                      </a:r>
                      <a:r>
                        <a:rPr kumimoji="0" lang="en-US" sz="1800" b="1" i="0" u="none" strike="noStrike" kern="1200" cap="none" spc="0" normalizeH="0" baseline="0" noProof="0" dirty="0">
                          <a:ln>
                            <a:noFill/>
                          </a:ln>
                          <a:solidFill>
                            <a:prstClr val="black"/>
                          </a:solidFill>
                          <a:effectLst/>
                          <a:uLnTx/>
                          <a:uFillTx/>
                          <a:latin typeface="+mn-lt"/>
                          <a:ea typeface="+mn-ea"/>
                          <a:cs typeface="+mn-cs"/>
                        </a:rPr>
                        <a:t> </a:t>
                      </a:r>
                      <a:r>
                        <a:rPr kumimoji="0" lang="en-US" sz="1800" b="1" i="0" u="none" strike="noStrike" kern="1200" cap="none" spc="0" normalizeH="0" baseline="0" noProof="0" dirty="0" err="1">
                          <a:ln>
                            <a:noFill/>
                          </a:ln>
                          <a:solidFill>
                            <a:prstClr val="black"/>
                          </a:solidFill>
                          <a:effectLst/>
                          <a:uLnTx/>
                          <a:uFillTx/>
                          <a:latin typeface="+mn-lt"/>
                          <a:ea typeface="+mn-ea"/>
                          <a:cs typeface="+mn-cs"/>
                        </a:rPr>
                        <a:t>φύσει</a:t>
                      </a:r>
                      <a:r>
                        <a:rPr kumimoji="0" lang="en-US" sz="1800" b="1" i="0" u="none" strike="noStrike" kern="1200" cap="none" spc="0" normalizeH="0" baseline="0" noProof="0" dirty="0">
                          <a:ln>
                            <a:noFill/>
                          </a:ln>
                          <a:solidFill>
                            <a:prstClr val="black"/>
                          </a:solidFill>
                          <a:effectLst/>
                          <a:uLnTx/>
                          <a:uFillTx/>
                          <a:latin typeface="+mn-lt"/>
                          <a:ea typeface="+mn-ea"/>
                          <a:cs typeface="+mn-cs"/>
                        </a:rPr>
                        <a:t> η </a:t>
                      </a:r>
                      <a:r>
                        <a:rPr kumimoji="0" lang="en-US" sz="1800" b="1" i="0" u="none" strike="noStrike" kern="1200" cap="none" spc="0" normalizeH="0" baseline="0" noProof="0" dirty="0" err="1">
                          <a:ln>
                            <a:noFill/>
                          </a:ln>
                          <a:solidFill>
                            <a:prstClr val="black"/>
                          </a:solidFill>
                          <a:effectLst/>
                          <a:uLnTx/>
                          <a:uFillTx/>
                          <a:latin typeface="+mn-lt"/>
                          <a:ea typeface="+mn-ea"/>
                          <a:cs typeface="+mn-cs"/>
                        </a:rPr>
                        <a:t>θεί</a:t>
                      </a:r>
                      <a:r>
                        <a:rPr kumimoji="0" lang="en-US" sz="1800" b="1" i="0" u="none" strike="noStrike" kern="1200" cap="none" spc="0" normalizeH="0" baseline="0" noProof="0" dirty="0">
                          <a:ln>
                            <a:noFill/>
                          </a:ln>
                          <a:solidFill>
                            <a:prstClr val="black"/>
                          </a:solidFill>
                          <a:effectLst/>
                          <a:uLnTx/>
                          <a:uFillTx/>
                          <a:latin typeface="+mn-lt"/>
                          <a:ea typeface="+mn-ea"/>
                          <a:cs typeface="+mn-cs"/>
                        </a:rPr>
                        <a:t>α φύσις, άρα και ο άνθρωπος, ως αυτής όντως εικών, αυτεξούσιος τυγχάνει φύσει. </a:t>
                      </a:r>
                      <a:r>
                        <a:rPr kumimoji="0" lang="en-US" sz="1800" b="1" i="0" u="none" strike="noStrike" kern="1200" cap="none" spc="0" normalizeH="0" baseline="0" noProof="0" dirty="0" err="1">
                          <a:ln>
                            <a:noFill/>
                          </a:ln>
                          <a:solidFill>
                            <a:prstClr val="black"/>
                          </a:solidFill>
                          <a:effectLst/>
                          <a:uLnTx/>
                          <a:uFillTx/>
                          <a:latin typeface="+mn-lt"/>
                          <a:ea typeface="+mn-ea"/>
                          <a:cs typeface="+mn-cs"/>
                        </a:rPr>
                        <a:t>Ει</a:t>
                      </a:r>
                      <a:r>
                        <a:rPr kumimoji="0" lang="en-US" sz="1800" b="1" i="0" u="none" strike="noStrike" kern="1200" cap="none" spc="0" normalizeH="0" baseline="0" noProof="0" dirty="0">
                          <a:ln>
                            <a:noFill/>
                          </a:ln>
                          <a:solidFill>
                            <a:prstClr val="black"/>
                          </a:solidFill>
                          <a:effectLst/>
                          <a:uLnTx/>
                          <a:uFillTx/>
                          <a:latin typeface="+mn-lt"/>
                          <a:ea typeface="+mn-ea"/>
                          <a:cs typeface="+mn-cs"/>
                        </a:rPr>
                        <a:t> </a:t>
                      </a:r>
                      <a:r>
                        <a:rPr kumimoji="0" lang="en-US" sz="1800" b="1" i="0" u="none" strike="noStrike" kern="1200" cap="none" spc="0" normalizeH="0" baseline="0" noProof="0" dirty="0" err="1">
                          <a:ln>
                            <a:noFill/>
                          </a:ln>
                          <a:solidFill>
                            <a:prstClr val="black"/>
                          </a:solidFill>
                          <a:effectLst/>
                          <a:uLnTx/>
                          <a:uFillTx/>
                          <a:latin typeface="+mn-lt"/>
                          <a:ea typeface="+mn-ea"/>
                          <a:cs typeface="+mn-cs"/>
                        </a:rPr>
                        <a:t>δε</a:t>
                      </a:r>
                      <a:r>
                        <a:rPr kumimoji="0" lang="en-US" sz="1800" b="1" i="0" u="none" strike="noStrike" kern="1200" cap="none" spc="0" normalizeH="0" baseline="0" noProof="0" dirty="0">
                          <a:ln>
                            <a:noFill/>
                          </a:ln>
                          <a:solidFill>
                            <a:prstClr val="black"/>
                          </a:solidFill>
                          <a:effectLst/>
                          <a:uLnTx/>
                          <a:uFillTx/>
                          <a:latin typeface="+mn-lt"/>
                          <a:ea typeface="+mn-ea"/>
                          <a:cs typeface="+mn-cs"/>
                        </a:rPr>
                        <a:t> α</a:t>
                      </a:r>
                      <a:r>
                        <a:rPr kumimoji="0" lang="en-US" sz="1800" b="1" i="0" u="none" strike="noStrike" kern="1200" cap="none" spc="0" normalizeH="0" baseline="0" noProof="0" dirty="0" err="1">
                          <a:ln>
                            <a:noFill/>
                          </a:ln>
                          <a:solidFill>
                            <a:prstClr val="black"/>
                          </a:solidFill>
                          <a:effectLst/>
                          <a:uLnTx/>
                          <a:uFillTx/>
                          <a:latin typeface="+mn-lt"/>
                          <a:ea typeface="+mn-ea"/>
                          <a:cs typeface="+mn-cs"/>
                        </a:rPr>
                        <a:t>υτεξούσιος</a:t>
                      </a:r>
                      <a:r>
                        <a:rPr kumimoji="0" lang="en-US" sz="1800" b="1" i="0" u="none" strike="noStrike" kern="1200" cap="none" spc="0" normalizeH="0" baseline="0" noProof="0" dirty="0">
                          <a:ln>
                            <a:noFill/>
                          </a:ln>
                          <a:solidFill>
                            <a:prstClr val="black"/>
                          </a:solidFill>
                          <a:effectLst/>
                          <a:uLnTx/>
                          <a:uFillTx/>
                          <a:latin typeface="+mn-lt"/>
                          <a:ea typeface="+mn-ea"/>
                          <a:cs typeface="+mn-cs"/>
                        </a:rPr>
                        <a:t> </a:t>
                      </a:r>
                      <a:r>
                        <a:rPr kumimoji="0" lang="en-US" sz="1800" b="1" i="0" u="none" strike="noStrike" kern="1200" cap="none" spc="0" normalizeH="0" baseline="0" noProof="0" dirty="0" err="1">
                          <a:ln>
                            <a:noFill/>
                          </a:ln>
                          <a:solidFill>
                            <a:prstClr val="black"/>
                          </a:solidFill>
                          <a:effectLst/>
                          <a:uLnTx/>
                          <a:uFillTx/>
                          <a:latin typeface="+mn-lt"/>
                          <a:ea typeface="+mn-ea"/>
                          <a:cs typeface="+mn-cs"/>
                        </a:rPr>
                        <a:t>φύσει</a:t>
                      </a:r>
                      <a:r>
                        <a:rPr kumimoji="0" lang="en-US" sz="1800" b="1" i="0" u="none" strike="noStrike" kern="1200" cap="none" spc="0" normalizeH="0" baseline="0" noProof="0" dirty="0">
                          <a:ln>
                            <a:noFill/>
                          </a:ln>
                          <a:solidFill>
                            <a:prstClr val="black"/>
                          </a:solidFill>
                          <a:effectLst/>
                          <a:uLnTx/>
                          <a:uFillTx/>
                          <a:latin typeface="+mn-lt"/>
                          <a:ea typeface="+mn-ea"/>
                          <a:cs typeface="+mn-cs"/>
                        </a:rPr>
                        <a:t>, </a:t>
                      </a:r>
                      <a:r>
                        <a:rPr kumimoji="0" lang="en-US" sz="1800" b="1" i="0" u="none" strike="noStrike" kern="1200" cap="none" spc="0" normalizeH="0" baseline="0" noProof="0" dirty="0" err="1">
                          <a:ln>
                            <a:noFill/>
                          </a:ln>
                          <a:solidFill>
                            <a:prstClr val="black"/>
                          </a:solidFill>
                          <a:effectLst/>
                          <a:uLnTx/>
                          <a:uFillTx/>
                          <a:latin typeface="+mn-lt"/>
                          <a:ea typeface="+mn-ea"/>
                          <a:cs typeface="+mn-cs"/>
                        </a:rPr>
                        <a:t>θελητικός</a:t>
                      </a:r>
                      <a:r>
                        <a:rPr kumimoji="0" lang="en-US" sz="1800" b="1" i="0" u="none" strike="noStrike" kern="1200" cap="none" spc="0" normalizeH="0" baseline="0" noProof="0" dirty="0">
                          <a:ln>
                            <a:noFill/>
                          </a:ln>
                          <a:solidFill>
                            <a:prstClr val="black"/>
                          </a:solidFill>
                          <a:effectLst/>
                          <a:uLnTx/>
                          <a:uFillTx/>
                          <a:latin typeface="+mn-lt"/>
                          <a:ea typeface="+mn-ea"/>
                          <a:cs typeface="+mn-cs"/>
                        </a:rPr>
                        <a:t> </a:t>
                      </a:r>
                      <a:r>
                        <a:rPr kumimoji="0" lang="en-US" sz="1800" b="1" i="0" u="none" strike="noStrike" kern="1200" cap="none" spc="0" normalizeH="0" baseline="0" noProof="0" dirty="0" err="1">
                          <a:ln>
                            <a:noFill/>
                          </a:ln>
                          <a:solidFill>
                            <a:prstClr val="black"/>
                          </a:solidFill>
                          <a:effectLst/>
                          <a:uLnTx/>
                          <a:uFillTx/>
                          <a:latin typeface="+mn-lt"/>
                          <a:ea typeface="+mn-ea"/>
                          <a:cs typeface="+mn-cs"/>
                        </a:rPr>
                        <a:t>άρ</a:t>
                      </a:r>
                      <a:r>
                        <a:rPr kumimoji="0" lang="en-US" sz="1800" b="1" i="0" u="none" strike="noStrike" kern="1200" cap="none" spc="0" normalizeH="0" baseline="0" noProof="0" dirty="0">
                          <a:ln>
                            <a:noFill/>
                          </a:ln>
                          <a:solidFill>
                            <a:prstClr val="black"/>
                          </a:solidFill>
                          <a:effectLst/>
                          <a:uLnTx/>
                          <a:uFillTx/>
                          <a:latin typeface="+mn-lt"/>
                          <a:ea typeface="+mn-ea"/>
                          <a:cs typeface="+mn-cs"/>
                        </a:rPr>
                        <a:t>α φύσει ο άνθρωπος».</a:t>
                      </a:r>
                      <a:endParaRPr kumimoji="0" lang="el-GR" sz="18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l-GR" sz="1800" b="0" i="0" u="none" strike="noStrike" kern="1200" cap="none" spc="0" normalizeH="0" baseline="0" noProof="0" dirty="0">
                          <a:ln>
                            <a:noFill/>
                          </a:ln>
                          <a:solidFill>
                            <a:prstClr val="black"/>
                          </a:solidFill>
                          <a:effectLst/>
                          <a:uLnTx/>
                          <a:uFillTx/>
                          <a:latin typeface="+mn-lt"/>
                          <a:ea typeface="+mn-ea"/>
                          <a:cs typeface="+mn-cs"/>
                        </a:rPr>
                        <a:t>Μ</a:t>
                      </a:r>
                      <a:r>
                        <a:rPr kumimoji="0" lang="en-US" sz="1200" b="0" i="0" u="none" strike="noStrike" kern="1200" cap="none" spc="0" normalizeH="0" baseline="0" noProof="0" dirty="0" err="1">
                          <a:ln>
                            <a:noFill/>
                          </a:ln>
                          <a:solidFill>
                            <a:prstClr val="black"/>
                          </a:solidFill>
                          <a:effectLst/>
                          <a:uLnTx/>
                          <a:uFillTx/>
                          <a:latin typeface="+mn-lt"/>
                          <a:ea typeface="+mn-ea"/>
                          <a:cs typeface="+mn-cs"/>
                        </a:rPr>
                        <a:t>άξιμος</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Ομολογητής</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1" u="none" strike="noStrike" kern="1200" cap="none" spc="0" normalizeH="0" baseline="0" noProof="0" dirty="0" err="1">
                          <a:ln>
                            <a:noFill/>
                          </a:ln>
                          <a:solidFill>
                            <a:prstClr val="black"/>
                          </a:solidFill>
                          <a:effectLst/>
                          <a:uLnTx/>
                          <a:uFillTx/>
                          <a:latin typeface="+mn-lt"/>
                          <a:ea typeface="+mn-ea"/>
                          <a:cs typeface="+mn-cs"/>
                        </a:rPr>
                        <a:t>Διάλογος</a:t>
                      </a:r>
                      <a:r>
                        <a:rPr kumimoji="0" lang="en-US" sz="1200" b="0" i="1" u="none" strike="noStrike" kern="1200" cap="none" spc="0" normalizeH="0" baseline="0" noProof="0" dirty="0">
                          <a:ln>
                            <a:noFill/>
                          </a:ln>
                          <a:solidFill>
                            <a:prstClr val="black"/>
                          </a:solidFill>
                          <a:effectLst/>
                          <a:uLnTx/>
                          <a:uFillTx/>
                          <a:latin typeface="+mn-lt"/>
                          <a:ea typeface="+mn-ea"/>
                          <a:cs typeface="+mn-cs"/>
                        </a:rPr>
                        <a:t> </a:t>
                      </a:r>
                      <a:r>
                        <a:rPr kumimoji="0" lang="en-US" sz="1200" b="0" i="1" u="none" strike="noStrike" kern="1200" cap="none" spc="0" normalizeH="0" baseline="0" noProof="0" dirty="0" err="1">
                          <a:ln>
                            <a:noFill/>
                          </a:ln>
                          <a:solidFill>
                            <a:prstClr val="black"/>
                          </a:solidFill>
                          <a:effectLst/>
                          <a:uLnTx/>
                          <a:uFillTx/>
                          <a:latin typeface="+mn-lt"/>
                          <a:ea typeface="+mn-ea"/>
                          <a:cs typeface="+mn-cs"/>
                        </a:rPr>
                        <a:t>με</a:t>
                      </a:r>
                      <a:r>
                        <a:rPr kumimoji="0" lang="en-US" sz="1200" b="0" i="1" u="none" strike="noStrike" kern="1200" cap="none" spc="0" normalizeH="0" baseline="0" noProof="0" dirty="0">
                          <a:ln>
                            <a:noFill/>
                          </a:ln>
                          <a:solidFill>
                            <a:prstClr val="black"/>
                          </a:solidFill>
                          <a:effectLst/>
                          <a:uLnTx/>
                          <a:uFillTx/>
                          <a:latin typeface="+mn-lt"/>
                          <a:ea typeface="+mn-ea"/>
                          <a:cs typeface="+mn-cs"/>
                        </a:rPr>
                        <a:t> </a:t>
                      </a:r>
                      <a:r>
                        <a:rPr kumimoji="0" lang="en-US" sz="1200" b="0" i="1" u="none" strike="noStrike" kern="1200" cap="none" spc="0" normalizeH="0" baseline="0" noProof="0" dirty="0" err="1">
                          <a:ln>
                            <a:noFill/>
                          </a:ln>
                          <a:solidFill>
                            <a:prstClr val="black"/>
                          </a:solidFill>
                          <a:effectLst/>
                          <a:uLnTx/>
                          <a:uFillTx/>
                          <a:latin typeface="+mn-lt"/>
                          <a:ea typeface="+mn-ea"/>
                          <a:cs typeface="+mn-cs"/>
                        </a:rPr>
                        <a:t>Πύρρο</a:t>
                      </a:r>
                      <a:r>
                        <a:rPr kumimoji="0" lang="en-US" sz="1200" b="0" i="0" u="none" strike="noStrike" kern="1200" cap="none" spc="0" normalizeH="0" baseline="0" noProof="0" dirty="0">
                          <a:ln>
                            <a:noFill/>
                          </a:ln>
                          <a:solidFill>
                            <a:prstClr val="black"/>
                          </a:solidFill>
                          <a:effectLst/>
                          <a:uLnTx/>
                          <a:uFillTx/>
                          <a:latin typeface="+mn-lt"/>
                          <a:ea typeface="+mn-ea"/>
                          <a:cs typeface="+mn-cs"/>
                        </a:rPr>
                        <a:t>, MPG 91:304C</a:t>
                      </a:r>
                      <a:endParaRPr kumimoji="0" lang="el-GR" sz="1200" b="0" i="0" u="none" strike="noStrike" kern="1200" cap="none" spc="0" normalizeH="0" baseline="0" noProof="0" dirty="0">
                        <a:ln>
                          <a:noFill/>
                        </a:ln>
                        <a:solidFill>
                          <a:prstClr val="black"/>
                        </a:solidFill>
                        <a:effectLst/>
                        <a:uLnTx/>
                        <a:uFillTx/>
                        <a:latin typeface="+mn-lt"/>
                        <a:ea typeface="+mn-ea"/>
                        <a:cs typeface="+mn-cs"/>
                      </a:endParaRPr>
                    </a:p>
                    <a:p>
                      <a:endParaRPr lang="el-GR" sz="1800" b="1" kern="1200" dirty="0">
                        <a:solidFill>
                          <a:schemeClr val="tx1"/>
                        </a:solidFill>
                        <a:effectLst/>
                        <a:latin typeface="+mn-lt"/>
                        <a:ea typeface="+mn-ea"/>
                        <a:cs typeface="+mn-cs"/>
                      </a:endParaRPr>
                    </a:p>
                    <a:p>
                      <a:endParaRPr lang="el-GR"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endParaRPr lang="el-GR"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endParaRPr lang="el-GR" dirty="0"/>
                    </a:p>
                  </a:txBody>
                  <a:tcPr>
                    <a:noFill/>
                  </a:tcPr>
                </a:tc>
                <a:tc>
                  <a:txBody>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1" u="none" strike="noStrike" kern="1200" cap="none" spc="0" normalizeH="0" baseline="0" noProof="0" dirty="0">
                          <a:ln>
                            <a:noFill/>
                          </a:ln>
                          <a:solidFill>
                            <a:prstClr val="black"/>
                          </a:solidFill>
                          <a:effectLst/>
                          <a:uLnTx/>
                          <a:uFillTx/>
                          <a:latin typeface="+mn-lt"/>
                          <a:ea typeface="+mn-ea"/>
                          <a:cs typeface="+mn-cs"/>
                        </a:rPr>
                        <a:t>«Και π</a:t>
                      </a:r>
                      <a:r>
                        <a:rPr kumimoji="0" lang="en-US" sz="2000" b="1" i="1" u="none" strike="noStrike" kern="1200" cap="none" spc="0" normalizeH="0" baseline="0" noProof="0" dirty="0" err="1">
                          <a:ln>
                            <a:noFill/>
                          </a:ln>
                          <a:solidFill>
                            <a:prstClr val="black"/>
                          </a:solidFill>
                          <a:effectLst/>
                          <a:uLnTx/>
                          <a:uFillTx/>
                          <a:latin typeface="+mn-lt"/>
                          <a:ea typeface="+mn-ea"/>
                          <a:cs typeface="+mn-cs"/>
                        </a:rPr>
                        <a:t>άλι</a:t>
                      </a:r>
                      <a:r>
                        <a:rPr kumimoji="0" lang="en-US" sz="2000" b="1" i="1" u="none" strike="noStrike" kern="1200" cap="none" spc="0" normalizeH="0" baseline="0" noProof="0" dirty="0">
                          <a:ln>
                            <a:noFill/>
                          </a:ln>
                          <a:solidFill>
                            <a:prstClr val="black"/>
                          </a:solidFill>
                          <a:effectLst/>
                          <a:uLnTx/>
                          <a:uFillTx/>
                          <a:latin typeface="+mn-lt"/>
                          <a:ea typeface="+mn-ea"/>
                          <a:cs typeface="+mn-cs"/>
                        </a:rPr>
                        <a:t>, αν ο </a:t>
                      </a:r>
                      <a:r>
                        <a:rPr kumimoji="0" lang="en-US" sz="2000" b="1" i="1" u="none" strike="noStrike" kern="1200" cap="none" spc="0" normalizeH="0" baseline="0" noProof="0" dirty="0" err="1">
                          <a:ln>
                            <a:noFill/>
                          </a:ln>
                          <a:solidFill>
                            <a:prstClr val="black"/>
                          </a:solidFill>
                          <a:effectLst/>
                          <a:uLnTx/>
                          <a:uFillTx/>
                          <a:latin typeface="+mn-lt"/>
                          <a:ea typeface="+mn-ea"/>
                          <a:cs typeface="+mn-cs"/>
                        </a:rPr>
                        <a:t>άνθρω</a:t>
                      </a:r>
                      <a:r>
                        <a:rPr kumimoji="0" lang="en-US" sz="2000" b="1" i="1" u="none" strike="noStrike" kern="1200" cap="none" spc="0" normalizeH="0" baseline="0" noProof="0" dirty="0">
                          <a:ln>
                            <a:noFill/>
                          </a:ln>
                          <a:solidFill>
                            <a:prstClr val="black"/>
                          </a:solidFill>
                          <a:effectLst/>
                          <a:uLnTx/>
                          <a:uFillTx/>
                          <a:latin typeface="+mn-lt"/>
                          <a:ea typeface="+mn-ea"/>
                          <a:cs typeface="+mn-cs"/>
                        </a:rPr>
                        <a:t>πος  είναι από τη φύση του λογικός, τότε έχει από τη φύση του το λογικό και από τη φύση του το αυτεξούσιο. </a:t>
                      </a:r>
                      <a:r>
                        <a:rPr kumimoji="0" lang="en-US" sz="2000" b="1" i="1" u="none" strike="noStrike" kern="1200" cap="none" spc="0" normalizeH="0" baseline="0" noProof="0" dirty="0" err="1">
                          <a:ln>
                            <a:noFill/>
                          </a:ln>
                          <a:solidFill>
                            <a:prstClr val="black"/>
                          </a:solidFill>
                          <a:effectLst/>
                          <a:uLnTx/>
                          <a:uFillTx/>
                          <a:latin typeface="+mn-lt"/>
                          <a:ea typeface="+mn-ea"/>
                          <a:cs typeface="+mn-cs"/>
                        </a:rPr>
                        <a:t>Διότι</a:t>
                      </a:r>
                      <a:r>
                        <a:rPr kumimoji="0" lang="en-US" sz="2000" b="1" i="1" u="none" strike="noStrike" kern="1200" cap="none" spc="0" normalizeH="0" baseline="0" noProof="0" dirty="0">
                          <a:ln>
                            <a:noFill/>
                          </a:ln>
                          <a:solidFill>
                            <a:prstClr val="black"/>
                          </a:solidFill>
                          <a:effectLst/>
                          <a:uLnTx/>
                          <a:uFillTx/>
                          <a:latin typeface="+mn-lt"/>
                          <a:ea typeface="+mn-ea"/>
                          <a:cs typeface="+mn-cs"/>
                        </a:rPr>
                        <a:t> </a:t>
                      </a:r>
                      <a:r>
                        <a:rPr kumimoji="0" lang="en-US" sz="2000" b="1" i="1" u="none" strike="noStrike" kern="1200" cap="none" spc="0" normalizeH="0" baseline="0" noProof="0" dirty="0" err="1">
                          <a:ln>
                            <a:noFill/>
                          </a:ln>
                          <a:solidFill>
                            <a:prstClr val="black"/>
                          </a:solidFill>
                          <a:effectLst/>
                          <a:uLnTx/>
                          <a:uFillTx/>
                          <a:latin typeface="+mn-lt"/>
                          <a:ea typeface="+mn-ea"/>
                          <a:cs typeface="+mn-cs"/>
                        </a:rPr>
                        <a:t>το</a:t>
                      </a:r>
                      <a:r>
                        <a:rPr kumimoji="0" lang="en-US" sz="2000" b="1" i="1" u="none" strike="noStrike" kern="1200" cap="none" spc="0" normalizeH="0" baseline="0" noProof="0" dirty="0">
                          <a:ln>
                            <a:noFill/>
                          </a:ln>
                          <a:solidFill>
                            <a:prstClr val="black"/>
                          </a:solidFill>
                          <a:effectLst/>
                          <a:uLnTx/>
                          <a:uFillTx/>
                          <a:latin typeface="+mn-lt"/>
                          <a:ea typeface="+mn-ea"/>
                          <a:cs typeface="+mn-cs"/>
                        </a:rPr>
                        <a:t> α</a:t>
                      </a:r>
                      <a:r>
                        <a:rPr kumimoji="0" lang="en-US" sz="2000" b="1" i="1" u="none" strike="noStrike" kern="1200" cap="none" spc="0" normalizeH="0" baseline="0" noProof="0" dirty="0" err="1">
                          <a:ln>
                            <a:noFill/>
                          </a:ln>
                          <a:solidFill>
                            <a:prstClr val="black"/>
                          </a:solidFill>
                          <a:effectLst/>
                          <a:uLnTx/>
                          <a:uFillTx/>
                          <a:latin typeface="+mn-lt"/>
                          <a:ea typeface="+mn-ea"/>
                          <a:cs typeface="+mn-cs"/>
                        </a:rPr>
                        <a:t>υτεξούσιο</a:t>
                      </a:r>
                      <a:r>
                        <a:rPr kumimoji="0" lang="en-US" sz="2000" b="1" i="1" u="none" strike="noStrike" kern="1200" cap="none" spc="0" normalizeH="0" baseline="0" noProof="0" dirty="0">
                          <a:ln>
                            <a:noFill/>
                          </a:ln>
                          <a:solidFill>
                            <a:prstClr val="black"/>
                          </a:solidFill>
                          <a:effectLst/>
                          <a:uLnTx/>
                          <a:uFillTx/>
                          <a:latin typeface="+mn-lt"/>
                          <a:ea typeface="+mn-ea"/>
                          <a:cs typeface="+mn-cs"/>
                        </a:rPr>
                        <a:t>, </a:t>
                      </a:r>
                      <a:r>
                        <a:rPr kumimoji="0" lang="en-US" sz="2000" b="1" i="1" u="none" strike="noStrike" kern="1200" cap="none" spc="0" normalizeH="0" baseline="0" noProof="0" dirty="0" err="1">
                          <a:ln>
                            <a:noFill/>
                          </a:ln>
                          <a:solidFill>
                            <a:prstClr val="black"/>
                          </a:solidFill>
                          <a:effectLst/>
                          <a:uLnTx/>
                          <a:uFillTx/>
                          <a:latin typeface="+mn-lt"/>
                          <a:ea typeface="+mn-ea"/>
                          <a:cs typeface="+mn-cs"/>
                        </a:rPr>
                        <a:t>σύμφων</a:t>
                      </a:r>
                      <a:r>
                        <a:rPr kumimoji="0" lang="en-US" sz="2000" b="1" i="1" u="none" strike="noStrike" kern="1200" cap="none" spc="0" normalizeH="0" baseline="0" noProof="0" dirty="0">
                          <a:ln>
                            <a:noFill/>
                          </a:ln>
                          <a:solidFill>
                            <a:prstClr val="black"/>
                          </a:solidFill>
                          <a:effectLst/>
                          <a:uLnTx/>
                          <a:uFillTx/>
                          <a:latin typeface="+mn-lt"/>
                          <a:ea typeface="+mn-ea"/>
                          <a:cs typeface="+mn-cs"/>
                        </a:rPr>
                        <a:t>α με τους Πατέρες, είναι η βούληση…Και πάλι, αν ο άνθρωπος είναι κατ΄ εικόνα της μακάριας και υπερούσιας Θεότητας και (επειδή) η θεία φύση  είναι αυτεξούσια στην ουσία της,  κι ο άνθρωπος, ως πραγματικά εικόνα της θείας φύσης, τυχαίνει από τη φύση του αυτεξούσιος. Και αν </a:t>
                      </a:r>
                      <a:r>
                        <a:rPr kumimoji="0" lang="en-US" sz="2000" b="1" i="1" u="none" strike="noStrike" kern="1200" cap="none" spc="0" normalizeH="0" baseline="0" noProof="0" dirty="0" err="1">
                          <a:ln>
                            <a:noFill/>
                          </a:ln>
                          <a:solidFill>
                            <a:prstClr val="black"/>
                          </a:solidFill>
                          <a:effectLst/>
                          <a:uLnTx/>
                          <a:uFillTx/>
                          <a:latin typeface="+mn-lt"/>
                          <a:ea typeface="+mn-ea"/>
                          <a:cs typeface="+mn-cs"/>
                        </a:rPr>
                        <a:t>είν</a:t>
                      </a:r>
                      <a:r>
                        <a:rPr kumimoji="0" lang="en-US" sz="2000" b="1" i="1" u="none" strike="noStrike" kern="1200" cap="none" spc="0" normalizeH="0" baseline="0" noProof="0" dirty="0">
                          <a:ln>
                            <a:noFill/>
                          </a:ln>
                          <a:solidFill>
                            <a:prstClr val="black"/>
                          </a:solidFill>
                          <a:effectLst/>
                          <a:uLnTx/>
                          <a:uFillTx/>
                          <a:latin typeface="+mn-lt"/>
                          <a:ea typeface="+mn-ea"/>
                          <a:cs typeface="+mn-cs"/>
                        </a:rPr>
                        <a:t>αι αυτεξούσιος ο άνθρωπος από τη φύση του, τότε από τη φύση του έχει και δική του βούληση».</a:t>
                      </a:r>
                      <a:endParaRPr kumimoji="0" lang="el-GR" sz="2000" b="1" i="0" u="none" strike="noStrike" kern="1200" cap="none" spc="0" normalizeH="0" baseline="0" noProof="0" dirty="0">
                        <a:ln>
                          <a:noFill/>
                        </a:ln>
                        <a:solidFill>
                          <a:prstClr val="black"/>
                        </a:solidFill>
                        <a:effectLst/>
                        <a:uLnTx/>
                        <a:uFillTx/>
                        <a:latin typeface="+mn-lt"/>
                        <a:ea typeface="+mn-ea"/>
                        <a:cs typeface="+mn-cs"/>
                      </a:endParaRPr>
                    </a:p>
                    <a:p>
                      <a:endParaRPr lang="el-GR" dirty="0"/>
                    </a:p>
                  </a:txBody>
                  <a:tcPr>
                    <a:noFill/>
                  </a:tcPr>
                </a:tc>
                <a:extLst>
                  <a:ext uri="{0D108BD9-81ED-4DB2-BD59-A6C34878D82A}">
                    <a16:rowId xmlns:a16="http://schemas.microsoft.com/office/drawing/2014/main" xmlns="" val="2886016335"/>
                  </a:ext>
                </a:extLst>
              </a:tr>
            </a:tbl>
          </a:graphicData>
        </a:graphic>
      </p:graphicFrame>
    </p:spTree>
    <p:extLst>
      <p:ext uri="{BB962C8B-B14F-4D97-AF65-F5344CB8AC3E}">
        <p14:creationId xmlns:p14="http://schemas.microsoft.com/office/powerpoint/2010/main" xmlns="" val="1638854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384"/>
            <a:ext cx="9144000" cy="1224136"/>
          </a:xfr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nSpc>
                <a:spcPct val="115000"/>
              </a:lnSpc>
              <a:spcAft>
                <a:spcPts val="1000"/>
              </a:spcAft>
            </a:pPr>
            <a:r>
              <a:rPr lang="el-GR" sz="2000" b="1" dirty="0">
                <a:latin typeface="Calibri" panose="020F0502020204030204" pitchFamily="34" charset="0"/>
                <a:ea typeface="Calibri" panose="020F0502020204030204" pitchFamily="34" charset="0"/>
                <a:cs typeface="Arial" panose="020B0604020202020204" pitchFamily="34" charset="0"/>
              </a:rPr>
              <a:t/>
            </a:r>
            <a:br>
              <a:rPr lang="el-GR" sz="2000" b="1" dirty="0">
                <a:latin typeface="Calibri" panose="020F0502020204030204" pitchFamily="34" charset="0"/>
                <a:ea typeface="Calibri" panose="020F0502020204030204" pitchFamily="34" charset="0"/>
                <a:cs typeface="Arial" panose="020B0604020202020204" pitchFamily="34" charset="0"/>
              </a:rPr>
            </a:br>
            <a:r>
              <a:rPr lang="el-GR" sz="2000" b="1" dirty="0">
                <a:latin typeface="Calibri" panose="020F0502020204030204" pitchFamily="34" charset="0"/>
                <a:ea typeface="Calibri" panose="020F0502020204030204" pitchFamily="34" charset="0"/>
                <a:cs typeface="Arial" panose="020B0604020202020204" pitchFamily="34" charset="0"/>
              </a:rPr>
              <a:t>-</a:t>
            </a:r>
            <a:r>
              <a:rPr lang="en-US" sz="2000" b="1" dirty="0" err="1">
                <a:latin typeface="Calibri" panose="020F0502020204030204" pitchFamily="34" charset="0"/>
                <a:ea typeface="Calibri" panose="020F0502020204030204" pitchFamily="34" charset="0"/>
                <a:cs typeface="Arial" panose="020B0604020202020204" pitchFamily="34" charset="0"/>
              </a:rPr>
              <a:t>Σε</a:t>
            </a:r>
            <a:r>
              <a:rPr lang="en-US" sz="2000" b="1" dirty="0">
                <a:latin typeface="Calibri" panose="020F0502020204030204" pitchFamily="34" charset="0"/>
                <a:ea typeface="Calibri" panose="020F0502020204030204" pitchFamily="34" charset="0"/>
                <a:cs typeface="Arial" panose="020B0604020202020204" pitchFamily="34" charset="0"/>
              </a:rPr>
              <a:t> </a:t>
            </a:r>
            <a:r>
              <a:rPr lang="en-US" sz="2000" b="1" dirty="0" err="1">
                <a:latin typeface="Calibri" panose="020F0502020204030204" pitchFamily="34" charset="0"/>
                <a:ea typeface="Calibri" panose="020F0502020204030204" pitchFamily="34" charset="0"/>
                <a:cs typeface="Arial" panose="020B0604020202020204" pitchFamily="34" charset="0"/>
              </a:rPr>
              <a:t>τι</a:t>
            </a:r>
            <a:r>
              <a:rPr lang="en-US" sz="2000" b="1" dirty="0">
                <a:latin typeface="Calibri" panose="020F0502020204030204" pitchFamily="34" charset="0"/>
                <a:ea typeface="Calibri" panose="020F0502020204030204" pitchFamily="34" charset="0"/>
                <a:cs typeface="Arial" panose="020B0604020202020204" pitchFamily="34" charset="0"/>
              </a:rPr>
              <a:t> </a:t>
            </a:r>
            <a:r>
              <a:rPr lang="en-US" sz="2000" b="1" dirty="0" err="1">
                <a:latin typeface="Calibri" panose="020F0502020204030204" pitchFamily="34" charset="0"/>
                <a:ea typeface="Calibri" panose="020F0502020204030204" pitchFamily="34" charset="0"/>
                <a:cs typeface="Arial" panose="020B0604020202020204" pitchFamily="34" charset="0"/>
              </a:rPr>
              <a:t>συνίστ</a:t>
            </a:r>
            <a:r>
              <a:rPr lang="en-US" sz="2000" b="1" dirty="0">
                <a:latin typeface="Calibri" panose="020F0502020204030204" pitchFamily="34" charset="0"/>
                <a:ea typeface="Calibri" panose="020F0502020204030204" pitchFamily="34" charset="0"/>
                <a:cs typeface="Arial" panose="020B0604020202020204" pitchFamily="34" charset="0"/>
              </a:rPr>
              <a:t>αται  το αυτεξούσιο που έδωσε ο Θεός στον άνθρωπο</a:t>
            </a:r>
            <a:r>
              <a:rPr lang="el-GR" sz="2000" b="1" dirty="0">
                <a:latin typeface="Calibri" panose="020F0502020204030204" pitchFamily="34" charset="0"/>
                <a:ea typeface="Calibri" panose="020F0502020204030204" pitchFamily="34" charset="0"/>
                <a:cs typeface="Arial" panose="020B0604020202020204" pitchFamily="34" charset="0"/>
              </a:rPr>
              <a:t>;</a:t>
            </a:r>
            <a:r>
              <a:rPr lang="en-US" sz="2000" b="1" dirty="0">
                <a:latin typeface="Calibri" panose="020F0502020204030204" pitchFamily="34" charset="0"/>
                <a:ea typeface="Calibri" panose="020F0502020204030204" pitchFamily="34" charset="0"/>
                <a:cs typeface="Arial" panose="020B0604020202020204" pitchFamily="34" charset="0"/>
              </a:rPr>
              <a:t> </a:t>
            </a:r>
            <a:r>
              <a:rPr lang="en-US" sz="2000" b="1" dirty="0" err="1">
                <a:latin typeface="Calibri" panose="020F0502020204030204" pitchFamily="34" charset="0"/>
                <a:ea typeface="Calibri" panose="020F0502020204030204" pitchFamily="34" charset="0"/>
                <a:cs typeface="Arial" panose="020B0604020202020204" pitchFamily="34" charset="0"/>
              </a:rPr>
              <a:t>Ποι</a:t>
            </a:r>
            <a:r>
              <a:rPr lang="en-US" sz="2000" b="1" dirty="0">
                <a:latin typeface="Calibri" panose="020F0502020204030204" pitchFamily="34" charset="0"/>
                <a:ea typeface="Calibri" panose="020F0502020204030204" pitchFamily="34" charset="0"/>
                <a:cs typeface="Arial" panose="020B0604020202020204" pitchFamily="34" charset="0"/>
              </a:rPr>
              <a:t>α δυνατότητα του δίνει</a:t>
            </a:r>
            <a:r>
              <a:rPr lang="el-GR" sz="2000" b="1" dirty="0">
                <a:latin typeface="Calibri" panose="020F0502020204030204" pitchFamily="34" charset="0"/>
                <a:ea typeface="Calibri" panose="020F0502020204030204" pitchFamily="34" charset="0"/>
                <a:cs typeface="Arial" panose="020B0604020202020204" pitchFamily="34" charset="0"/>
              </a:rPr>
              <a:t>;</a:t>
            </a:r>
            <a:r>
              <a:rPr lang="el-GR" sz="2000" dirty="0">
                <a:latin typeface="Calibri" panose="020F0502020204030204" pitchFamily="34" charset="0"/>
                <a:ea typeface="Calibri" panose="020F0502020204030204" pitchFamily="34" charset="0"/>
                <a:cs typeface="Times New Roman" panose="02020603050405020304" pitchFamily="18" charset="0"/>
              </a:rPr>
              <a:t/>
            </a:r>
            <a:br>
              <a:rPr lang="el-GR" sz="2000" dirty="0">
                <a:latin typeface="Calibri" panose="020F0502020204030204" pitchFamily="34" charset="0"/>
                <a:ea typeface="Calibri" panose="020F0502020204030204" pitchFamily="34" charset="0"/>
                <a:cs typeface="Times New Roman" panose="02020603050405020304" pitchFamily="18" charset="0"/>
              </a:rPr>
            </a:br>
            <a:r>
              <a:rPr lang="en-US" sz="2000" b="1" dirty="0">
                <a:latin typeface="Calibri" panose="020F0502020204030204" pitchFamily="34" charset="0"/>
                <a:ea typeface="Calibri" panose="020F0502020204030204" pitchFamily="34" charset="0"/>
                <a:cs typeface="Arial" panose="020B0604020202020204" pitchFamily="34" charset="0"/>
              </a:rPr>
              <a:t>-</a:t>
            </a:r>
            <a:r>
              <a:rPr lang="en-US" sz="2000" b="1" dirty="0" err="1">
                <a:latin typeface="Calibri" panose="020F0502020204030204" pitchFamily="34" charset="0"/>
                <a:ea typeface="Calibri" panose="020F0502020204030204" pitchFamily="34" charset="0"/>
                <a:cs typeface="Arial" panose="020B0604020202020204" pitchFamily="34" charset="0"/>
              </a:rPr>
              <a:t>Γι</a:t>
            </a:r>
            <a:r>
              <a:rPr lang="en-US" sz="2000" b="1" dirty="0">
                <a:latin typeface="Calibri" panose="020F0502020204030204" pitchFamily="34" charset="0"/>
                <a:ea typeface="Calibri" panose="020F0502020204030204" pitchFamily="34" charset="0"/>
                <a:cs typeface="Arial" panose="020B0604020202020204" pitchFamily="34" charset="0"/>
              </a:rPr>
              <a:t>ατί  «ουκ αρετή το βία γινόμενον»</a:t>
            </a:r>
            <a:r>
              <a:rPr lang="el-GR" sz="2000" b="1" dirty="0">
                <a:latin typeface="Calibri" panose="020F0502020204030204" pitchFamily="34" charset="0"/>
                <a:ea typeface="Calibri" panose="020F0502020204030204" pitchFamily="34" charset="0"/>
                <a:cs typeface="Arial" panose="020B0604020202020204" pitchFamily="34" charset="0"/>
              </a:rPr>
              <a:t> </a:t>
            </a:r>
            <a:r>
              <a:rPr lang="en-US" sz="2000" b="1" dirty="0">
                <a:latin typeface="Calibri" panose="020F0502020204030204" pitchFamily="34" charset="0"/>
                <a:ea typeface="Calibri" panose="020F0502020204030204" pitchFamily="34" charset="0"/>
                <a:cs typeface="Arial" panose="020B0604020202020204" pitchFamily="34" charset="0"/>
              </a:rPr>
              <a:t> </a:t>
            </a:r>
            <a:r>
              <a:rPr lang="en-US" sz="2000" b="1" dirty="0" err="1">
                <a:latin typeface="Calibri" panose="020F0502020204030204" pitchFamily="34" charset="0"/>
                <a:ea typeface="Calibri" panose="020F0502020204030204" pitchFamily="34" charset="0"/>
                <a:cs typeface="Arial" panose="020B0604020202020204" pitchFamily="34" charset="0"/>
              </a:rPr>
              <a:t>του</a:t>
            </a:r>
            <a:r>
              <a:rPr lang="en-US" sz="2000" b="1" dirty="0">
                <a:latin typeface="Calibri" panose="020F0502020204030204" pitchFamily="34" charset="0"/>
                <a:ea typeface="Calibri" panose="020F0502020204030204" pitchFamily="34" charset="0"/>
                <a:cs typeface="Arial" panose="020B0604020202020204" pitchFamily="34" charset="0"/>
              </a:rPr>
              <a:t> </a:t>
            </a:r>
            <a:r>
              <a:rPr lang="en-US" sz="2000" b="1" dirty="0" err="1">
                <a:latin typeface="Calibri" panose="020F0502020204030204" pitchFamily="34" charset="0"/>
                <a:ea typeface="Calibri" panose="020F0502020204030204" pitchFamily="34" charset="0"/>
                <a:cs typeface="Arial" panose="020B0604020202020204" pitchFamily="34" charset="0"/>
              </a:rPr>
              <a:t>Ιωάννη</a:t>
            </a:r>
            <a:r>
              <a:rPr lang="en-US" sz="2000" b="1" dirty="0">
                <a:latin typeface="Calibri" panose="020F0502020204030204" pitchFamily="34" charset="0"/>
                <a:ea typeface="Calibri" panose="020F0502020204030204" pitchFamily="34" charset="0"/>
                <a:cs typeface="Arial" panose="020B0604020202020204" pitchFamily="34" charset="0"/>
              </a:rPr>
              <a:t> Δαμα</a:t>
            </a:r>
            <a:r>
              <a:rPr lang="en-US" sz="2000" b="1" dirty="0" err="1">
                <a:latin typeface="Calibri" panose="020F0502020204030204" pitchFamily="34" charset="0"/>
                <a:ea typeface="Calibri" panose="020F0502020204030204" pitchFamily="34" charset="0"/>
                <a:cs typeface="Arial" panose="020B0604020202020204" pitchFamily="34" charset="0"/>
              </a:rPr>
              <a:t>σκηνού</a:t>
            </a:r>
            <a:r>
              <a:rPr lang="el-GR" sz="2000" b="1" dirty="0">
                <a:latin typeface="Calibri" panose="020F0502020204030204" pitchFamily="34" charset="0"/>
                <a:ea typeface="Calibri" panose="020F0502020204030204" pitchFamily="34" charset="0"/>
                <a:cs typeface="Arial" panose="020B0604020202020204" pitchFamily="34" charset="0"/>
              </a:rPr>
              <a:t>;</a:t>
            </a:r>
            <a:r>
              <a:rPr lang="el-GR" sz="2000" dirty="0">
                <a:latin typeface="Calibri" panose="020F0502020204030204" pitchFamily="34" charset="0"/>
                <a:ea typeface="Calibri" panose="020F0502020204030204" pitchFamily="34" charset="0"/>
                <a:cs typeface="Times New Roman" panose="02020603050405020304" pitchFamily="18" charset="0"/>
              </a:rPr>
              <a:t/>
            </a:r>
            <a:br>
              <a:rPr lang="el-GR" sz="2000" dirty="0">
                <a:latin typeface="Calibri" panose="020F0502020204030204" pitchFamily="34" charset="0"/>
                <a:ea typeface="Calibri" panose="020F0502020204030204" pitchFamily="34" charset="0"/>
                <a:cs typeface="Times New Roman" panose="02020603050405020304" pitchFamily="18" charset="0"/>
              </a:rPr>
            </a:br>
            <a:endParaRPr lang="en-US" sz="2000" b="1" spc="200" dirty="0">
              <a:ln w="900" cmpd="sng">
                <a:solidFill>
                  <a:schemeClr val="accent1">
                    <a:satMod val="190000"/>
                    <a:alpha val="55000"/>
                  </a:schemeClr>
                </a:solidFill>
                <a:prstDash val="solid"/>
              </a:ln>
              <a:solidFill>
                <a:schemeClr val="bg1"/>
              </a:solidFill>
              <a:effectLst>
                <a:outerShdw blurRad="60007" dist="200025" dir="15000000" sy="30000" kx="-1800000" algn="bl" rotWithShape="0">
                  <a:prstClr val="black">
                    <a:alpha val="32000"/>
                  </a:prstClr>
                </a:outerShdw>
              </a:effectLst>
              <a:latin typeface="Cambria" pitchFamily="18" charset="0"/>
            </a:endParaRPr>
          </a:p>
        </p:txBody>
      </p:sp>
      <p:pic>
        <p:nvPicPr>
          <p:cNvPr id="4" name="7 - Θέση περιεχομένου" descr="κεφαλίδα3.jpg"/>
          <p:cNvPicPr>
            <a:picLocks noChangeAspect="1"/>
          </p:cNvPicPr>
          <p:nvPr/>
        </p:nvPicPr>
        <p:blipFill>
          <a:blip r:embed="rId3" cstate="print"/>
          <a:stretch>
            <a:fillRect/>
          </a:stretch>
        </p:blipFill>
        <p:spPr>
          <a:xfrm>
            <a:off x="0" y="6381328"/>
            <a:ext cx="9144000" cy="484970"/>
          </a:xfrm>
          <a:prstGeom prst="rect">
            <a:avLst/>
          </a:prstGeom>
        </p:spPr>
      </p:pic>
      <p:graphicFrame>
        <p:nvGraphicFramePr>
          <p:cNvPr id="7" name="Θέση περιεχομένου 6"/>
          <p:cNvGraphicFramePr>
            <a:graphicFrameLocks noGrp="1"/>
          </p:cNvGraphicFramePr>
          <p:nvPr>
            <p:ph idx="1"/>
            <p:extLst>
              <p:ext uri="{D42A27DB-BD31-4B8C-83A1-F6EECF244321}">
                <p14:modId xmlns:p14="http://schemas.microsoft.com/office/powerpoint/2010/main" xmlns="" val="523641493"/>
              </p:ext>
            </p:extLst>
          </p:nvPr>
        </p:nvGraphicFramePr>
        <p:xfrm>
          <a:off x="0" y="1196752"/>
          <a:ext cx="9036496" cy="5224780"/>
        </p:xfrm>
        <a:graphic>
          <a:graphicData uri="http://schemas.openxmlformats.org/drawingml/2006/table">
            <a:tbl>
              <a:tblPr firstRow="1" bandRow="1">
                <a:tableStyleId>{5C22544A-7EE6-4342-B048-85BDC9FD1C3A}</a:tableStyleId>
              </a:tblPr>
              <a:tblGrid>
                <a:gridCol w="4518248">
                  <a:extLst>
                    <a:ext uri="{9D8B030D-6E8A-4147-A177-3AD203B41FA5}">
                      <a16:colId xmlns:a16="http://schemas.microsoft.com/office/drawing/2014/main" xmlns="" val="3075892935"/>
                    </a:ext>
                  </a:extLst>
                </a:gridCol>
                <a:gridCol w="4518248">
                  <a:extLst>
                    <a:ext uri="{9D8B030D-6E8A-4147-A177-3AD203B41FA5}">
                      <a16:colId xmlns:a16="http://schemas.microsoft.com/office/drawing/2014/main" xmlns="" val="1808507816"/>
                    </a:ext>
                  </a:extLst>
                </a:gridCol>
              </a:tblGrid>
              <a:tr h="5158328">
                <a:tc>
                  <a:txBody>
                    <a:bodyPr/>
                    <a:lstStyle/>
                    <a:p>
                      <a:pPr algn="just"/>
                      <a:r>
                        <a:rPr lang="en-US" sz="1800" b="1" kern="1200" dirty="0">
                          <a:solidFill>
                            <a:schemeClr val="lt1"/>
                          </a:solidFill>
                          <a:effectLst/>
                          <a:latin typeface="+mn-lt"/>
                          <a:ea typeface="+mn-ea"/>
                          <a:cs typeface="+mn-cs"/>
                        </a:rPr>
                        <a:t>«</a:t>
                      </a:r>
                      <a:r>
                        <a:rPr lang="en-US" sz="1800" b="1" kern="1200" dirty="0">
                          <a:solidFill>
                            <a:schemeClr val="tx1"/>
                          </a:solidFill>
                          <a:effectLst/>
                          <a:latin typeface="+mn-lt"/>
                          <a:ea typeface="+mn-ea"/>
                          <a:cs typeface="+mn-cs"/>
                        </a:rPr>
                        <a:t>Επ</a:t>
                      </a:r>
                      <a:r>
                        <a:rPr lang="en-US" sz="1800" b="1" kern="1200" dirty="0" err="1">
                          <a:solidFill>
                            <a:schemeClr val="tx1"/>
                          </a:solidFill>
                          <a:effectLst/>
                          <a:latin typeface="+mn-lt"/>
                          <a:ea typeface="+mn-ea"/>
                          <a:cs typeface="+mn-cs"/>
                        </a:rPr>
                        <a:t>οίησεν</a:t>
                      </a:r>
                      <a:r>
                        <a:rPr lang="en-US" sz="1800" b="1" kern="1200" dirty="0">
                          <a:solidFill>
                            <a:schemeClr val="tx1"/>
                          </a:solidFill>
                          <a:effectLst/>
                          <a:latin typeface="+mn-lt"/>
                          <a:ea typeface="+mn-ea"/>
                          <a:cs typeface="+mn-cs"/>
                        </a:rPr>
                        <a:t> </a:t>
                      </a:r>
                      <a:r>
                        <a:rPr lang="en-US" sz="1800" b="1" kern="1200" dirty="0" err="1">
                          <a:solidFill>
                            <a:schemeClr val="tx1"/>
                          </a:solidFill>
                          <a:effectLst/>
                          <a:latin typeface="+mn-lt"/>
                          <a:ea typeface="+mn-ea"/>
                          <a:cs typeface="+mn-cs"/>
                        </a:rPr>
                        <a:t>δε</a:t>
                      </a:r>
                      <a:r>
                        <a:rPr lang="en-US" sz="1800" b="1" kern="1200" dirty="0">
                          <a:solidFill>
                            <a:schemeClr val="tx1"/>
                          </a:solidFill>
                          <a:effectLst/>
                          <a:latin typeface="+mn-lt"/>
                          <a:ea typeface="+mn-ea"/>
                          <a:cs typeface="+mn-cs"/>
                        </a:rPr>
                        <a:t> α</a:t>
                      </a:r>
                      <a:r>
                        <a:rPr lang="en-US" sz="1800" b="1" kern="1200" dirty="0" err="1">
                          <a:solidFill>
                            <a:schemeClr val="tx1"/>
                          </a:solidFill>
                          <a:effectLst/>
                          <a:latin typeface="+mn-lt"/>
                          <a:ea typeface="+mn-ea"/>
                          <a:cs typeface="+mn-cs"/>
                        </a:rPr>
                        <a:t>υτόν</a:t>
                      </a:r>
                      <a:r>
                        <a:rPr lang="en-US" sz="1800" b="1" kern="1200" dirty="0">
                          <a:solidFill>
                            <a:schemeClr val="tx1"/>
                          </a:solidFill>
                          <a:effectLst/>
                          <a:latin typeface="+mn-lt"/>
                          <a:ea typeface="+mn-ea"/>
                          <a:cs typeface="+mn-cs"/>
                        </a:rPr>
                        <a:t> </a:t>
                      </a:r>
                      <a:r>
                        <a:rPr lang="en-US" sz="1800" b="1" kern="1200" dirty="0" err="1">
                          <a:solidFill>
                            <a:schemeClr val="tx1"/>
                          </a:solidFill>
                          <a:effectLst/>
                          <a:latin typeface="+mn-lt"/>
                          <a:ea typeface="+mn-ea"/>
                          <a:cs typeface="+mn-cs"/>
                        </a:rPr>
                        <a:t>φύσει</a:t>
                      </a:r>
                      <a:r>
                        <a:rPr lang="en-US" sz="1800" b="1" kern="1200" dirty="0">
                          <a:solidFill>
                            <a:schemeClr val="tx1"/>
                          </a:solidFill>
                          <a:effectLst/>
                          <a:latin typeface="+mn-lt"/>
                          <a:ea typeface="+mn-ea"/>
                          <a:cs typeface="+mn-cs"/>
                        </a:rPr>
                        <a:t> ανα</a:t>
                      </a:r>
                      <a:r>
                        <a:rPr lang="en-US" sz="1800" b="1" kern="1200" dirty="0" err="1">
                          <a:solidFill>
                            <a:schemeClr val="tx1"/>
                          </a:solidFill>
                          <a:effectLst/>
                          <a:latin typeface="+mn-lt"/>
                          <a:ea typeface="+mn-ea"/>
                          <a:cs typeface="+mn-cs"/>
                        </a:rPr>
                        <a:t>μάρτητον</a:t>
                      </a:r>
                      <a:r>
                        <a:rPr lang="en-US" sz="1800" b="1" kern="1200" dirty="0">
                          <a:solidFill>
                            <a:schemeClr val="tx1"/>
                          </a:solidFill>
                          <a:effectLst/>
                          <a:latin typeface="+mn-lt"/>
                          <a:ea typeface="+mn-ea"/>
                          <a:cs typeface="+mn-cs"/>
                        </a:rPr>
                        <a:t>, και </a:t>
                      </a:r>
                      <a:r>
                        <a:rPr lang="en-US" sz="1800" b="1" kern="1200" dirty="0" err="1">
                          <a:solidFill>
                            <a:schemeClr val="tx1"/>
                          </a:solidFill>
                          <a:effectLst/>
                          <a:latin typeface="+mn-lt"/>
                          <a:ea typeface="+mn-ea"/>
                          <a:cs typeface="+mn-cs"/>
                        </a:rPr>
                        <a:t>θελήσει</a:t>
                      </a:r>
                      <a:r>
                        <a:rPr lang="en-US" sz="1800" b="1" kern="1200" dirty="0">
                          <a:solidFill>
                            <a:schemeClr val="tx1"/>
                          </a:solidFill>
                          <a:effectLst/>
                          <a:latin typeface="+mn-lt"/>
                          <a:ea typeface="+mn-ea"/>
                          <a:cs typeface="+mn-cs"/>
                        </a:rPr>
                        <a:t> α</a:t>
                      </a:r>
                      <a:r>
                        <a:rPr lang="en-US" sz="1800" b="1" kern="1200" dirty="0" err="1">
                          <a:solidFill>
                            <a:schemeClr val="tx1"/>
                          </a:solidFill>
                          <a:effectLst/>
                          <a:latin typeface="+mn-lt"/>
                          <a:ea typeface="+mn-ea"/>
                          <a:cs typeface="+mn-cs"/>
                        </a:rPr>
                        <a:t>υτεξούσιον</a:t>
                      </a:r>
                      <a:r>
                        <a:rPr lang="en-US" sz="1800" b="1" kern="1200" dirty="0">
                          <a:solidFill>
                            <a:schemeClr val="tx1"/>
                          </a:solidFill>
                          <a:effectLst/>
                          <a:latin typeface="+mn-lt"/>
                          <a:ea typeface="+mn-ea"/>
                          <a:cs typeface="+mn-cs"/>
                        </a:rPr>
                        <a:t>. </a:t>
                      </a:r>
                      <a:r>
                        <a:rPr lang="en-US" sz="1800" b="1" kern="1200" dirty="0" err="1">
                          <a:solidFill>
                            <a:schemeClr val="tx1"/>
                          </a:solidFill>
                          <a:effectLst/>
                          <a:latin typeface="+mn-lt"/>
                          <a:ea typeface="+mn-ea"/>
                          <a:cs typeface="+mn-cs"/>
                        </a:rPr>
                        <a:t>Αν</a:t>
                      </a:r>
                      <a:r>
                        <a:rPr lang="en-US" sz="1800" b="1" kern="1200" dirty="0">
                          <a:solidFill>
                            <a:schemeClr val="tx1"/>
                          </a:solidFill>
                          <a:effectLst/>
                          <a:latin typeface="+mn-lt"/>
                          <a:ea typeface="+mn-ea"/>
                          <a:cs typeface="+mn-cs"/>
                        </a:rPr>
                        <a:t>αμάρτητον δε φημί  ουχ ως μη επιδεχόμενον αμαρτίαν. </a:t>
                      </a:r>
                      <a:r>
                        <a:rPr lang="en-US" sz="1800" b="1" kern="1200" dirty="0" err="1">
                          <a:solidFill>
                            <a:schemeClr val="tx1"/>
                          </a:solidFill>
                          <a:effectLst/>
                          <a:latin typeface="+mn-lt"/>
                          <a:ea typeface="+mn-ea"/>
                          <a:cs typeface="+mn-cs"/>
                        </a:rPr>
                        <a:t>Μόνο</a:t>
                      </a:r>
                      <a:r>
                        <a:rPr lang="en-US" sz="1800" b="1" kern="1200" dirty="0">
                          <a:solidFill>
                            <a:schemeClr val="tx1"/>
                          </a:solidFill>
                          <a:effectLst/>
                          <a:latin typeface="+mn-lt"/>
                          <a:ea typeface="+mn-ea"/>
                          <a:cs typeface="+mn-cs"/>
                        </a:rPr>
                        <a:t> γαρ </a:t>
                      </a:r>
                      <a:r>
                        <a:rPr lang="en-US" sz="1800" b="1" kern="1200" dirty="0" err="1">
                          <a:solidFill>
                            <a:schemeClr val="tx1"/>
                          </a:solidFill>
                          <a:effectLst/>
                          <a:latin typeface="+mn-lt"/>
                          <a:ea typeface="+mn-ea"/>
                          <a:cs typeface="+mn-cs"/>
                        </a:rPr>
                        <a:t>το</a:t>
                      </a:r>
                      <a:r>
                        <a:rPr lang="en-US" sz="1800" b="1" kern="1200" dirty="0">
                          <a:solidFill>
                            <a:schemeClr val="tx1"/>
                          </a:solidFill>
                          <a:effectLst/>
                          <a:latin typeface="+mn-lt"/>
                          <a:ea typeface="+mn-ea"/>
                          <a:cs typeface="+mn-cs"/>
                        </a:rPr>
                        <a:t> </a:t>
                      </a:r>
                      <a:r>
                        <a:rPr lang="en-US" sz="1800" b="1" kern="1200" dirty="0" err="1">
                          <a:solidFill>
                            <a:schemeClr val="tx1"/>
                          </a:solidFill>
                          <a:effectLst/>
                          <a:latin typeface="+mn-lt"/>
                          <a:ea typeface="+mn-ea"/>
                          <a:cs typeface="+mn-cs"/>
                        </a:rPr>
                        <a:t>θείον</a:t>
                      </a:r>
                      <a:r>
                        <a:rPr lang="en-US" sz="1800" b="1" kern="1200" dirty="0">
                          <a:solidFill>
                            <a:schemeClr val="tx1"/>
                          </a:solidFill>
                          <a:effectLst/>
                          <a:latin typeface="+mn-lt"/>
                          <a:ea typeface="+mn-ea"/>
                          <a:cs typeface="+mn-cs"/>
                        </a:rPr>
                        <a:t> αμα</a:t>
                      </a:r>
                      <a:r>
                        <a:rPr lang="en-US" sz="1800" b="1" kern="1200" dirty="0" err="1">
                          <a:solidFill>
                            <a:schemeClr val="tx1"/>
                          </a:solidFill>
                          <a:effectLst/>
                          <a:latin typeface="+mn-lt"/>
                          <a:ea typeface="+mn-ea"/>
                          <a:cs typeface="+mn-cs"/>
                        </a:rPr>
                        <a:t>ρτί</a:t>
                      </a:r>
                      <a:r>
                        <a:rPr lang="en-US" sz="1800" b="1" kern="1200" dirty="0">
                          <a:solidFill>
                            <a:schemeClr val="tx1"/>
                          </a:solidFill>
                          <a:effectLst/>
                          <a:latin typeface="+mn-lt"/>
                          <a:ea typeface="+mn-ea"/>
                          <a:cs typeface="+mn-cs"/>
                        </a:rPr>
                        <a:t>ας εστιν ανεπίδεκτον. </a:t>
                      </a:r>
                      <a:r>
                        <a:rPr lang="en-US" sz="1800" b="1" kern="1200" dirty="0" err="1">
                          <a:solidFill>
                            <a:schemeClr val="tx1"/>
                          </a:solidFill>
                          <a:effectLst/>
                          <a:latin typeface="+mn-lt"/>
                          <a:ea typeface="+mn-ea"/>
                          <a:cs typeface="+mn-cs"/>
                        </a:rPr>
                        <a:t>Αλλ</a:t>
                      </a:r>
                      <a:r>
                        <a:rPr lang="en-US" sz="1800" b="1" kern="1200" dirty="0">
                          <a:solidFill>
                            <a:schemeClr val="tx1"/>
                          </a:solidFill>
                          <a:effectLst/>
                          <a:latin typeface="+mn-lt"/>
                          <a:ea typeface="+mn-ea"/>
                          <a:cs typeface="+mn-cs"/>
                        </a:rPr>
                        <a:t>΄ </a:t>
                      </a:r>
                      <a:r>
                        <a:rPr lang="en-US" sz="1800" b="1" kern="1200" dirty="0" err="1">
                          <a:solidFill>
                            <a:schemeClr val="tx1"/>
                          </a:solidFill>
                          <a:effectLst/>
                          <a:latin typeface="+mn-lt"/>
                          <a:ea typeface="+mn-ea"/>
                          <a:cs typeface="+mn-cs"/>
                        </a:rPr>
                        <a:t>ουχ</a:t>
                      </a:r>
                      <a:r>
                        <a:rPr lang="en-US" sz="1800" b="1" kern="1200" dirty="0">
                          <a:solidFill>
                            <a:schemeClr val="tx1"/>
                          </a:solidFill>
                          <a:effectLst/>
                          <a:latin typeface="+mn-lt"/>
                          <a:ea typeface="+mn-ea"/>
                          <a:cs typeface="+mn-cs"/>
                        </a:rPr>
                        <a:t> </a:t>
                      </a:r>
                      <a:r>
                        <a:rPr lang="en-US" sz="1800" b="1" kern="1200" dirty="0" err="1">
                          <a:solidFill>
                            <a:schemeClr val="tx1"/>
                          </a:solidFill>
                          <a:effectLst/>
                          <a:latin typeface="+mn-lt"/>
                          <a:ea typeface="+mn-ea"/>
                          <a:cs typeface="+mn-cs"/>
                        </a:rPr>
                        <a:t>ως</a:t>
                      </a:r>
                      <a:r>
                        <a:rPr lang="en-US" sz="1800" b="1" kern="1200" dirty="0">
                          <a:solidFill>
                            <a:schemeClr val="tx1"/>
                          </a:solidFill>
                          <a:effectLst/>
                          <a:latin typeface="+mn-lt"/>
                          <a:ea typeface="+mn-ea"/>
                          <a:cs typeface="+mn-cs"/>
                        </a:rPr>
                        <a:t> </a:t>
                      </a:r>
                      <a:r>
                        <a:rPr lang="en-US" sz="1800" b="1" kern="1200" dirty="0" err="1">
                          <a:solidFill>
                            <a:schemeClr val="tx1"/>
                          </a:solidFill>
                          <a:effectLst/>
                          <a:latin typeface="+mn-lt"/>
                          <a:ea typeface="+mn-ea"/>
                          <a:cs typeface="+mn-cs"/>
                        </a:rPr>
                        <a:t>εν</a:t>
                      </a:r>
                      <a:r>
                        <a:rPr lang="en-US" sz="1800" b="1" kern="1200" dirty="0">
                          <a:solidFill>
                            <a:schemeClr val="tx1"/>
                          </a:solidFill>
                          <a:effectLst/>
                          <a:latin typeface="+mn-lt"/>
                          <a:ea typeface="+mn-ea"/>
                          <a:cs typeface="+mn-cs"/>
                        </a:rPr>
                        <a:t> </a:t>
                      </a:r>
                      <a:r>
                        <a:rPr lang="en-US" sz="1800" b="1" kern="1200" dirty="0" err="1">
                          <a:solidFill>
                            <a:schemeClr val="tx1"/>
                          </a:solidFill>
                          <a:effectLst/>
                          <a:latin typeface="+mn-lt"/>
                          <a:ea typeface="+mn-ea"/>
                          <a:cs typeface="+mn-cs"/>
                        </a:rPr>
                        <a:t>τη</a:t>
                      </a:r>
                      <a:r>
                        <a:rPr lang="en-US" sz="1800" b="1" kern="1200" dirty="0">
                          <a:solidFill>
                            <a:schemeClr val="tx1"/>
                          </a:solidFill>
                          <a:effectLst/>
                          <a:latin typeface="+mn-lt"/>
                          <a:ea typeface="+mn-ea"/>
                          <a:cs typeface="+mn-cs"/>
                        </a:rPr>
                        <a:t> </a:t>
                      </a:r>
                      <a:r>
                        <a:rPr lang="en-US" sz="1800" b="1" kern="1200" dirty="0" err="1">
                          <a:solidFill>
                            <a:schemeClr val="tx1"/>
                          </a:solidFill>
                          <a:effectLst/>
                          <a:latin typeface="+mn-lt"/>
                          <a:ea typeface="+mn-ea"/>
                          <a:cs typeface="+mn-cs"/>
                        </a:rPr>
                        <a:t>φύσει</a:t>
                      </a:r>
                      <a:r>
                        <a:rPr lang="en-US" sz="1800" b="1" kern="1200" dirty="0">
                          <a:solidFill>
                            <a:schemeClr val="tx1"/>
                          </a:solidFill>
                          <a:effectLst/>
                          <a:latin typeface="+mn-lt"/>
                          <a:ea typeface="+mn-ea"/>
                          <a:cs typeface="+mn-cs"/>
                        </a:rPr>
                        <a:t> </a:t>
                      </a:r>
                      <a:r>
                        <a:rPr lang="en-US" sz="1800" b="1" kern="1200" dirty="0" err="1">
                          <a:solidFill>
                            <a:schemeClr val="tx1"/>
                          </a:solidFill>
                          <a:effectLst/>
                          <a:latin typeface="+mn-lt"/>
                          <a:ea typeface="+mn-ea"/>
                          <a:cs typeface="+mn-cs"/>
                        </a:rPr>
                        <a:t>το</a:t>
                      </a:r>
                      <a:r>
                        <a:rPr lang="en-US" sz="1800" b="1" kern="1200" dirty="0">
                          <a:solidFill>
                            <a:schemeClr val="tx1"/>
                          </a:solidFill>
                          <a:effectLst/>
                          <a:latin typeface="+mn-lt"/>
                          <a:ea typeface="+mn-ea"/>
                          <a:cs typeface="+mn-cs"/>
                        </a:rPr>
                        <a:t> αμα</a:t>
                      </a:r>
                      <a:r>
                        <a:rPr lang="en-US" sz="1800" b="1" kern="1200" dirty="0" err="1">
                          <a:solidFill>
                            <a:schemeClr val="tx1"/>
                          </a:solidFill>
                          <a:effectLst/>
                          <a:latin typeface="+mn-lt"/>
                          <a:ea typeface="+mn-ea"/>
                          <a:cs typeface="+mn-cs"/>
                        </a:rPr>
                        <a:t>ρτάνειν</a:t>
                      </a:r>
                      <a:r>
                        <a:rPr lang="en-US" sz="1800" b="1" kern="1200" dirty="0">
                          <a:solidFill>
                            <a:schemeClr val="tx1"/>
                          </a:solidFill>
                          <a:effectLst/>
                          <a:latin typeface="+mn-lt"/>
                          <a:ea typeface="+mn-ea"/>
                          <a:cs typeface="+mn-cs"/>
                        </a:rPr>
                        <a:t> </a:t>
                      </a:r>
                      <a:r>
                        <a:rPr lang="en-US" sz="1800" b="1" kern="1200" dirty="0" err="1">
                          <a:solidFill>
                            <a:schemeClr val="tx1"/>
                          </a:solidFill>
                          <a:effectLst/>
                          <a:latin typeface="+mn-lt"/>
                          <a:ea typeface="+mn-ea"/>
                          <a:cs typeface="+mn-cs"/>
                        </a:rPr>
                        <a:t>έχοντ</a:t>
                      </a:r>
                      <a:r>
                        <a:rPr lang="en-US" sz="1800" b="1" kern="1200" dirty="0">
                          <a:solidFill>
                            <a:schemeClr val="tx1"/>
                          </a:solidFill>
                          <a:effectLst/>
                          <a:latin typeface="+mn-lt"/>
                          <a:ea typeface="+mn-ea"/>
                          <a:cs typeface="+mn-cs"/>
                        </a:rPr>
                        <a:t>α, εν τη προαιρέσει  μάλλον. </a:t>
                      </a:r>
                      <a:r>
                        <a:rPr lang="en-US" sz="1800" b="1" kern="1200" dirty="0" err="1">
                          <a:solidFill>
                            <a:schemeClr val="tx1"/>
                          </a:solidFill>
                          <a:effectLst/>
                          <a:latin typeface="+mn-lt"/>
                          <a:ea typeface="+mn-ea"/>
                          <a:cs typeface="+mn-cs"/>
                        </a:rPr>
                        <a:t>Ήτοι</a:t>
                      </a:r>
                      <a:r>
                        <a:rPr lang="en-US" sz="1800" b="1" kern="1200" dirty="0">
                          <a:solidFill>
                            <a:schemeClr val="tx1"/>
                          </a:solidFill>
                          <a:effectLst/>
                          <a:latin typeface="+mn-lt"/>
                          <a:ea typeface="+mn-ea"/>
                          <a:cs typeface="+mn-cs"/>
                        </a:rPr>
                        <a:t> </a:t>
                      </a:r>
                      <a:r>
                        <a:rPr lang="en-US" sz="1800" b="1" kern="1200" dirty="0" err="1">
                          <a:solidFill>
                            <a:schemeClr val="tx1"/>
                          </a:solidFill>
                          <a:effectLst/>
                          <a:latin typeface="+mn-lt"/>
                          <a:ea typeface="+mn-ea"/>
                          <a:cs typeface="+mn-cs"/>
                        </a:rPr>
                        <a:t>εξουσί</a:t>
                      </a:r>
                      <a:r>
                        <a:rPr lang="en-US" sz="1800" b="1" kern="1200" dirty="0">
                          <a:solidFill>
                            <a:schemeClr val="tx1"/>
                          </a:solidFill>
                          <a:effectLst/>
                          <a:latin typeface="+mn-lt"/>
                          <a:ea typeface="+mn-ea"/>
                          <a:cs typeface="+mn-cs"/>
                        </a:rPr>
                        <a:t>αν έχοντα μένειν, και προκόπτειν εν τω αγαθώ, τη θεία συνεργούμενον χάριτι ωσαύτως και τρέπεσθαι εκ του καλού, και εν τω κακώ γίνεσθαι, του Θεού παραχωρούντος το αυτεξούσιον. </a:t>
                      </a:r>
                      <a:r>
                        <a:rPr lang="en-US" sz="1800" b="1" kern="1200" dirty="0" err="1">
                          <a:solidFill>
                            <a:schemeClr val="tx1"/>
                          </a:solidFill>
                          <a:effectLst/>
                          <a:latin typeface="+mn-lt"/>
                          <a:ea typeface="+mn-ea"/>
                          <a:cs typeface="+mn-cs"/>
                        </a:rPr>
                        <a:t>Ουκ</a:t>
                      </a:r>
                      <a:r>
                        <a:rPr lang="en-US" sz="1800" b="1" kern="1200" dirty="0">
                          <a:solidFill>
                            <a:schemeClr val="tx1"/>
                          </a:solidFill>
                          <a:effectLst/>
                          <a:latin typeface="+mn-lt"/>
                          <a:ea typeface="+mn-ea"/>
                          <a:cs typeface="+mn-cs"/>
                        </a:rPr>
                        <a:t> α</a:t>
                      </a:r>
                      <a:r>
                        <a:rPr lang="en-US" sz="1800" b="1" kern="1200" dirty="0" err="1">
                          <a:solidFill>
                            <a:schemeClr val="tx1"/>
                          </a:solidFill>
                          <a:effectLst/>
                          <a:latin typeface="+mn-lt"/>
                          <a:ea typeface="+mn-ea"/>
                          <a:cs typeface="+mn-cs"/>
                        </a:rPr>
                        <a:t>ρετή</a:t>
                      </a:r>
                      <a:r>
                        <a:rPr lang="en-US" sz="1800" b="1" kern="1200" dirty="0">
                          <a:solidFill>
                            <a:schemeClr val="tx1"/>
                          </a:solidFill>
                          <a:effectLst/>
                          <a:latin typeface="+mn-lt"/>
                          <a:ea typeface="+mn-ea"/>
                          <a:cs typeface="+mn-cs"/>
                        </a:rPr>
                        <a:t> γαρ </a:t>
                      </a:r>
                      <a:r>
                        <a:rPr lang="en-US" sz="1800" b="1" kern="1200" dirty="0" err="1">
                          <a:solidFill>
                            <a:schemeClr val="tx1"/>
                          </a:solidFill>
                          <a:effectLst/>
                          <a:latin typeface="+mn-lt"/>
                          <a:ea typeface="+mn-ea"/>
                          <a:cs typeface="+mn-cs"/>
                        </a:rPr>
                        <a:t>το</a:t>
                      </a:r>
                      <a:r>
                        <a:rPr lang="en-US" sz="1800" b="1" kern="1200" dirty="0">
                          <a:solidFill>
                            <a:schemeClr val="tx1"/>
                          </a:solidFill>
                          <a:effectLst/>
                          <a:latin typeface="+mn-lt"/>
                          <a:ea typeface="+mn-ea"/>
                          <a:cs typeface="+mn-cs"/>
                        </a:rPr>
                        <a:t> βία </a:t>
                      </a:r>
                      <a:r>
                        <a:rPr lang="en-US" sz="1800" b="1" kern="1200" dirty="0" err="1">
                          <a:solidFill>
                            <a:schemeClr val="tx1"/>
                          </a:solidFill>
                          <a:effectLst/>
                          <a:latin typeface="+mn-lt"/>
                          <a:ea typeface="+mn-ea"/>
                          <a:cs typeface="+mn-cs"/>
                        </a:rPr>
                        <a:t>γινόμενον</a:t>
                      </a:r>
                      <a:r>
                        <a:rPr lang="en-US" sz="1800" b="1" kern="1200" dirty="0">
                          <a:solidFill>
                            <a:schemeClr val="tx1"/>
                          </a:solidFill>
                          <a:effectLst/>
                          <a:latin typeface="+mn-lt"/>
                          <a:ea typeface="+mn-ea"/>
                          <a:cs typeface="+mn-cs"/>
                        </a:rPr>
                        <a:t>».</a:t>
                      </a:r>
                      <a:endParaRPr lang="el-GR" sz="1800" b="1" kern="1200" dirty="0">
                        <a:solidFill>
                          <a:schemeClr val="tx1"/>
                        </a:solidFill>
                        <a:effectLst/>
                        <a:latin typeface="+mn-lt"/>
                        <a:ea typeface="+mn-ea"/>
                        <a:cs typeface="+mn-cs"/>
                      </a:endParaRPr>
                    </a:p>
                    <a:p>
                      <a:endParaRPr lang="el-GR" sz="1800" b="1" kern="1200" dirty="0">
                        <a:solidFill>
                          <a:schemeClr val="tx1"/>
                        </a:solidFill>
                        <a:effectLst/>
                        <a:latin typeface="+mn-lt"/>
                        <a:ea typeface="+mn-ea"/>
                        <a:cs typeface="+mn-cs"/>
                      </a:endParaRPr>
                    </a:p>
                    <a:p>
                      <a:endParaRPr lang="el-GR"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endParaRPr lang="el-GR"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 </a:t>
                      </a:r>
                      <a:r>
                        <a:rPr lang="en-US" sz="1800" b="0" kern="1200" dirty="0" err="1">
                          <a:solidFill>
                            <a:schemeClr val="tx1"/>
                          </a:solidFill>
                          <a:effectLst/>
                          <a:latin typeface="+mn-lt"/>
                          <a:ea typeface="+mn-ea"/>
                          <a:cs typeface="+mn-cs"/>
                        </a:rPr>
                        <a:t>Ιωάννης</a:t>
                      </a:r>
                      <a:r>
                        <a:rPr lang="en-US" sz="1800" b="0" kern="1200" dirty="0">
                          <a:solidFill>
                            <a:schemeClr val="tx1"/>
                          </a:solidFill>
                          <a:effectLst/>
                          <a:latin typeface="+mn-lt"/>
                          <a:ea typeface="+mn-ea"/>
                          <a:cs typeface="+mn-cs"/>
                        </a:rPr>
                        <a:t> Δαμα</a:t>
                      </a:r>
                      <a:r>
                        <a:rPr lang="en-US" sz="1800" b="0" kern="1200" dirty="0" err="1">
                          <a:solidFill>
                            <a:schemeClr val="tx1"/>
                          </a:solidFill>
                          <a:effectLst/>
                          <a:latin typeface="+mn-lt"/>
                          <a:ea typeface="+mn-ea"/>
                          <a:cs typeface="+mn-cs"/>
                        </a:rPr>
                        <a:t>σκηνός</a:t>
                      </a:r>
                      <a:r>
                        <a:rPr lang="en-US" sz="1800" b="0" kern="1200" dirty="0">
                          <a:solidFill>
                            <a:schemeClr val="tx1"/>
                          </a:solidFill>
                          <a:effectLst/>
                          <a:latin typeface="+mn-lt"/>
                          <a:ea typeface="+mn-ea"/>
                          <a:cs typeface="+mn-cs"/>
                        </a:rPr>
                        <a:t>,  </a:t>
                      </a:r>
                      <a:r>
                        <a:rPr lang="en-US" sz="1800" b="0" i="1" kern="1200" dirty="0" err="1">
                          <a:solidFill>
                            <a:schemeClr val="tx1"/>
                          </a:solidFill>
                          <a:effectLst/>
                          <a:latin typeface="+mn-lt"/>
                          <a:ea typeface="+mn-ea"/>
                          <a:cs typeface="+mn-cs"/>
                        </a:rPr>
                        <a:t>Έκδοσις</a:t>
                      </a:r>
                      <a:r>
                        <a:rPr lang="en-US" sz="1800" b="0" i="1" kern="1200" dirty="0">
                          <a:solidFill>
                            <a:schemeClr val="tx1"/>
                          </a:solidFill>
                          <a:effectLst/>
                          <a:latin typeface="+mn-lt"/>
                          <a:ea typeface="+mn-ea"/>
                          <a:cs typeface="+mn-cs"/>
                        </a:rPr>
                        <a:t> </a:t>
                      </a:r>
                      <a:r>
                        <a:rPr lang="en-US" sz="1800" b="0" i="1" kern="1200" dirty="0" err="1">
                          <a:solidFill>
                            <a:schemeClr val="tx1"/>
                          </a:solidFill>
                          <a:effectLst/>
                          <a:latin typeface="+mn-lt"/>
                          <a:ea typeface="+mn-ea"/>
                          <a:cs typeface="+mn-cs"/>
                        </a:rPr>
                        <a:t>Ακρι</a:t>
                      </a:r>
                      <a:r>
                        <a:rPr lang="en-US" sz="1800" b="0" i="1" kern="1200" dirty="0">
                          <a:solidFill>
                            <a:schemeClr val="tx1"/>
                          </a:solidFill>
                          <a:effectLst/>
                          <a:latin typeface="+mn-lt"/>
                          <a:ea typeface="+mn-ea"/>
                          <a:cs typeface="+mn-cs"/>
                        </a:rPr>
                        <a:t>βής της Ορθοδόξου Πίστεως</a:t>
                      </a:r>
                      <a:r>
                        <a:rPr lang="en-US" sz="1800" b="0" kern="1200" dirty="0">
                          <a:solidFill>
                            <a:schemeClr val="tx1"/>
                          </a:solidFill>
                          <a:effectLst/>
                          <a:latin typeface="+mn-lt"/>
                          <a:ea typeface="+mn-ea"/>
                          <a:cs typeface="+mn-cs"/>
                        </a:rPr>
                        <a:t>, MPG 94:924Β</a:t>
                      </a:r>
                      <a:endParaRPr lang="el-GR" sz="1800" b="0" kern="1200" dirty="0">
                        <a:solidFill>
                          <a:schemeClr val="tx1"/>
                        </a:solidFill>
                        <a:effectLst/>
                        <a:latin typeface="+mn-lt"/>
                        <a:ea typeface="+mn-ea"/>
                        <a:cs typeface="+mn-cs"/>
                      </a:endParaRPr>
                    </a:p>
                    <a:p>
                      <a:endParaRPr lang="el-GR" dirty="0"/>
                    </a:p>
                  </a:txBody>
                  <a:tcPr>
                    <a:noFill/>
                  </a:tcPr>
                </a:tc>
                <a:tc>
                  <a:txBody>
                    <a:bodyPr/>
                    <a:lstStyle/>
                    <a:p>
                      <a:pPr algn="just">
                        <a:lnSpc>
                          <a:spcPct val="115000"/>
                        </a:lnSpc>
                        <a:spcAft>
                          <a:spcPts val="1000"/>
                        </a:spcAft>
                      </a:pP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Τον </a:t>
                      </a:r>
                      <a:r>
                        <a:rPr lang="en-US"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δημιούργησε</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(τον </a:t>
                      </a:r>
                      <a:r>
                        <a:rPr lang="en-US"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άνθρω</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πο) στη φύση του αναμάρτητο και στη βούληση αυτεξούσιο. </a:t>
                      </a:r>
                      <a:r>
                        <a:rPr lang="en-US"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Ότ</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αν λέω αναμάρτητο δεν εννοώ ότι  δεν υποπίπτει σε αμαρτία. </a:t>
                      </a:r>
                      <a:r>
                        <a:rPr lang="en-US"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Διότι</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μόνον</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το</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θείο</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δεν</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το</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α</a:t>
                      </a:r>
                      <a:r>
                        <a:rPr lang="en-US"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γγίζει</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lang="en-US"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είν</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αι «ανεπίδεκτο») η αμαρτία. </a:t>
                      </a:r>
                      <a:r>
                        <a:rPr lang="en-US"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Αλλά</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όχι</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ότι</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έχει</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μέσ</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 του την αμαρτία(ο άνθρωπος), αλλά περισσότερο ότι την επιλέγει/προτιμά. </a:t>
                      </a:r>
                      <a:r>
                        <a:rPr lang="en-US"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Δηλ</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αδή, όπως έχει τη δύναμη να μένει και να  προκόβει στο αγαθό με τη συνέργεια της θείας χάριτος, το ίδιο  μπορεί και να απομακρυνθεί από το καλό και να βρεθεί σε συνθήκες κακές, αφού  ο Θεός του παραχωρεί το αυτεξούσιο. </a:t>
                      </a:r>
                      <a:r>
                        <a:rPr lang="en-US"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Γι</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ατί δεν είναι αρετή αυτό που γίνεται με τη βία».</a:t>
                      </a:r>
                      <a:endPar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a:txBody>
                  <a:tcPr>
                    <a:noFill/>
                  </a:tcPr>
                </a:tc>
                <a:extLst>
                  <a:ext uri="{0D108BD9-81ED-4DB2-BD59-A6C34878D82A}">
                    <a16:rowId xmlns:a16="http://schemas.microsoft.com/office/drawing/2014/main" xmlns="" val="2886016335"/>
                  </a:ext>
                </a:extLst>
              </a:tr>
            </a:tbl>
          </a:graphicData>
        </a:graphic>
      </p:graphicFrame>
    </p:spTree>
    <p:extLst>
      <p:ext uri="{BB962C8B-B14F-4D97-AF65-F5344CB8AC3E}">
        <p14:creationId xmlns:p14="http://schemas.microsoft.com/office/powerpoint/2010/main" xmlns="" val="186629285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1294</TotalTime>
  <Words>1471</Words>
  <Application>Microsoft Office PowerPoint</Application>
  <PresentationFormat>Προβολή στην οθόνη (4:3)</PresentationFormat>
  <Paragraphs>134</Paragraphs>
  <Slides>14</Slides>
  <Notes>11</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ΘΕ 4 ΑΞΙΕΣ/1.ΕΛΕΥΘΕΡΙΑ  Α΄Λυκείου</vt:lpstr>
      <vt:lpstr>Διαφάνεια 2</vt:lpstr>
      <vt:lpstr>Διαφάνεια 3</vt:lpstr>
      <vt:lpstr> Παντελής Θεοχαρίδης, Ελευθερία Στίχ.: Γ. Χατζόπουλος, Μουσική: Δ. Ζερβουδάκης   </vt:lpstr>
      <vt:lpstr>Διαφάνεια 5</vt:lpstr>
      <vt:lpstr> Ελευθερία: αγαθό και δικαίωμα </vt:lpstr>
      <vt:lpstr>Ποια χαρακτηριστικά έχει ο άνθρωπος  ως «εικόνα» του Θεού;</vt:lpstr>
      <vt:lpstr>-Ποια βασική θέση της χριστιανικής διδασκαλίας για τον άνθρωπο και την ελευθερία του επισημαίνουν οι δύο  Πατέρες της  Εκκλησίας; - Αυτή είναι σημαντική κατά τη γνώμη σας  και γιατί;</vt:lpstr>
      <vt:lpstr> -Σε τι συνίσταται  το αυτεξούσιο που έδωσε ο Θεός στον άνθρωπο; Ποια δυνατότητα του δίνει; -Γιατί  «ουκ αρετή το βία γινόμενον»  του Ιωάννη Δαμασκηνού; </vt:lpstr>
      <vt:lpstr> Η ελευθερία της βούλησης  οδηγεί πάντοτε στην αληθινή ελευθερία τον άνθρωπο; </vt:lpstr>
      <vt:lpstr>Αναζητήστε τη σχέση…</vt:lpstr>
      <vt:lpstr> δημιουργούμε ένα   poster…</vt:lpstr>
      <vt:lpstr> Αξιολόγηση - Έκφραση επιχειρημάτων περί της ελευθερίας ως θεμελιώδους γνωρίσματος του Χριστιανισμού.  - Ανάλυση της σχέσης πίστης και ελευθερίας.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Σχεδιασμός μαθήματος  με το νέο Πρόγραμμα Σπουδών στο Γυμνάσιο</dc:title>
  <dc:creator>user</dc:creator>
  <cp:lastModifiedBy>USER1</cp:lastModifiedBy>
  <cp:revision>123</cp:revision>
  <dcterms:created xsi:type="dcterms:W3CDTF">2016-10-25T07:02:36Z</dcterms:created>
  <dcterms:modified xsi:type="dcterms:W3CDTF">2017-05-04T16:20:38Z</dcterms:modified>
</cp:coreProperties>
</file>