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3" r:id="rId4"/>
    <p:sldId id="265" r:id="rId5"/>
    <p:sldId id="283" r:id="rId6"/>
    <p:sldId id="284" r:id="rId7"/>
    <p:sldId id="264" r:id="rId8"/>
    <p:sldId id="287" r:id="rId9"/>
    <p:sldId id="286" r:id="rId10"/>
    <p:sldId id="262" r:id="rId11"/>
    <p:sldId id="267" r:id="rId12"/>
    <p:sldId id="276" r:id="rId13"/>
    <p:sldId id="282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466"/>
    <a:srgbClr val="4C5456"/>
    <a:srgbClr val="0033CC"/>
    <a:srgbClr val="333399"/>
    <a:srgbClr val="0C466A"/>
    <a:srgbClr val="6600FF"/>
    <a:srgbClr val="12699C"/>
    <a:srgbClr val="820C5B"/>
    <a:srgbClr val="960E68"/>
    <a:srgbClr val="96A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3" autoAdjust="0"/>
  </p:normalViewPr>
  <p:slideViewPr>
    <p:cSldViewPr>
      <p:cViewPr varScale="1">
        <p:scale>
          <a:sx n="62" d="100"/>
          <a:sy n="62" d="100"/>
        </p:scale>
        <p:origin x="162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78AD9-2AD8-40DC-B81B-5AAF60275998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1F014A75-F6A3-4EA7-810C-7E9DFA66829A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Στόχοι</a:t>
          </a:r>
        </a:p>
      </dgm:t>
    </dgm:pt>
    <dgm:pt modelId="{347164C8-C902-4017-BD68-6E92DA9D6A52}" type="parTrans" cxnId="{D33FE052-C20B-429E-A62D-82B1375D2B1C}">
      <dgm:prSet/>
      <dgm:spPr/>
      <dgm:t>
        <a:bodyPr/>
        <a:lstStyle/>
        <a:p>
          <a:endParaRPr lang="el-GR"/>
        </a:p>
      </dgm:t>
    </dgm:pt>
    <dgm:pt modelId="{D7D0168C-3BDC-4CDC-988A-7285BEC2F6D3}" type="sibTrans" cxnId="{D33FE052-C20B-429E-A62D-82B1375D2B1C}">
      <dgm:prSet/>
      <dgm:spPr/>
      <dgm:t>
        <a:bodyPr/>
        <a:lstStyle/>
        <a:p>
          <a:endParaRPr lang="el-GR"/>
        </a:p>
      </dgm:t>
    </dgm:pt>
    <dgm:pt modelId="{FBF32652-0AA7-47A4-8CDA-E5BDE5DF9ECB}">
      <dgm:prSet phldrT="[Κείμενο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/>
            <a:t>Γνωριμία  με τα διαθέσιμα υλικά</a:t>
          </a:r>
        </a:p>
      </dgm:t>
    </dgm:pt>
    <dgm:pt modelId="{C0D927E6-D2F9-44A3-8CBC-0D2194FFA20D}" type="parTrans" cxnId="{854A50D5-5E8C-4D4C-93CF-0AFA1021EF58}">
      <dgm:prSet/>
      <dgm:spPr/>
      <dgm:t>
        <a:bodyPr/>
        <a:lstStyle/>
        <a:p>
          <a:endParaRPr lang="el-GR"/>
        </a:p>
      </dgm:t>
    </dgm:pt>
    <dgm:pt modelId="{4887309A-EF71-4456-8320-B442C0617293}" type="sibTrans" cxnId="{854A50D5-5E8C-4D4C-93CF-0AFA1021EF58}">
      <dgm:prSet/>
      <dgm:spPr/>
      <dgm:t>
        <a:bodyPr/>
        <a:lstStyle/>
        <a:p>
          <a:endParaRPr lang="el-GR"/>
        </a:p>
      </dgm:t>
    </dgm:pt>
    <dgm:pt modelId="{173A2C33-AE60-4ADD-A0BF-37413D3675F4}">
      <dgm:prSet phldrT="[Κείμενο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Μέθοδος</a:t>
          </a:r>
        </a:p>
      </dgm:t>
    </dgm:pt>
    <dgm:pt modelId="{FE43A112-766D-417E-AA61-378A5AB88709}" type="parTrans" cxnId="{69658A8C-C9B3-4885-AECD-78BC6A8E73D7}">
      <dgm:prSet/>
      <dgm:spPr/>
      <dgm:t>
        <a:bodyPr/>
        <a:lstStyle/>
        <a:p>
          <a:endParaRPr lang="el-GR"/>
        </a:p>
      </dgm:t>
    </dgm:pt>
    <dgm:pt modelId="{97D9C4BF-90B3-42A6-9352-6975F6641957}" type="sibTrans" cxnId="{69658A8C-C9B3-4885-AECD-78BC6A8E73D7}">
      <dgm:prSet/>
      <dgm:spPr/>
      <dgm:t>
        <a:bodyPr/>
        <a:lstStyle/>
        <a:p>
          <a:endParaRPr lang="el-GR"/>
        </a:p>
      </dgm:t>
    </dgm:pt>
    <dgm:pt modelId="{378222D3-E46F-44C1-AF1F-ABDBA56D1C89}">
      <dgm:prSet phldrT="[Κείμενο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 err="1"/>
            <a:t>Ομαδοσυνεργασία</a:t>
          </a:r>
          <a:r>
            <a:rPr lang="el-GR" dirty="0"/>
            <a:t> </a:t>
          </a:r>
        </a:p>
      </dgm:t>
    </dgm:pt>
    <dgm:pt modelId="{8102C9AF-466F-41A6-9768-8008C3598918}" type="parTrans" cxnId="{57CF08EC-CA94-459D-A495-A5FAA393FD82}">
      <dgm:prSet/>
      <dgm:spPr/>
      <dgm:t>
        <a:bodyPr/>
        <a:lstStyle/>
        <a:p>
          <a:endParaRPr lang="el-GR"/>
        </a:p>
      </dgm:t>
    </dgm:pt>
    <dgm:pt modelId="{38E504D3-BB6C-4060-B725-B579BE4FB425}" type="sibTrans" cxnId="{57CF08EC-CA94-459D-A495-A5FAA393FD82}">
      <dgm:prSet/>
      <dgm:spPr/>
      <dgm:t>
        <a:bodyPr/>
        <a:lstStyle/>
        <a:p>
          <a:endParaRPr lang="el-GR"/>
        </a:p>
      </dgm:t>
    </dgm:pt>
    <dgm:pt modelId="{05161AB3-5F0C-4866-8EEA-6AB08523A0B5}">
      <dgm:prSet phldrT="[Κείμενο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/>
            <a:t>Αναζήτηση καλών πρακτικών χρήσης και αξιοποίησης</a:t>
          </a:r>
        </a:p>
      </dgm:t>
    </dgm:pt>
    <dgm:pt modelId="{8384D757-74A4-493E-869D-9DEB29749D06}" type="parTrans" cxnId="{75ECD34F-B209-44CD-B810-8D3517EF1633}">
      <dgm:prSet/>
      <dgm:spPr/>
      <dgm:t>
        <a:bodyPr/>
        <a:lstStyle/>
        <a:p>
          <a:endParaRPr lang="el-GR"/>
        </a:p>
      </dgm:t>
    </dgm:pt>
    <dgm:pt modelId="{B5A8D66E-C50F-4800-AD72-9D6003E9CBDD}" type="sibTrans" cxnId="{75ECD34F-B209-44CD-B810-8D3517EF1633}">
      <dgm:prSet/>
      <dgm:spPr/>
      <dgm:t>
        <a:bodyPr/>
        <a:lstStyle/>
        <a:p>
          <a:endParaRPr lang="el-GR"/>
        </a:p>
      </dgm:t>
    </dgm:pt>
    <dgm:pt modelId="{2CA06932-41E3-4EAA-B532-EFE28A98E74B}">
      <dgm:prSet phldrT="[Κείμενο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/>
            <a:t>Περιδιάβαση στο ΠΣ </a:t>
          </a:r>
        </a:p>
      </dgm:t>
    </dgm:pt>
    <dgm:pt modelId="{3C812264-E08F-4C47-9EE2-0983D0D5CF36}" type="parTrans" cxnId="{CAC88BFA-6534-4892-9085-8AF5EDCBAAE3}">
      <dgm:prSet/>
      <dgm:spPr/>
      <dgm:t>
        <a:bodyPr/>
        <a:lstStyle/>
        <a:p>
          <a:endParaRPr lang="en-US"/>
        </a:p>
      </dgm:t>
    </dgm:pt>
    <dgm:pt modelId="{073BF04E-7FA4-403D-AFCA-A27D93F08A0E}" type="sibTrans" cxnId="{CAC88BFA-6534-4892-9085-8AF5EDCBAAE3}">
      <dgm:prSet/>
      <dgm:spPr/>
      <dgm:t>
        <a:bodyPr/>
        <a:lstStyle/>
        <a:p>
          <a:endParaRPr lang="en-US"/>
        </a:p>
      </dgm:t>
    </dgm:pt>
    <dgm:pt modelId="{28567C6A-BFD4-4FB5-9938-6987A453C66B}">
      <dgm:prSet phldrT="[Κείμενο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/>
            <a:t>Συζήτηση </a:t>
          </a:r>
        </a:p>
      </dgm:t>
    </dgm:pt>
    <dgm:pt modelId="{41FA411D-694E-4FC3-994E-4A75DEB915A5}" type="parTrans" cxnId="{94E70D2E-679F-41B5-A93B-DC769D3447FA}">
      <dgm:prSet/>
      <dgm:spPr/>
      <dgm:t>
        <a:bodyPr/>
        <a:lstStyle/>
        <a:p>
          <a:endParaRPr lang="en-US"/>
        </a:p>
      </dgm:t>
    </dgm:pt>
    <dgm:pt modelId="{2538307D-0A1E-4535-97F6-0386CA3CFD9E}" type="sibTrans" cxnId="{94E70D2E-679F-41B5-A93B-DC769D3447FA}">
      <dgm:prSet/>
      <dgm:spPr/>
      <dgm:t>
        <a:bodyPr/>
        <a:lstStyle/>
        <a:p>
          <a:endParaRPr lang="en-US"/>
        </a:p>
      </dgm:t>
    </dgm:pt>
    <dgm:pt modelId="{8EA12A72-68EF-431A-8E63-7AF0542AEA8E}" type="pres">
      <dgm:prSet presAssocID="{6D278AD9-2AD8-40DC-B81B-5AAF60275998}" presName="Name0" presStyleCnt="0">
        <dgm:presLayoutVars>
          <dgm:dir/>
          <dgm:animLvl val="lvl"/>
          <dgm:resizeHandles val="exact"/>
        </dgm:presLayoutVars>
      </dgm:prSet>
      <dgm:spPr/>
    </dgm:pt>
    <dgm:pt modelId="{714E54FC-B415-4596-B2C2-500CB7C27AA8}" type="pres">
      <dgm:prSet presAssocID="{1F014A75-F6A3-4EA7-810C-7E9DFA66829A}" presName="linNode" presStyleCnt="0"/>
      <dgm:spPr/>
    </dgm:pt>
    <dgm:pt modelId="{5E980F70-3A82-4960-A577-D396BCDE0D3D}" type="pres">
      <dgm:prSet presAssocID="{1F014A75-F6A3-4EA7-810C-7E9DFA66829A}" presName="parentText" presStyleLbl="node1" presStyleIdx="0" presStyleCnt="2" custScaleX="76239" custLinFactNeighborX="-6064">
        <dgm:presLayoutVars>
          <dgm:chMax val="1"/>
          <dgm:bulletEnabled val="1"/>
        </dgm:presLayoutVars>
      </dgm:prSet>
      <dgm:spPr/>
    </dgm:pt>
    <dgm:pt modelId="{BFA0B2EB-9B2F-42CF-B35D-B360282AB8EE}" type="pres">
      <dgm:prSet presAssocID="{1F014A75-F6A3-4EA7-810C-7E9DFA66829A}" presName="descendantText" presStyleLbl="alignAccFollowNode1" presStyleIdx="0" presStyleCnt="2" custScaleX="110041" custScaleY="113606" custLinFactNeighborX="-1507">
        <dgm:presLayoutVars>
          <dgm:bulletEnabled val="1"/>
        </dgm:presLayoutVars>
      </dgm:prSet>
      <dgm:spPr/>
    </dgm:pt>
    <dgm:pt modelId="{B0EDBF57-4015-48A1-933C-CA87E15A30E4}" type="pres">
      <dgm:prSet presAssocID="{D7D0168C-3BDC-4CDC-988A-7285BEC2F6D3}" presName="sp" presStyleCnt="0"/>
      <dgm:spPr/>
    </dgm:pt>
    <dgm:pt modelId="{2DEA3E67-8541-49A7-8C93-CE84E9971C5A}" type="pres">
      <dgm:prSet presAssocID="{173A2C33-AE60-4ADD-A0BF-37413D3675F4}" presName="linNode" presStyleCnt="0"/>
      <dgm:spPr/>
    </dgm:pt>
    <dgm:pt modelId="{AED4B081-50EA-4025-9C12-7C2A5D75130A}" type="pres">
      <dgm:prSet presAssocID="{173A2C33-AE60-4ADD-A0BF-37413D3675F4}" presName="parentText" presStyleLbl="node1" presStyleIdx="1" presStyleCnt="2" custScaleX="76239" custLinFactNeighborX="-6064">
        <dgm:presLayoutVars>
          <dgm:chMax val="1"/>
          <dgm:bulletEnabled val="1"/>
        </dgm:presLayoutVars>
      </dgm:prSet>
      <dgm:spPr/>
    </dgm:pt>
    <dgm:pt modelId="{809EFA10-81CF-48FB-A291-F59A46A2960F}" type="pres">
      <dgm:prSet presAssocID="{173A2C33-AE60-4ADD-A0BF-37413D3675F4}" presName="descendantText" presStyleLbl="alignAccFollowNode1" presStyleIdx="1" presStyleCnt="2" custScaleX="110856" custScaleY="73542" custLinFactNeighborX="-1507">
        <dgm:presLayoutVars>
          <dgm:bulletEnabled val="1"/>
        </dgm:presLayoutVars>
      </dgm:prSet>
      <dgm:spPr/>
    </dgm:pt>
  </dgm:ptLst>
  <dgm:cxnLst>
    <dgm:cxn modelId="{989F9A01-E420-4189-B209-43DBED1CA49A}" type="presOf" srcId="{28567C6A-BFD4-4FB5-9938-6987A453C66B}" destId="{809EFA10-81CF-48FB-A291-F59A46A2960F}" srcOrd="0" destOrd="1" presId="urn:microsoft.com/office/officeart/2005/8/layout/vList5"/>
    <dgm:cxn modelId="{94E70D2E-679F-41B5-A93B-DC769D3447FA}" srcId="{173A2C33-AE60-4ADD-A0BF-37413D3675F4}" destId="{28567C6A-BFD4-4FB5-9938-6987A453C66B}" srcOrd="1" destOrd="0" parTransId="{41FA411D-694E-4FC3-994E-4A75DEB915A5}" sibTransId="{2538307D-0A1E-4535-97F6-0386CA3CFD9E}"/>
    <dgm:cxn modelId="{76F8744C-4E43-4E5D-8960-C298C27243E6}" type="presOf" srcId="{173A2C33-AE60-4ADD-A0BF-37413D3675F4}" destId="{AED4B081-50EA-4025-9C12-7C2A5D75130A}" srcOrd="0" destOrd="0" presId="urn:microsoft.com/office/officeart/2005/8/layout/vList5"/>
    <dgm:cxn modelId="{75ECD34F-B209-44CD-B810-8D3517EF1633}" srcId="{1F014A75-F6A3-4EA7-810C-7E9DFA66829A}" destId="{05161AB3-5F0C-4866-8EEA-6AB08523A0B5}" srcOrd="2" destOrd="0" parTransId="{8384D757-74A4-493E-869D-9DEB29749D06}" sibTransId="{B5A8D66E-C50F-4800-AD72-9D6003E9CBDD}"/>
    <dgm:cxn modelId="{D33FE052-C20B-429E-A62D-82B1375D2B1C}" srcId="{6D278AD9-2AD8-40DC-B81B-5AAF60275998}" destId="{1F014A75-F6A3-4EA7-810C-7E9DFA66829A}" srcOrd="0" destOrd="0" parTransId="{347164C8-C902-4017-BD68-6E92DA9D6A52}" sibTransId="{D7D0168C-3BDC-4CDC-988A-7285BEC2F6D3}"/>
    <dgm:cxn modelId="{69658A8C-C9B3-4885-AECD-78BC6A8E73D7}" srcId="{6D278AD9-2AD8-40DC-B81B-5AAF60275998}" destId="{173A2C33-AE60-4ADD-A0BF-37413D3675F4}" srcOrd="1" destOrd="0" parTransId="{FE43A112-766D-417E-AA61-378A5AB88709}" sibTransId="{97D9C4BF-90B3-42A6-9352-6975F6641957}"/>
    <dgm:cxn modelId="{7073F491-C91F-483C-9B71-8BDE296C7E65}" type="presOf" srcId="{05161AB3-5F0C-4866-8EEA-6AB08523A0B5}" destId="{BFA0B2EB-9B2F-42CF-B35D-B360282AB8EE}" srcOrd="0" destOrd="2" presId="urn:microsoft.com/office/officeart/2005/8/layout/vList5"/>
    <dgm:cxn modelId="{24F1D499-A157-479F-B2B9-850CA97D373D}" type="presOf" srcId="{378222D3-E46F-44C1-AF1F-ABDBA56D1C89}" destId="{809EFA10-81CF-48FB-A291-F59A46A2960F}" srcOrd="0" destOrd="0" presId="urn:microsoft.com/office/officeart/2005/8/layout/vList5"/>
    <dgm:cxn modelId="{8D5DAEB4-7802-489D-BA79-67E9E0C8032A}" type="presOf" srcId="{6D278AD9-2AD8-40DC-B81B-5AAF60275998}" destId="{8EA12A72-68EF-431A-8E63-7AF0542AEA8E}" srcOrd="0" destOrd="0" presId="urn:microsoft.com/office/officeart/2005/8/layout/vList5"/>
    <dgm:cxn modelId="{34A66EC1-6006-4241-8460-28384CD04DCE}" type="presOf" srcId="{FBF32652-0AA7-47A4-8CDA-E5BDE5DF9ECB}" destId="{BFA0B2EB-9B2F-42CF-B35D-B360282AB8EE}" srcOrd="0" destOrd="0" presId="urn:microsoft.com/office/officeart/2005/8/layout/vList5"/>
    <dgm:cxn modelId="{854A50D5-5E8C-4D4C-93CF-0AFA1021EF58}" srcId="{1F014A75-F6A3-4EA7-810C-7E9DFA66829A}" destId="{FBF32652-0AA7-47A4-8CDA-E5BDE5DF9ECB}" srcOrd="0" destOrd="0" parTransId="{C0D927E6-D2F9-44A3-8CBC-0D2194FFA20D}" sibTransId="{4887309A-EF71-4456-8320-B442C0617293}"/>
    <dgm:cxn modelId="{0196B4E8-6D14-484D-BB47-AF4F2FA9CE0D}" type="presOf" srcId="{1F014A75-F6A3-4EA7-810C-7E9DFA66829A}" destId="{5E980F70-3A82-4960-A577-D396BCDE0D3D}" srcOrd="0" destOrd="0" presId="urn:microsoft.com/office/officeart/2005/8/layout/vList5"/>
    <dgm:cxn modelId="{57CF08EC-CA94-459D-A495-A5FAA393FD82}" srcId="{173A2C33-AE60-4ADD-A0BF-37413D3675F4}" destId="{378222D3-E46F-44C1-AF1F-ABDBA56D1C89}" srcOrd="0" destOrd="0" parTransId="{8102C9AF-466F-41A6-9768-8008C3598918}" sibTransId="{38E504D3-BB6C-4060-B725-B579BE4FB425}"/>
    <dgm:cxn modelId="{614CFAF5-54E2-4285-A4FA-370E8A5623AE}" type="presOf" srcId="{2CA06932-41E3-4EAA-B532-EFE28A98E74B}" destId="{BFA0B2EB-9B2F-42CF-B35D-B360282AB8EE}" srcOrd="0" destOrd="1" presId="urn:microsoft.com/office/officeart/2005/8/layout/vList5"/>
    <dgm:cxn modelId="{CAC88BFA-6534-4892-9085-8AF5EDCBAAE3}" srcId="{1F014A75-F6A3-4EA7-810C-7E9DFA66829A}" destId="{2CA06932-41E3-4EAA-B532-EFE28A98E74B}" srcOrd="1" destOrd="0" parTransId="{3C812264-E08F-4C47-9EE2-0983D0D5CF36}" sibTransId="{073BF04E-7FA4-403D-AFCA-A27D93F08A0E}"/>
    <dgm:cxn modelId="{13D9958E-FF39-43AF-BBEA-FB6DA50AA333}" type="presParOf" srcId="{8EA12A72-68EF-431A-8E63-7AF0542AEA8E}" destId="{714E54FC-B415-4596-B2C2-500CB7C27AA8}" srcOrd="0" destOrd="0" presId="urn:microsoft.com/office/officeart/2005/8/layout/vList5"/>
    <dgm:cxn modelId="{8E197716-0130-4A13-914C-F3638DF94C66}" type="presParOf" srcId="{714E54FC-B415-4596-B2C2-500CB7C27AA8}" destId="{5E980F70-3A82-4960-A577-D396BCDE0D3D}" srcOrd="0" destOrd="0" presId="urn:microsoft.com/office/officeart/2005/8/layout/vList5"/>
    <dgm:cxn modelId="{350671F7-20E6-4043-898C-EF68654C165D}" type="presParOf" srcId="{714E54FC-B415-4596-B2C2-500CB7C27AA8}" destId="{BFA0B2EB-9B2F-42CF-B35D-B360282AB8EE}" srcOrd="1" destOrd="0" presId="urn:microsoft.com/office/officeart/2005/8/layout/vList5"/>
    <dgm:cxn modelId="{8E4BBFB0-C616-4DD5-B551-5B7C319670AA}" type="presParOf" srcId="{8EA12A72-68EF-431A-8E63-7AF0542AEA8E}" destId="{B0EDBF57-4015-48A1-933C-CA87E15A30E4}" srcOrd="1" destOrd="0" presId="urn:microsoft.com/office/officeart/2005/8/layout/vList5"/>
    <dgm:cxn modelId="{34B1B314-0846-4865-998D-D760CE674EE9}" type="presParOf" srcId="{8EA12A72-68EF-431A-8E63-7AF0542AEA8E}" destId="{2DEA3E67-8541-49A7-8C93-CE84E9971C5A}" srcOrd="2" destOrd="0" presId="urn:microsoft.com/office/officeart/2005/8/layout/vList5"/>
    <dgm:cxn modelId="{80EA3855-63D5-4EA7-B2C8-90CBBAB75397}" type="presParOf" srcId="{2DEA3E67-8541-49A7-8C93-CE84E9971C5A}" destId="{AED4B081-50EA-4025-9C12-7C2A5D75130A}" srcOrd="0" destOrd="0" presId="urn:microsoft.com/office/officeart/2005/8/layout/vList5"/>
    <dgm:cxn modelId="{89E58086-C661-4B36-A5DA-FF00E305CA0E}" type="presParOf" srcId="{2DEA3E67-8541-49A7-8C93-CE84E9971C5A}" destId="{809EFA10-81CF-48FB-A291-F59A46A296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413CB-403A-4D56-BA1B-FB0F3AF175A4}" type="doc">
      <dgm:prSet loTypeId="urn:microsoft.com/office/officeart/2005/8/layout/matrix3" loCatId="matrix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l-GR"/>
        </a:p>
      </dgm:t>
    </dgm:pt>
    <dgm:pt modelId="{ECEB3148-C95B-4AA6-8777-2FCF21E31296}">
      <dgm:prSet phldrT="[Κείμενο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indent="0"/>
          <a:r>
            <a:rPr lang="el-GR" dirty="0"/>
            <a:t>Μ΄ αρέσει…</a:t>
          </a:r>
        </a:p>
      </dgm:t>
    </dgm:pt>
    <dgm:pt modelId="{B89C9A6A-8FFB-4F1F-B321-FE1B6C3D92A6}" type="parTrans" cxnId="{D99D4DC4-948C-4523-A003-766A842007F8}">
      <dgm:prSet/>
      <dgm:spPr/>
      <dgm:t>
        <a:bodyPr/>
        <a:lstStyle/>
        <a:p>
          <a:endParaRPr lang="el-GR"/>
        </a:p>
      </dgm:t>
    </dgm:pt>
    <dgm:pt modelId="{DB10EF5C-AFA0-44CB-B5BA-5F6C608CD638}" type="sibTrans" cxnId="{D99D4DC4-948C-4523-A003-766A842007F8}">
      <dgm:prSet/>
      <dgm:spPr/>
      <dgm:t>
        <a:bodyPr/>
        <a:lstStyle/>
        <a:p>
          <a:endParaRPr lang="el-GR"/>
        </a:p>
      </dgm:t>
    </dgm:pt>
    <dgm:pt modelId="{87B94011-C792-44A8-AEC4-C117AF1D77FE}">
      <dgm:prSet phldrT="[Κείμενο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l-GR" dirty="0"/>
            <a:t>Τα δυνατά μου σημεία είναι…</a:t>
          </a:r>
        </a:p>
      </dgm:t>
    </dgm:pt>
    <dgm:pt modelId="{150B1286-C43A-4795-8973-E1D00CE1622A}" type="parTrans" cxnId="{0A5F3080-6146-4B56-9215-D653555DDB8F}">
      <dgm:prSet/>
      <dgm:spPr/>
      <dgm:t>
        <a:bodyPr/>
        <a:lstStyle/>
        <a:p>
          <a:endParaRPr lang="el-GR"/>
        </a:p>
      </dgm:t>
    </dgm:pt>
    <dgm:pt modelId="{51E25A02-F77C-4D9F-934C-DAA87682811F}" type="sibTrans" cxnId="{0A5F3080-6146-4B56-9215-D653555DDB8F}">
      <dgm:prSet/>
      <dgm:spPr/>
      <dgm:t>
        <a:bodyPr/>
        <a:lstStyle/>
        <a:p>
          <a:endParaRPr lang="el-GR"/>
        </a:p>
      </dgm:t>
    </dgm:pt>
    <dgm:pt modelId="{C87A36D3-035E-45FD-9117-14DCFAE86775}">
      <dgm:prSet phldrT="[Κείμενο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l-GR" dirty="0"/>
            <a:t>Πιστεύω…</a:t>
          </a:r>
        </a:p>
      </dgm:t>
    </dgm:pt>
    <dgm:pt modelId="{27012271-FB8F-4C7B-BDBB-2B64EDF77F0F}" type="parTrans" cxnId="{299B5261-596B-4EC5-A6C0-0C269A125D9D}">
      <dgm:prSet/>
      <dgm:spPr/>
      <dgm:t>
        <a:bodyPr/>
        <a:lstStyle/>
        <a:p>
          <a:endParaRPr lang="el-GR"/>
        </a:p>
      </dgm:t>
    </dgm:pt>
    <dgm:pt modelId="{8277D4CA-DCDE-4B78-BF3E-6814C1432E34}" type="sibTrans" cxnId="{299B5261-596B-4EC5-A6C0-0C269A125D9D}">
      <dgm:prSet/>
      <dgm:spPr/>
      <dgm:t>
        <a:bodyPr/>
        <a:lstStyle/>
        <a:p>
          <a:endParaRPr lang="el-GR"/>
        </a:p>
      </dgm:t>
    </dgm:pt>
    <dgm:pt modelId="{0302374B-1EA0-42FE-8441-E4761D727958}">
      <dgm:prSet phldrT="[Κείμενο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l-GR" dirty="0"/>
            <a:t>Περιμένω…</a:t>
          </a:r>
        </a:p>
      </dgm:t>
    </dgm:pt>
    <dgm:pt modelId="{1D796D1A-85EC-438C-8F1F-B2C2DB874B27}" type="sibTrans" cxnId="{DD7DB861-D9D2-4CD3-A0F9-E3DFF502F5E3}">
      <dgm:prSet/>
      <dgm:spPr/>
      <dgm:t>
        <a:bodyPr/>
        <a:lstStyle/>
        <a:p>
          <a:endParaRPr lang="el-GR"/>
        </a:p>
      </dgm:t>
    </dgm:pt>
    <dgm:pt modelId="{990AC14E-EEE2-4682-B48A-207B4AE48877}" type="parTrans" cxnId="{DD7DB861-D9D2-4CD3-A0F9-E3DFF502F5E3}">
      <dgm:prSet/>
      <dgm:spPr/>
      <dgm:t>
        <a:bodyPr/>
        <a:lstStyle/>
        <a:p>
          <a:endParaRPr lang="el-GR"/>
        </a:p>
      </dgm:t>
    </dgm:pt>
    <dgm:pt modelId="{B097C73D-60BD-43B9-8206-EA4D4394237B}" type="pres">
      <dgm:prSet presAssocID="{A24413CB-403A-4D56-BA1B-FB0F3AF175A4}" presName="matrix" presStyleCnt="0">
        <dgm:presLayoutVars>
          <dgm:chMax val="1"/>
          <dgm:dir/>
          <dgm:resizeHandles val="exact"/>
        </dgm:presLayoutVars>
      </dgm:prSet>
      <dgm:spPr/>
    </dgm:pt>
    <dgm:pt modelId="{B7011EE7-BEC0-454A-9AC6-3D718624A09F}" type="pres">
      <dgm:prSet presAssocID="{A24413CB-403A-4D56-BA1B-FB0F3AF175A4}" presName="diamond" presStyleLbl="bgShp" presStyleIdx="0" presStyleCnt="1" custLinFactNeighborY="1370"/>
      <dgm:spPr>
        <a:solidFill>
          <a:schemeClr val="accent2">
            <a:lumMod val="40000"/>
            <a:lumOff val="60000"/>
          </a:schemeClr>
        </a:solidFill>
      </dgm:spPr>
    </dgm:pt>
    <dgm:pt modelId="{D6BF96B7-8492-49E5-B1B7-9370347009B0}" type="pres">
      <dgm:prSet presAssocID="{A24413CB-403A-4D56-BA1B-FB0F3AF175A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C4E8D3-C782-4805-A742-C4A1893EAB79}" type="pres">
      <dgm:prSet presAssocID="{A24413CB-403A-4D56-BA1B-FB0F3AF175A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4C6A909-8A02-4F31-BACC-8D5827793ACE}" type="pres">
      <dgm:prSet presAssocID="{A24413CB-403A-4D56-BA1B-FB0F3AF175A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D67A8B4-2270-4547-95E9-72241AB24C59}" type="pres">
      <dgm:prSet presAssocID="{A24413CB-403A-4D56-BA1B-FB0F3AF175A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0A33613-0D0D-4857-ACD9-8AB2ED0B860F}" type="presOf" srcId="{87B94011-C792-44A8-AEC4-C117AF1D77FE}" destId="{DAC4E8D3-C782-4805-A742-C4A1893EAB79}" srcOrd="0" destOrd="0" presId="urn:microsoft.com/office/officeart/2005/8/layout/matrix3"/>
    <dgm:cxn modelId="{299B5261-596B-4EC5-A6C0-0C269A125D9D}" srcId="{A24413CB-403A-4D56-BA1B-FB0F3AF175A4}" destId="{C87A36D3-035E-45FD-9117-14DCFAE86775}" srcOrd="2" destOrd="0" parTransId="{27012271-FB8F-4C7B-BDBB-2B64EDF77F0F}" sibTransId="{8277D4CA-DCDE-4B78-BF3E-6814C1432E34}"/>
    <dgm:cxn modelId="{DD7DB861-D9D2-4CD3-A0F9-E3DFF502F5E3}" srcId="{A24413CB-403A-4D56-BA1B-FB0F3AF175A4}" destId="{0302374B-1EA0-42FE-8441-E4761D727958}" srcOrd="3" destOrd="0" parTransId="{990AC14E-EEE2-4682-B48A-207B4AE48877}" sibTransId="{1D796D1A-85EC-438C-8F1F-B2C2DB874B27}"/>
    <dgm:cxn modelId="{9479B962-EC8F-4179-AA44-E01C42EA05CE}" type="presOf" srcId="{0302374B-1EA0-42FE-8441-E4761D727958}" destId="{0D67A8B4-2270-4547-95E9-72241AB24C59}" srcOrd="0" destOrd="0" presId="urn:microsoft.com/office/officeart/2005/8/layout/matrix3"/>
    <dgm:cxn modelId="{EAC86F4C-AE1E-4343-BB19-F76B33F25FC8}" type="presOf" srcId="{C87A36D3-035E-45FD-9117-14DCFAE86775}" destId="{44C6A909-8A02-4F31-BACC-8D5827793ACE}" srcOrd="0" destOrd="0" presId="urn:microsoft.com/office/officeart/2005/8/layout/matrix3"/>
    <dgm:cxn modelId="{8237FE71-EE0E-4C4E-BF62-4A66190D9172}" type="presOf" srcId="{A24413CB-403A-4D56-BA1B-FB0F3AF175A4}" destId="{B097C73D-60BD-43B9-8206-EA4D4394237B}" srcOrd="0" destOrd="0" presId="urn:microsoft.com/office/officeart/2005/8/layout/matrix3"/>
    <dgm:cxn modelId="{0A5F3080-6146-4B56-9215-D653555DDB8F}" srcId="{A24413CB-403A-4D56-BA1B-FB0F3AF175A4}" destId="{87B94011-C792-44A8-AEC4-C117AF1D77FE}" srcOrd="1" destOrd="0" parTransId="{150B1286-C43A-4795-8973-E1D00CE1622A}" sibTransId="{51E25A02-F77C-4D9F-934C-DAA87682811F}"/>
    <dgm:cxn modelId="{BF8E20BA-4890-453C-ABFA-D20116EFFE1C}" type="presOf" srcId="{ECEB3148-C95B-4AA6-8777-2FCF21E31296}" destId="{D6BF96B7-8492-49E5-B1B7-9370347009B0}" srcOrd="0" destOrd="0" presId="urn:microsoft.com/office/officeart/2005/8/layout/matrix3"/>
    <dgm:cxn modelId="{D99D4DC4-948C-4523-A003-766A842007F8}" srcId="{A24413CB-403A-4D56-BA1B-FB0F3AF175A4}" destId="{ECEB3148-C95B-4AA6-8777-2FCF21E31296}" srcOrd="0" destOrd="0" parTransId="{B89C9A6A-8FFB-4F1F-B321-FE1B6C3D92A6}" sibTransId="{DB10EF5C-AFA0-44CB-B5BA-5F6C608CD638}"/>
    <dgm:cxn modelId="{AD4045F4-35B4-4792-B018-3657C0D4DA83}" type="presParOf" srcId="{B097C73D-60BD-43B9-8206-EA4D4394237B}" destId="{B7011EE7-BEC0-454A-9AC6-3D718624A09F}" srcOrd="0" destOrd="0" presId="urn:microsoft.com/office/officeart/2005/8/layout/matrix3"/>
    <dgm:cxn modelId="{6648D672-635A-4ADE-8C36-E4F8B6BE94B3}" type="presParOf" srcId="{B097C73D-60BD-43B9-8206-EA4D4394237B}" destId="{D6BF96B7-8492-49E5-B1B7-9370347009B0}" srcOrd="1" destOrd="0" presId="urn:microsoft.com/office/officeart/2005/8/layout/matrix3"/>
    <dgm:cxn modelId="{B8C9056C-F2DC-4819-B0F3-470371FBBC31}" type="presParOf" srcId="{B097C73D-60BD-43B9-8206-EA4D4394237B}" destId="{DAC4E8D3-C782-4805-A742-C4A1893EAB79}" srcOrd="2" destOrd="0" presId="urn:microsoft.com/office/officeart/2005/8/layout/matrix3"/>
    <dgm:cxn modelId="{8BBA234B-5F28-40CF-A1E5-28B706A36E78}" type="presParOf" srcId="{B097C73D-60BD-43B9-8206-EA4D4394237B}" destId="{44C6A909-8A02-4F31-BACC-8D5827793ACE}" srcOrd="3" destOrd="0" presId="urn:microsoft.com/office/officeart/2005/8/layout/matrix3"/>
    <dgm:cxn modelId="{EE3DE729-1CC4-436A-B38D-DE6561E3F7A1}" type="presParOf" srcId="{B097C73D-60BD-43B9-8206-EA4D4394237B}" destId="{0D67A8B4-2270-4547-95E9-72241AB24C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0B2EB-9B2F-42CF-B35D-B360282AB8EE}">
      <dsp:nvSpPr>
        <dsp:cNvPr id="0" name=""/>
        <dsp:cNvSpPr/>
      </dsp:nvSpPr>
      <dsp:spPr>
        <a:xfrm rot="5400000">
          <a:off x="3839265" y="-1444239"/>
          <a:ext cx="2605569" cy="5755514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kern="1200" dirty="0"/>
            <a:t>Γνωριμία  με τα διαθέσιμα υλικά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kern="1200" dirty="0"/>
            <a:t>Περιδιάβαση στο ΠΣ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kern="1200" dirty="0"/>
            <a:t>Αναζήτηση καλών πρακτικών χρήσης και αξιοποίησης</a:t>
          </a:r>
        </a:p>
      </dsp:txBody>
      <dsp:txXfrm rot="-5400000">
        <a:off x="2264293" y="257926"/>
        <a:ext cx="5628321" cy="2351183"/>
      </dsp:txXfrm>
    </dsp:sp>
    <dsp:sp modelId="{5E980F70-3A82-4960-A577-D396BCDE0D3D}">
      <dsp:nvSpPr>
        <dsp:cNvPr id="0" name=""/>
        <dsp:cNvSpPr/>
      </dsp:nvSpPr>
      <dsp:spPr>
        <a:xfrm>
          <a:off x="0" y="71"/>
          <a:ext cx="2243000" cy="286689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Στόχοι</a:t>
          </a:r>
        </a:p>
      </dsp:txBody>
      <dsp:txXfrm>
        <a:off x="109494" y="109565"/>
        <a:ext cx="2024012" cy="2647903"/>
      </dsp:txXfrm>
    </dsp:sp>
    <dsp:sp modelId="{809EFA10-81CF-48FB-A291-F59A46A2960F}">
      <dsp:nvSpPr>
        <dsp:cNvPr id="0" name=""/>
        <dsp:cNvSpPr/>
      </dsp:nvSpPr>
      <dsp:spPr>
        <a:xfrm rot="5400000">
          <a:off x="4320015" y="1544683"/>
          <a:ext cx="1686695" cy="5798141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kern="1200" dirty="0" err="1"/>
            <a:t>Ομαδοσυνεργασία</a:t>
          </a:r>
          <a:r>
            <a:rPr lang="el-GR" sz="3000" kern="1200" dirty="0"/>
            <a:t>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kern="1200" dirty="0"/>
            <a:t>Συζήτηση </a:t>
          </a:r>
        </a:p>
      </dsp:txBody>
      <dsp:txXfrm rot="-5400000">
        <a:off x="2264292" y="3682744"/>
        <a:ext cx="5715803" cy="1522019"/>
      </dsp:txXfrm>
    </dsp:sp>
    <dsp:sp modelId="{AED4B081-50EA-4025-9C12-7C2A5D75130A}">
      <dsp:nvSpPr>
        <dsp:cNvPr id="0" name=""/>
        <dsp:cNvSpPr/>
      </dsp:nvSpPr>
      <dsp:spPr>
        <a:xfrm>
          <a:off x="0" y="3010308"/>
          <a:ext cx="2243000" cy="286689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Μέθοδος</a:t>
          </a:r>
        </a:p>
      </dsp:txBody>
      <dsp:txXfrm>
        <a:off x="109494" y="3119802"/>
        <a:ext cx="2024012" cy="2647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1EE7-BEC0-454A-9AC6-3D718624A09F}">
      <dsp:nvSpPr>
        <dsp:cNvPr id="0" name=""/>
        <dsp:cNvSpPr/>
      </dsp:nvSpPr>
      <dsp:spPr>
        <a:xfrm>
          <a:off x="1512168" y="0"/>
          <a:ext cx="5760640" cy="5760640"/>
        </a:xfrm>
        <a:prstGeom prst="diamond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F96B7-8492-49E5-B1B7-9370347009B0}">
      <dsp:nvSpPr>
        <dsp:cNvPr id="0" name=""/>
        <dsp:cNvSpPr/>
      </dsp:nvSpPr>
      <dsp:spPr>
        <a:xfrm>
          <a:off x="2059428" y="547260"/>
          <a:ext cx="2246649" cy="2246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Μ΄ αρέσει…</a:t>
          </a:r>
        </a:p>
      </dsp:txBody>
      <dsp:txXfrm>
        <a:off x="2169100" y="656932"/>
        <a:ext cx="2027305" cy="2027305"/>
      </dsp:txXfrm>
    </dsp:sp>
    <dsp:sp modelId="{DAC4E8D3-C782-4805-A742-C4A1893EAB79}">
      <dsp:nvSpPr>
        <dsp:cNvPr id="0" name=""/>
        <dsp:cNvSpPr/>
      </dsp:nvSpPr>
      <dsp:spPr>
        <a:xfrm>
          <a:off x="4478897" y="547260"/>
          <a:ext cx="2246649" cy="2246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Τα δυνατά μου σημεία είναι…</a:t>
          </a:r>
        </a:p>
      </dsp:txBody>
      <dsp:txXfrm>
        <a:off x="4588569" y="656932"/>
        <a:ext cx="2027305" cy="2027305"/>
      </dsp:txXfrm>
    </dsp:sp>
    <dsp:sp modelId="{44C6A909-8A02-4F31-BACC-8D5827793ACE}">
      <dsp:nvSpPr>
        <dsp:cNvPr id="0" name=""/>
        <dsp:cNvSpPr/>
      </dsp:nvSpPr>
      <dsp:spPr>
        <a:xfrm>
          <a:off x="2059428" y="2966729"/>
          <a:ext cx="2246649" cy="2246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Πιστεύω…</a:t>
          </a:r>
        </a:p>
      </dsp:txBody>
      <dsp:txXfrm>
        <a:off x="2169100" y="3076401"/>
        <a:ext cx="2027305" cy="2027305"/>
      </dsp:txXfrm>
    </dsp:sp>
    <dsp:sp modelId="{0D67A8B4-2270-4547-95E9-72241AB24C59}">
      <dsp:nvSpPr>
        <dsp:cNvPr id="0" name=""/>
        <dsp:cNvSpPr/>
      </dsp:nvSpPr>
      <dsp:spPr>
        <a:xfrm>
          <a:off x="4478897" y="2966729"/>
          <a:ext cx="2246649" cy="2246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Περιμένω…</a:t>
          </a:r>
        </a:p>
      </dsp:txBody>
      <dsp:txXfrm>
        <a:off x="4588569" y="3076401"/>
        <a:ext cx="2027305" cy="2027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2D29A-4CE0-4C1D-A85D-CAE45F316E13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649C-714A-4FF8-9185-96F1E251AA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1.Οργανώνονται</a:t>
            </a:r>
            <a:r>
              <a:rPr lang="el-GR" baseline="0" dirty="0"/>
              <a:t> για </a:t>
            </a:r>
            <a:r>
              <a:rPr lang="el-GR" baseline="0" dirty="0" err="1"/>
              <a:t>ομαδοσυνεργασία</a:t>
            </a:r>
            <a:r>
              <a:rPr lang="el-GR" baseline="0" dirty="0"/>
              <a:t>. 2.Εκτελούν την άσκηση με καταιγισμό ιδεών (για συντομία) ή με </a:t>
            </a:r>
            <a:r>
              <a:rPr lang="el-GR" baseline="0" dirty="0" err="1"/>
              <a:t>ομαδοσυνεργασία</a:t>
            </a:r>
            <a:r>
              <a:rPr lang="el-GR" baseline="0" dirty="0"/>
              <a:t>-</a:t>
            </a:r>
            <a:r>
              <a:rPr lang="en-US" baseline="0" dirty="0"/>
              <a:t>TWPS</a:t>
            </a:r>
            <a:r>
              <a:rPr lang="el-GR" baseline="0" dirty="0"/>
              <a:t> (Σκέψου, Γράψε, Συζήτησε, Μοιράσου, για αναλυτικότερη προσέγγιση)</a:t>
            </a:r>
            <a:r>
              <a:rPr lang="en-US" baseline="0" dirty="0"/>
              <a:t>. </a:t>
            </a:r>
            <a:r>
              <a:rPr lang="el-GR" baseline="0" dirty="0"/>
              <a:t>Κάθε ομάδα παρουσιάζει συμπληρωμένες τις φράσεις της δραστηριότητας  σε Α4 και τις κολλά στον πίνακα. </a:t>
            </a:r>
            <a:r>
              <a:rPr lang="el-GR" dirty="0"/>
              <a:t>Ανιχνεύονται προγενέστερες</a:t>
            </a:r>
            <a:r>
              <a:rPr lang="el-GR" baseline="0" dirty="0"/>
              <a:t> εμπειρίες, ανάγκες και </a:t>
            </a:r>
            <a:r>
              <a:rPr lang="el-GR" dirty="0"/>
              <a:t>προσδοκίες ως προς</a:t>
            </a:r>
            <a:r>
              <a:rPr lang="el-GR" baseline="0" dirty="0"/>
              <a:t> το ΠΣ και το σεμινάριο. Το «πιστεύω..» μπορεί να παραλειφθεί εάν υπάρχει λόγος συντόμευσης. Εκτιμώμενος χρόνος δραστηριότητας: 1</a:t>
            </a:r>
            <a:r>
              <a:rPr lang="en-US" baseline="0" dirty="0"/>
              <a:t>5</a:t>
            </a:r>
            <a:r>
              <a:rPr lang="el-GR" baseline="0" dirty="0"/>
              <a:t>΄.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/>
              <a:t>Βήμα 1:  Καταιγισμός ιδεών. Δίνεται το Φύλλο Υλικού 1 (=Γενικοί σκοποί, στόχοι, περιεχόμενα ΠΣ Λυκείου)</a:t>
            </a:r>
            <a:r>
              <a:rPr lang="el-GR" dirty="0"/>
              <a:t>.</a:t>
            </a:r>
            <a:r>
              <a:rPr lang="el-GR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/>
              <a:t>Βήμα 2: Εννοιολογικός χάρτης. Δίνεται συμπληρωματικά και το Φύλλο Υλικού 2 (=Διδακτική Ενότητα στο Λύκειο ΘΕ1.1 </a:t>
            </a:r>
            <a:r>
              <a:rPr lang="el-GR" baseline="0" dirty="0" err="1"/>
              <a:t>Α΄τάξη</a:t>
            </a:r>
            <a:r>
              <a:rPr lang="el-GR" baseline="0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/>
              <a:t>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ΦΕ1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8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ΦΕ1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4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aseline="0" dirty="0"/>
              <a:t>Βήμα 2 : Εννοιολογικός χάρτης. Φύλλο Υλικού 2 </a:t>
            </a:r>
          </a:p>
          <a:p>
            <a:endParaRPr lang="el-GR" baseline="0" dirty="0"/>
          </a:p>
          <a:p>
            <a:r>
              <a:rPr lang="el-GR" baseline="0" dirty="0"/>
              <a:t>Εκτιμώμενος χρόνος δραστηριότητας 25΄. 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ΦΕ2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ΦΕ2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aseline="0" dirty="0"/>
              <a:t>Χρόνος δραστηριότητας:  5΄.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Αναστοχασμός</a:t>
            </a:r>
            <a:r>
              <a:rPr lang="el-GR" dirty="0"/>
              <a:t>. Διάρκεια</a:t>
            </a:r>
            <a:r>
              <a:rPr lang="el-GR" baseline="0" dirty="0"/>
              <a:t> 10΄.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33693A-FBB5-4436-9730-D53F8B81FA4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184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754D-DCD6-40A9-A1D9-5D6E5DDAF3F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A27D-A32B-473E-AEA2-FE00F244E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ep.edu.g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9144000" cy="764704"/>
          </a:xfrm>
          <a:solidFill>
            <a:schemeClr val="accent2">
              <a:lumMod val="75000"/>
            </a:schemeClr>
          </a:solidFill>
          <a:effectLst/>
        </p:spPr>
        <p:txBody>
          <a:bodyPr anchor="ctr">
            <a:noAutofit/>
          </a:bodyPr>
          <a:lstStyle/>
          <a:p>
            <a:r>
              <a:rPr lang="el-GR" sz="2000" b="1" cap="small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ΜΑΡΙΑ ΣΥΡΓΙΑΝΝΗ</a:t>
            </a:r>
            <a:r>
              <a:rPr lang="el-GR" sz="2200" b="1" cap="small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el-GR" sz="1800" b="1" cap="small" spc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ΣχολιΚΗ</a:t>
            </a:r>
            <a:r>
              <a:rPr lang="el-GR" sz="1800" b="1" cap="small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1800" b="1" cap="small" spc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Συμβουλοσ</a:t>
            </a:r>
            <a:r>
              <a:rPr lang="el-GR" sz="1800" b="1" cap="small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1800" b="1" cap="small" spc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Θεολογων</a:t>
            </a:r>
            <a:endParaRPr lang="el-GR" sz="1800" b="1" cap="small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5" name="4 - Εικόνα" descr="PPT (1η σελίδα)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2768442"/>
          </a:xfrm>
          <a:prstGeom prst="rect">
            <a:avLst/>
          </a:prstGeom>
          <a:effectLst>
            <a:outerShdw blurRad="3810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1 - Τίτλος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33123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36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Χρήση του ΠΣ στα Θρησκευτικά </a:t>
            </a:r>
            <a:br>
              <a:rPr lang="el-GR" sz="36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</a:br>
            <a:r>
              <a:rPr lang="el-GR" sz="36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Λυκείου</a:t>
            </a:r>
            <a:br>
              <a:rPr lang="el-GR" sz="36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</a:br>
            <a:r>
              <a:rPr lang="el-GR" sz="2400" dirty="0"/>
              <a:t>Το ΠΣ ως εργαλείο προγραμματισμού και σχεδιασμού </a:t>
            </a:r>
            <a:br>
              <a:rPr lang="el-GR" sz="2400" dirty="0"/>
            </a:br>
            <a:r>
              <a:rPr lang="el-GR" sz="2400" dirty="0"/>
              <a:t>στο Λύκειο</a:t>
            </a:r>
            <a:endParaRPr lang="en-US" sz="3600" dirty="0">
              <a:solidFill>
                <a:srgbClr val="12699C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Πώς ξεκινούμε; </a:t>
            </a:r>
            <a:endParaRPr lang="en-US" sz="4000" b="1" spc="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79512" y="1268760"/>
            <a:ext cx="8892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4000" dirty="0">
                <a:solidFill>
                  <a:srgbClr val="C00000"/>
                </a:solidFill>
              </a:rPr>
              <a:t>Μελέτη περίπτωσης:</a:t>
            </a:r>
          </a:p>
          <a:p>
            <a:pPr marL="450850" indent="-450850">
              <a:spcAft>
                <a:spcPts val="600"/>
              </a:spcAft>
              <a:buFontTx/>
              <a:buChar char="-"/>
            </a:pPr>
            <a:r>
              <a:rPr lang="el-GR" sz="3200" dirty="0">
                <a:sym typeface="Wingdings" pitchFamily="2" charset="2"/>
              </a:rPr>
              <a:t>Ένας εκπαιδευτικός, που δεν έχει επαρκή γνώση και εμπειρία του ΠΣ, ζητά στοιχειώδη καθοδήγηση για μια εισαγωγική προσέγγιση του ΠΣ και του Οδηγού Εκπαιδευτικού. </a:t>
            </a:r>
          </a:p>
          <a:p>
            <a:pPr marL="450850" indent="-450850">
              <a:spcAft>
                <a:spcPts val="600"/>
              </a:spcAft>
              <a:buFontTx/>
              <a:buChar char="-"/>
            </a:pPr>
            <a:r>
              <a:rPr lang="el-GR" sz="3200" dirty="0">
                <a:sym typeface="Wingdings" pitchFamily="2" charset="2"/>
              </a:rPr>
              <a:t>Να προτείνετε, επιγραμματικά και ιεραρχημένα, </a:t>
            </a:r>
            <a:r>
              <a:rPr lang="el-GR" sz="3200" dirty="0"/>
              <a:t>μερικά στοιχειώδη βήματα τα οποία θεωρείτε απαραίτητα, ώστε να αποκτήσει μια εικόνα των περιεχομένων και της φιλοσοφίας του ΠΣ.</a:t>
            </a:r>
            <a:endParaRPr lang="en-US" sz="3200" dirty="0"/>
          </a:p>
        </p:txBody>
      </p:sp>
      <p:pic>
        <p:nvPicPr>
          <p:cNvPr id="5" name="7 - Θέση περιεχομένου" descr="κεφαλίδα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9144000" cy="4849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Έλλειψη"/>
          <p:cNvSpPr/>
          <p:nvPr/>
        </p:nvSpPr>
        <p:spPr>
          <a:xfrm>
            <a:off x="3059832" y="2708920"/>
            <a:ext cx="3600400" cy="1872208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>
            <a:outerShdw blurRad="254000" dist="127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spc="1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Διδασκαλία</a:t>
            </a:r>
            <a:endParaRPr lang="en-US" sz="4000" b="1" spc="1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35831" t="28000" r="30510" b="7601"/>
          <a:stretch>
            <a:fillRect/>
          </a:stretch>
        </p:blipFill>
        <p:spPr bwMode="auto">
          <a:xfrm>
            <a:off x="1115616" y="1052736"/>
            <a:ext cx="2448272" cy="26348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54000" dist="127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Συνοψίζοντας… </a:t>
            </a:r>
            <a:endParaRPr lang="en-US" sz="4000" b="1" spc="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12 - Βέλος αναστροφής"/>
          <p:cNvSpPr/>
          <p:nvPr/>
        </p:nvSpPr>
        <p:spPr>
          <a:xfrm rot="5400000">
            <a:off x="6660232" y="3429000"/>
            <a:ext cx="3744416" cy="720080"/>
          </a:xfrm>
          <a:prstGeom prst="uturnArrow">
            <a:avLst>
              <a:gd name="adj1" fmla="val 19539"/>
              <a:gd name="adj2" fmla="val 25000"/>
              <a:gd name="adj3" fmla="val 30040"/>
              <a:gd name="adj4" fmla="val 69960"/>
              <a:gd name="adj5" fmla="val 10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15 - Δεξιό βέλος"/>
          <p:cNvSpPr/>
          <p:nvPr/>
        </p:nvSpPr>
        <p:spPr>
          <a:xfrm>
            <a:off x="3779912" y="1844824"/>
            <a:ext cx="2232248" cy="288032"/>
          </a:xfrm>
          <a:prstGeom prst="rightArrow">
            <a:avLst>
              <a:gd name="adj1" fmla="val 50000"/>
              <a:gd name="adj2" fmla="val 77309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Βέλος αναστροφής"/>
          <p:cNvSpPr/>
          <p:nvPr/>
        </p:nvSpPr>
        <p:spPr>
          <a:xfrm rot="16200000">
            <a:off x="-1260647" y="3437384"/>
            <a:ext cx="3744416" cy="720080"/>
          </a:xfrm>
          <a:prstGeom prst="uturnArrow">
            <a:avLst>
              <a:gd name="adj1" fmla="val 19539"/>
              <a:gd name="adj2" fmla="val 25000"/>
              <a:gd name="adj3" fmla="val 30040"/>
              <a:gd name="adj4" fmla="val 69960"/>
              <a:gd name="adj5" fmla="val 10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17 - Δεξιό βέλος"/>
          <p:cNvSpPr/>
          <p:nvPr/>
        </p:nvSpPr>
        <p:spPr>
          <a:xfrm rot="10800000">
            <a:off x="4716017" y="5517232"/>
            <a:ext cx="1224136" cy="288032"/>
          </a:xfrm>
          <a:prstGeom prst="rightArrow">
            <a:avLst>
              <a:gd name="adj1" fmla="val 50000"/>
              <a:gd name="adj2" fmla="val 77309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5" descr="snap%202015-10-17%20at%2010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85" y="1052736"/>
            <a:ext cx="2060990" cy="26348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nap%202015-10-17%20at%2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52" y="4026326"/>
            <a:ext cx="2001866" cy="26348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601" y="3933056"/>
            <a:ext cx="3456384" cy="27315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dirty="0"/>
              <a:t>Περιεχόμενα Οδηγού Εκπαιδευτικού</a:t>
            </a:r>
          </a:p>
        </p:txBody>
      </p:sp>
      <p:sp>
        <p:nvSpPr>
          <p:cNvPr id="6" name="5 - Κουμπί ενέργειας: Κεντρική σελίδα">
            <a:hlinkClick r:id="rId2" action="ppaction://hlinksldjump" highlightClick="1"/>
          </p:cNvPr>
          <p:cNvSpPr/>
          <p:nvPr/>
        </p:nvSpPr>
        <p:spPr>
          <a:xfrm>
            <a:off x="8639944" y="635394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976664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l-GR" dirty="0"/>
              <a:t>1. Σύντομη αναφορά στην ιστορική διαδρομή του μαθήματος των Θρησκευτικών στο Λύκειο </a:t>
            </a:r>
          </a:p>
          <a:p>
            <a:pPr marL="0" lvl="0" indent="0">
              <a:buNone/>
            </a:pPr>
            <a:r>
              <a:rPr lang="el-GR" dirty="0"/>
              <a:t>2. Φιλοσοφία και βασικές αρχές του νέου Προγράμματος Σπουδών στα Θρησκευτικά </a:t>
            </a:r>
          </a:p>
          <a:p>
            <a:pPr marL="0" lvl="0" indent="0">
              <a:buNone/>
            </a:pPr>
            <a:r>
              <a:rPr lang="el-GR" dirty="0"/>
              <a:t>3. Κριτήρια για τη σύνταξη του νέου Προγράμματος Σπουδών </a:t>
            </a:r>
          </a:p>
          <a:p>
            <a:pPr marL="0" indent="0">
              <a:buNone/>
            </a:pPr>
            <a:r>
              <a:rPr lang="el-GR" sz="2900" dirty="0"/>
              <a:t>       3.1 Ο θρησκευτικός </a:t>
            </a:r>
            <a:r>
              <a:rPr lang="el-GR" sz="2900" dirty="0" err="1"/>
              <a:t>γραμματισμός</a:t>
            </a:r>
            <a:r>
              <a:rPr lang="el-GR" sz="2900" dirty="0"/>
              <a:t> στο Λύκειο </a:t>
            </a:r>
          </a:p>
          <a:p>
            <a:pPr marL="0" indent="0">
              <a:buNone/>
            </a:pPr>
            <a:r>
              <a:rPr lang="el-GR" sz="2900" dirty="0"/>
              <a:t>       3.2 Οι έφηβοι μαθητές και οι </a:t>
            </a:r>
            <a:r>
              <a:rPr lang="el-GR" sz="2900" dirty="0" err="1"/>
              <a:t>έφηβες</a:t>
            </a:r>
            <a:r>
              <a:rPr lang="el-GR" sz="2900" dirty="0"/>
              <a:t> μαθήτριες του Λυκείου</a:t>
            </a:r>
          </a:p>
          <a:p>
            <a:pPr marL="0" indent="0">
              <a:buNone/>
            </a:pPr>
            <a:r>
              <a:rPr lang="el-GR" sz="2900" dirty="0"/>
              <a:t>       3.3 Παιδαγωγικές αρχές και προσανατολισμοί </a:t>
            </a:r>
          </a:p>
          <a:p>
            <a:pPr marL="0" indent="0">
              <a:buNone/>
            </a:pPr>
            <a:r>
              <a:rPr lang="el-GR" sz="2900" dirty="0"/>
              <a:t>       3.4 Το Νέο Σχολείο </a:t>
            </a:r>
          </a:p>
          <a:p>
            <a:pPr marL="0" lvl="0" indent="0">
              <a:buNone/>
            </a:pPr>
            <a:r>
              <a:rPr lang="el-GR" dirty="0"/>
              <a:t>4. Δομή του Προγράμματος Σπουδών </a:t>
            </a:r>
          </a:p>
          <a:p>
            <a:pPr marL="0" lvl="0" indent="0">
              <a:buNone/>
            </a:pPr>
            <a:r>
              <a:rPr lang="el-GR" dirty="0"/>
              <a:t>5. Μέθοδοι διδασκαλίας </a:t>
            </a:r>
          </a:p>
          <a:p>
            <a:pPr marL="0" lvl="0" indent="0">
              <a:buNone/>
            </a:pPr>
            <a:r>
              <a:rPr lang="el-GR" sz="2900" dirty="0"/>
              <a:t>       5.1 Η βιωματική μέθοδος</a:t>
            </a:r>
          </a:p>
          <a:p>
            <a:pPr marL="0" lvl="0" indent="0">
              <a:buNone/>
            </a:pPr>
            <a:r>
              <a:rPr lang="el-GR" sz="2900" dirty="0"/>
              <a:t>       5.2 Η διερευνητική μέθοδος </a:t>
            </a:r>
          </a:p>
          <a:p>
            <a:pPr marL="0" indent="0">
              <a:buNone/>
            </a:pPr>
            <a:r>
              <a:rPr lang="el-GR" b="1" dirty="0"/>
              <a:t>       Β΄ΜΕΡΟΣ    Με αγάπη και ελευθερία </a:t>
            </a:r>
          </a:p>
          <a:p>
            <a:pPr marL="0" indent="0">
              <a:buNone/>
            </a:pPr>
            <a:r>
              <a:rPr lang="el-GR" dirty="0"/>
              <a:t>6. Πρόγραμμα Σπουδών και μαθητές/μαθήτριες 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7. Υλοποιώντας το Πρόγραμμα Σπουδών: Δειγματικές εφαρμογές </a:t>
            </a:r>
          </a:p>
          <a:p>
            <a:pPr marL="0" indent="0">
              <a:buNone/>
            </a:pPr>
            <a:r>
              <a:rPr lang="el-GR" sz="2900" b="1" dirty="0">
                <a:solidFill>
                  <a:schemeClr val="accent2">
                    <a:lumMod val="75000"/>
                  </a:schemeClr>
                </a:solidFill>
              </a:rPr>
              <a:t>      7.1 Διδακτικές προτάσεις για την Α΄ Λυκείου </a:t>
            </a:r>
          </a:p>
          <a:p>
            <a:pPr marL="0" indent="0">
              <a:buNone/>
            </a:pPr>
            <a:r>
              <a:rPr lang="el-GR" sz="2900" b="1" dirty="0">
                <a:solidFill>
                  <a:schemeClr val="accent2">
                    <a:lumMod val="75000"/>
                  </a:schemeClr>
                </a:solidFill>
              </a:rPr>
              <a:t>      7.2 Διδακτικές προτάσεις για τη Β΄ Λυκείου </a:t>
            </a:r>
          </a:p>
          <a:p>
            <a:pPr marL="0" indent="0">
              <a:buNone/>
            </a:pPr>
            <a:r>
              <a:rPr lang="el-GR" sz="2900" b="1" dirty="0">
                <a:solidFill>
                  <a:schemeClr val="accent2">
                    <a:lumMod val="75000"/>
                  </a:schemeClr>
                </a:solidFill>
              </a:rPr>
              <a:t>      7.3 Διδακτικές προτάσεις για την Γ΄ Λυκείου </a:t>
            </a:r>
          </a:p>
          <a:p>
            <a:pPr marL="0" indent="0">
              <a:buNone/>
            </a:pPr>
            <a:r>
              <a:rPr lang="el-GR" sz="2900" b="1" dirty="0">
                <a:solidFill>
                  <a:schemeClr val="accent2">
                    <a:lumMod val="75000"/>
                  </a:schemeClr>
                </a:solidFill>
              </a:rPr>
              <a:t>      7.4 Δειγματικά σχέδια διδασκαλίας </a:t>
            </a:r>
          </a:p>
          <a:p>
            <a:pPr marL="0" indent="0">
              <a:buNone/>
            </a:pPr>
            <a:r>
              <a:rPr lang="el-GR" dirty="0"/>
              <a:t>8. Πλαίσιο και στοιχεία αξιολόγησης με βάση το νέο Πρόγραμμα Σπουδών </a:t>
            </a:r>
          </a:p>
          <a:p>
            <a:pPr marL="0" indent="0">
              <a:buNone/>
            </a:pPr>
            <a:r>
              <a:rPr lang="el-GR" dirty="0"/>
              <a:t>9. Βιβλιογραφία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l-GR" sz="40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Κύρια έγγραφα  </a:t>
            </a:r>
            <a:r>
              <a:rPr lang="en-US" sz="40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&amp; </a:t>
            </a:r>
            <a:r>
              <a:rPr lang="el-GR" sz="40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υλικά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784976" cy="475252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/>
              <a:t>Πρόγραμμα Σπουδών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/>
              <a:t>Οδηγός Εκπαιδευτικού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/>
              <a:t>Οδηγίες Εφαρμογής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/>
              <a:t>Διδακτικές Οδηγίες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/>
              <a:t>Διδακτικό Υλικό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3600" dirty="0" err="1"/>
              <a:t>Ιστότοπος</a:t>
            </a:r>
            <a:endParaRPr lang="el-GR" sz="3600" dirty="0"/>
          </a:p>
        </p:txBody>
      </p:sp>
      <p:pic>
        <p:nvPicPr>
          <p:cNvPr id="5" name="4 - Εικόνα" descr="neoP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564904"/>
            <a:ext cx="3024336" cy="3024336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5796136" y="155679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linkClick r:id="rId4"/>
              </a:rPr>
              <a:t>http://iep.edu.gr</a:t>
            </a:r>
            <a:r>
              <a:rPr lang="en-US" sz="3200" b="1" dirty="0"/>
              <a:t> </a:t>
            </a:r>
          </a:p>
        </p:txBody>
      </p:sp>
      <p:pic>
        <p:nvPicPr>
          <p:cNvPr id="7" name="7 - Θέση περιεχομένου" descr="κεφαλίδα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381328"/>
            <a:ext cx="9144000" cy="4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766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ΠΣ Λυκείου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2"/>
            <a:ext cx="8229600" cy="59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13534"/>
            <a:ext cx="8229600" cy="1163338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C466A"/>
                </a:solidFill>
              </a:rPr>
              <a:t>Ευχαριστώ</a:t>
            </a:r>
            <a:r>
              <a:rPr lang="el-GR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</a:rPr>
              <a:t> </a:t>
            </a:r>
            <a:r>
              <a:rPr lang="el-GR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C466A"/>
                </a:solidFill>
              </a:rPr>
              <a:t>για τη συνεργασία! </a:t>
            </a:r>
            <a:br>
              <a:rPr lang="el-GR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C466A"/>
                </a:solidFill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479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708758"/>
              </p:ext>
            </p:extLst>
          </p:nvPr>
        </p:nvGraphicFramePr>
        <p:xfrm>
          <a:off x="467544" y="260648"/>
          <a:ext cx="81724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7 - Θέση περιεχομένου" descr="κεφαλίδα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Θέση περιεχομένου"/>
          <p:cNvSpPr txBox="1">
            <a:spLocks/>
          </p:cNvSpPr>
          <p:nvPr/>
        </p:nvSpPr>
        <p:spPr>
          <a:xfrm>
            <a:off x="107504" y="1340768"/>
            <a:ext cx="892899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11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785692"/>
              </p:ext>
            </p:extLst>
          </p:nvPr>
        </p:nvGraphicFramePr>
        <p:xfrm>
          <a:off x="179512" y="764704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7 - Θέση περιεχομένου" descr="κεφαλίδα3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0" y="6489816"/>
            <a:ext cx="9144000" cy="484970"/>
          </a:xfr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Ας μιλήσουμε για το ΠΣ…</a:t>
            </a:r>
            <a:endParaRPr kumimoji="0" lang="en-US" sz="40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Όροι και έννοιες του ΠΣ</a:t>
            </a:r>
            <a:endParaRPr lang="en-US" sz="4000" b="1" spc="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925144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Βήμα 1: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Καταγράφουμε βασικούς όρους και έννοιες που παραπέμπουν στα κύρια μέρη του ΠΣ (καταιγισμός ιδεών)</a:t>
            </a:r>
          </a:p>
          <a:p>
            <a:r>
              <a:rPr lang="el-GR" b="1" dirty="0">
                <a:solidFill>
                  <a:srgbClr val="C00000"/>
                </a:solidFill>
              </a:rPr>
              <a:t>Βήμα 2:</a:t>
            </a:r>
            <a:r>
              <a:rPr lang="el-GR" dirty="0"/>
              <a:t> Στην ομάδα μας επιλέγουμε </a:t>
            </a:r>
            <a:r>
              <a:rPr lang="el-GR" u="sng" dirty="0"/>
              <a:t>ένα</a:t>
            </a:r>
            <a:r>
              <a:rPr lang="el-GR" dirty="0"/>
              <a:t> από τα παρακάτω θέματα και δημιουργούμε </a:t>
            </a:r>
            <a:r>
              <a:rPr lang="el-GR" u="sng" dirty="0"/>
              <a:t>εννοιολογικό χάρτη</a:t>
            </a:r>
            <a:r>
              <a:rPr lang="el-GR" dirty="0"/>
              <a:t>:  </a:t>
            </a:r>
          </a:p>
          <a:p>
            <a:pPr marL="457200" lvl="1" indent="0" algn="ctr">
              <a:buNone/>
            </a:pPr>
            <a:r>
              <a:rPr lang="el-GR" sz="3000" dirty="0"/>
              <a:t>α)Η δομή μιας Θεματικής Ενότητας σε κάθε τάξη(3)</a:t>
            </a:r>
          </a:p>
          <a:p>
            <a:pPr marL="457200" lvl="1" indent="0">
              <a:buNone/>
            </a:pPr>
            <a:r>
              <a:rPr lang="el-GR" sz="3000" dirty="0"/>
              <a:t>β)Η δομή μιας Διδακτικής Ενότητας</a:t>
            </a:r>
          </a:p>
          <a:p>
            <a:pPr marL="457200" lvl="1" indent="0">
              <a:buNone/>
            </a:pPr>
            <a:r>
              <a:rPr lang="el-GR" sz="3000" dirty="0"/>
              <a:t>γ)Τα βήματα των δυο Μεθόδων Διδασκαλίας</a:t>
            </a: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9144000" cy="484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Περιεχόμενα ΠΣ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Κουμπί ενέργειας: Κεντρική σελίδα">
            <a:hlinkClick r:id="rId3" action="ppaction://hlinksldjump" highlightClick="1"/>
          </p:cNvPr>
          <p:cNvSpPr/>
          <p:nvPr/>
        </p:nvSpPr>
        <p:spPr>
          <a:xfrm>
            <a:off x="8639944" y="635394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179512" y="957483"/>
            <a:ext cx="8712968" cy="5361459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Γενικοί σκοποί της Θρησκευτικής Εκπαίδευσης στο Λύκειο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>
                <a:solidFill>
                  <a:srgbClr val="000000"/>
                </a:solidFill>
              </a:rPr>
              <a:t>Η ανάπτυξη  προσωπικής ταυτότητας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>
                <a:solidFill>
                  <a:srgbClr val="000000"/>
                </a:solidFill>
              </a:rPr>
              <a:t>Ο ανθρωπιστικός χαρακτήρας και η ελληνική πολιτισμική </a:t>
            </a:r>
            <a:r>
              <a:rPr lang="el-GR" altLang="el-GR" sz="2400" b="1" dirty="0" err="1">
                <a:solidFill>
                  <a:srgbClr val="000000"/>
                </a:solidFill>
              </a:rPr>
              <a:t>ιδιοπροσωπία</a:t>
            </a:r>
            <a:r>
              <a:rPr lang="el-GR" altLang="el-GR" sz="24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>
                <a:solidFill>
                  <a:srgbClr val="000000"/>
                </a:solidFill>
              </a:rPr>
              <a:t>Ο θρησκευτικός </a:t>
            </a:r>
            <a:r>
              <a:rPr lang="el-GR" altLang="el-GR" sz="2400" b="1" dirty="0" err="1">
                <a:solidFill>
                  <a:srgbClr val="000000"/>
                </a:solidFill>
              </a:rPr>
              <a:t>γραμματισμός</a:t>
            </a:r>
            <a:r>
              <a:rPr lang="el-GR" altLang="el-GR" sz="24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>
                <a:solidFill>
                  <a:srgbClr val="000000"/>
                </a:solidFill>
              </a:rPr>
              <a:t>Η κριτική θρησκευτικότητα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>
                <a:solidFill>
                  <a:srgbClr val="000000"/>
                </a:solidFill>
              </a:rPr>
              <a:t>Η διαπολιτισμική διάσταση της θρησκευτικής εκπαίδευσης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>
                <a:solidFill>
                  <a:srgbClr val="000000"/>
                </a:solidFill>
              </a:rPr>
              <a:t>Η κοινωνικοποίηση των μαθητών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>
                <a:solidFill>
                  <a:srgbClr val="000000"/>
                </a:solidFill>
              </a:rPr>
              <a:t>Η λειτουργία της τάξης ως κοινότητας μάθησης</a:t>
            </a:r>
            <a:r>
              <a:rPr lang="el-GR" altLang="el-GR" sz="2400" dirty="0">
                <a:solidFill>
                  <a:srgbClr val="000000"/>
                </a:solidFill>
              </a:rPr>
              <a:t> </a:t>
            </a:r>
            <a:endParaRPr lang="el-GR" dirty="0"/>
          </a:p>
          <a:p>
            <a:r>
              <a:rPr lang="el-GR" b="1" cap="small" dirty="0"/>
              <a:t>2. </a:t>
            </a:r>
            <a:r>
              <a:rPr lang="el-GR" b="1" dirty="0"/>
              <a:t>Η δομή του νέου Προγράμματος Σπουδών </a:t>
            </a:r>
            <a:endParaRPr lang="el-GR" dirty="0"/>
          </a:p>
          <a:p>
            <a:r>
              <a:rPr lang="el-GR" altLang="el-GR" sz="2400" b="1" i="1" dirty="0"/>
              <a:t>Θεματικός προσανατολισμός της τάξης</a:t>
            </a:r>
          </a:p>
          <a:p>
            <a:r>
              <a:rPr lang="el-GR" altLang="el-GR" sz="2400" b="1" i="1" dirty="0"/>
              <a:t>Ειδικοί στόχοι της τάξης</a:t>
            </a:r>
            <a:endParaRPr lang="el-GR" altLang="el-GR" sz="2400" dirty="0"/>
          </a:p>
          <a:p>
            <a:r>
              <a:rPr lang="el-GR" altLang="el-GR" sz="2400" b="1" i="1" dirty="0"/>
              <a:t>Θεματικές Ενότητες της τάξης</a:t>
            </a:r>
          </a:p>
          <a:p>
            <a:r>
              <a:rPr lang="el-GR" altLang="el-GR" sz="2400" b="1" i="1" dirty="0"/>
              <a:t>Διδακτικές Ενότητες της τάξης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2471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9144000" cy="6669087"/>
          </a:xfrm>
          <a:solidFill>
            <a:schemeClr val="accent2">
              <a:lumMod val="20000"/>
              <a:lumOff val="80000"/>
            </a:schemeClr>
          </a:solidFill>
          <a:ln/>
        </p:spPr>
      </p:pic>
    </p:spTree>
    <p:extLst>
      <p:ext uri="{BB962C8B-B14F-4D97-AF65-F5344CB8AC3E}">
        <p14:creationId xmlns:p14="http://schemas.microsoft.com/office/powerpoint/2010/main" val="216000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b="1" spc="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Αναζητήστε τη σχέση…</a:t>
            </a:r>
            <a:endParaRPr lang="en-US" sz="3600" b="1" spc="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7 - Θέση περιεχομένου" descr="κεφαλίδα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9144000" cy="484970"/>
          </a:xfrm>
        </p:spPr>
      </p:pic>
      <p:sp>
        <p:nvSpPr>
          <p:cNvPr id="5" name="8 - Θέση περιεχομένου"/>
          <p:cNvSpPr txBox="1">
            <a:spLocks/>
          </p:cNvSpPr>
          <p:nvPr/>
        </p:nvSpPr>
        <p:spPr>
          <a:xfrm>
            <a:off x="107504" y="1340768"/>
            <a:ext cx="892899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23528" y="2996952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/>
              <a:t>το παραπάνω </a:t>
            </a:r>
            <a:r>
              <a:rPr lang="el-GR" sz="3200" dirty="0">
                <a:solidFill>
                  <a:srgbClr val="C00000"/>
                </a:solidFill>
              </a:rPr>
              <a:t>Προσδοκώμενο Μαθησιακό </a:t>
            </a:r>
            <a:r>
              <a:rPr lang="el-GR" sz="3200" dirty="0">
                <a:solidFill>
                  <a:srgbClr val="FF0000"/>
                </a:solidFill>
              </a:rPr>
              <a:t>Αποτέλεσμα </a:t>
            </a:r>
            <a:r>
              <a:rPr lang="el-GR" sz="3000" dirty="0">
                <a:solidFill>
                  <a:srgbClr val="FF0000"/>
                </a:solidFill>
              </a:rPr>
              <a:t> (ΠΜΑ)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Ποιους  σκοπούς του </a:t>
            </a:r>
            <a:r>
              <a:rPr lang="el-GR" sz="2800" dirty="0" err="1"/>
              <a:t>ΜτΘ</a:t>
            </a:r>
            <a:r>
              <a:rPr lang="el-GR" sz="2800" dirty="0"/>
              <a:t> στο Λύκειο υπηρετεί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ποιους ειδικούς στόχους της τάξης υπηρετεί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Πώς συνδέεται διδακτικά με τη Μέθοδο διδασκαλίας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Πώς συνδέεται  με την Αξιολόγηση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322766"/>
            <a:ext cx="849694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</a:pPr>
            <a:r>
              <a:rPr lang="el-GR" sz="2000" b="1" dirty="0"/>
              <a:t>Α΄ Λυκείου ΘΕ 1: ΑΝΘΡΩΠΟΣ/ΠΡΟΣΩΠΟ , ΔΕ 1: Αναζήτηση του Θεού</a:t>
            </a:r>
            <a:endParaRPr lang="en-US" sz="2000" b="1" dirty="0"/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r>
              <a:rPr lang="el-GR" altLang="el-GR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-διερευνούν την καθολικότητα της θρησκευτικής αναζήτησης στην ιστορία του ανθρώπου, </a:t>
            </a:r>
            <a:endParaRPr lang="el-G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25" name="Group 21"/>
          <p:cNvGraphicFramePr>
            <a:graphicFrameLocks noGrp="1"/>
          </p:cNvGraphicFramePr>
          <p:nvPr>
            <p:ph/>
          </p:nvPr>
        </p:nvGraphicFramePr>
        <p:xfrm>
          <a:off x="0" y="274638"/>
          <a:ext cx="9144000" cy="6411913"/>
        </p:xfrm>
        <a:graphic>
          <a:graphicData uri="http://schemas.openxmlformats.org/drawingml/2006/table">
            <a:tbl>
              <a:tblPr/>
              <a:tblGrid>
                <a:gridCol w="2424113">
                  <a:extLst>
                    <a:ext uri="{9D8B030D-6E8A-4147-A177-3AD203B41FA5}">
                      <a16:colId xmlns:a16="http://schemas.microsoft.com/office/drawing/2014/main" val="2363886020"/>
                    </a:ext>
                  </a:extLst>
                </a:gridCol>
                <a:gridCol w="3011487">
                  <a:extLst>
                    <a:ext uri="{9D8B030D-6E8A-4147-A177-3AD203B41FA5}">
                      <a16:colId xmlns:a16="http://schemas.microsoft.com/office/drawing/2014/main" val="2175170605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219651761"/>
                    </a:ext>
                  </a:extLst>
                </a:gridCol>
              </a:tblGrid>
              <a:tr h="785813">
                <a:tc gridSpan="3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Α΄ ΤΑΞΗ</a:t>
                      </a: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ΘΕ1. ΑΝΘΡΩΠΟΣ/ΠΡΟΣΩΠΟ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1.1 ΑΝΑΖΗΤΗΣΗ ΤΟΥ ΘΕΟΥ (1</a:t>
                      </a:r>
                      <a:r>
                        <a:rPr kumimoji="0" lang="el-GR" altLang="el-GR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δίωρο)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95269"/>
                  </a:ext>
                </a:extLst>
              </a:tr>
              <a:tr h="9017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Προσδοκώμενα Μαθησιακά Αποτελέσματα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Αξιολόγηση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Μέθοδος - Δραστηριότητες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99075"/>
                  </a:ext>
                </a:extLst>
              </a:tr>
              <a:tr h="47244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Οι μαθητές/ μαθήτριες να: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-προσδιορίζουν τα κίνητρα της αναζήτησης του Θεού,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-διερευνούν την καθολικότητα της θρησκευτικής αναζήτησης στην ιστορία του ανθρώπου,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-εξετάζουν τη σύνδεση της αναζήτησης του Θεού με  τη θρησκεία.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Έκφραση κριτικής στάσης σε θέματα θρησκευτικής αναζήτησης και πίστης.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Αναγνώριση των κινήτρων</a:t>
                      </a: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και της καθολικότητας της πνευματικής και θρησκευτικής αναζήτησης.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l-GR" alt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Διατύπωση συλλογισμών για την ανάπτυξη της θρησκευτικότητας (σχέσης με τη θρησκεία). 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Προτείνεται η 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βιωματική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μέθοδος με κύρια βήματα τα εξής: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Βιώνοντας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Έκφραση εμπειρίας των μαθητών για την αναζήτηση.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l-GR" altLang="el-G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Νοηματοδοτώντας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Θεμελιώδη υπαρξιακά ερωτήματα και η απάντηση της θρησκείας. Διαπίστωση της καθολικότητας του θρησκευτικού φαινομένου.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Αναλύοντας: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Η ανάπτυξη της θρησκευτικότητας. Τύποι θρησκευτικότητας.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Εφαρμόζοντας: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Τεκμηρίωση προσωπικής στάσης σε υπαρξιακά ερωτήματα με χρήση επιχειρημάτων και κατάλληλης θρησκευτικής ορολογίας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502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37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25" name="Group 2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33496365"/>
              </p:ext>
            </p:extLst>
          </p:nvPr>
        </p:nvGraphicFramePr>
        <p:xfrm>
          <a:off x="0" y="274638"/>
          <a:ext cx="9144000" cy="6411913"/>
        </p:xfrm>
        <a:graphic>
          <a:graphicData uri="http://schemas.openxmlformats.org/drawingml/2006/table">
            <a:tbl>
              <a:tblPr/>
              <a:tblGrid>
                <a:gridCol w="2424113">
                  <a:extLst>
                    <a:ext uri="{9D8B030D-6E8A-4147-A177-3AD203B41FA5}">
                      <a16:colId xmlns:a16="http://schemas.microsoft.com/office/drawing/2014/main" val="2363886020"/>
                    </a:ext>
                  </a:extLst>
                </a:gridCol>
                <a:gridCol w="3011487">
                  <a:extLst>
                    <a:ext uri="{9D8B030D-6E8A-4147-A177-3AD203B41FA5}">
                      <a16:colId xmlns:a16="http://schemas.microsoft.com/office/drawing/2014/main" val="2175170605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219651761"/>
                    </a:ext>
                  </a:extLst>
                </a:gridCol>
              </a:tblGrid>
              <a:tr h="785813">
                <a:tc gridSpan="3"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Α΄ ΤΑΞΗ</a:t>
                      </a: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ΘΕ1. ΑΝΘΡΩΠΟΣ/ΠΡΟΣΩΠΟ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1.1 ΑΝΑΖΗΤΗΣΗ ΤΟΥ ΘΕΟΥ (1</a:t>
                      </a:r>
                      <a:r>
                        <a:rPr kumimoji="0" lang="el-GR" altLang="el-GR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ο</a:t>
                      </a: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δίωρο)</a:t>
                      </a:r>
                      <a:endParaRPr kumimoji="0" lang="el-GR" altLang="el-GR" sz="1600" b="0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95269"/>
                  </a:ext>
                </a:extLst>
              </a:tr>
              <a:tr h="9017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Προσδοκώμενα Μαθησιακά Αποτελέσματα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Αξιολόγηση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Μέθοδος - Δραστηριότητες</a:t>
                      </a:r>
                      <a:endParaRPr kumimoji="0" lang="el-GR" altLang="el-GR" sz="1600" b="1" i="0" u="none" strike="noStrike" cap="none" normalizeH="0" baseline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99075"/>
                  </a:ext>
                </a:extLst>
              </a:tr>
              <a:tr h="47244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Οι μαθητές/ μαθήτριες να: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-προσδιορίζουν τα κίνητρα της αναζήτησης του Θεού,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-διερευνούν την καθολικότητα της θρησκευτικής αναζήτησης στην ιστορία του ανθρώπου,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-εξετάζουν τη σύνδεση της αναζήτησης του Θεού με  τη θρησκεία.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Έκφραση κριτικής στάσης σε θέματα θρησκευτικής αναζήτησης και πίστης.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Αναγνώριση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των κινήτρων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και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της καθολικότητας της πνευματικής και θρησκευτικής αναζήτησης.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Διατύπωση συλλογισμών για την ανάπτυξη της θρησκευτικότητας (σχέσης με τη θρησκεία).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Προτείνεται η 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βιωματική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μέθοδος με κύρια βήματα τα εξής: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Βιώνοντας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Έκφραση εμπειρίας των μαθητών για την αναζήτηση.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l-GR" altLang="el-G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Νοηματοδοτώντας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Θεμελιώδη υπαρξιακά ερωτήματα και η απάντηση της θρησκείας.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Διαπίστωση της καθολικότητας του θρησκευτικού φαινομένου.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Αναλύοντας: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Η ανάπτυξη της θρησκευτικότητας. Τύποι θρησκευτικότητας. 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kumimoji="0" lang="el-GR" alt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Εφαρμόζοντας: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Τεκμηρίωση προσωπικής στάσης σε υπαρξιακά ερωτήματα με χρήση επιχειρημάτων και κατάλληλης θρησκευτικής ορολογίας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502629"/>
                  </a:ext>
                </a:extLst>
              </a:tr>
            </a:tbl>
          </a:graphicData>
        </a:graphic>
      </p:graphicFrame>
      <p:sp>
        <p:nvSpPr>
          <p:cNvPr id="2" name="Οβάλ 1"/>
          <p:cNvSpPr/>
          <p:nvPr/>
        </p:nvSpPr>
        <p:spPr>
          <a:xfrm>
            <a:off x="107504" y="3356992"/>
            <a:ext cx="1944216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 flipV="1">
            <a:off x="2051720" y="3645024"/>
            <a:ext cx="576064" cy="216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5148064" y="3861048"/>
            <a:ext cx="576064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70278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1013</Words>
  <Application>Microsoft Office PowerPoint</Application>
  <PresentationFormat>Προβολή στην οθόνη (4:3)</PresentationFormat>
  <Paragraphs>157</Paragraphs>
  <Slides>14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Palatino Linotype</vt:lpstr>
      <vt:lpstr>Times New Roman</vt:lpstr>
      <vt:lpstr>Wingdings</vt:lpstr>
      <vt:lpstr>Θέμα του Office</vt:lpstr>
      <vt:lpstr>Χρήση του ΠΣ στα Θρησκευτικά  Λυκείου Το ΠΣ ως εργαλείο προγραμματισμού και σχεδιασμού  στο Λύκειο</vt:lpstr>
      <vt:lpstr>Παρουσίαση του PowerPoint</vt:lpstr>
      <vt:lpstr>Παρουσίαση του PowerPoint</vt:lpstr>
      <vt:lpstr>Όροι και έννοιες του ΠΣ</vt:lpstr>
      <vt:lpstr>Περιεχόμενα ΠΣ</vt:lpstr>
      <vt:lpstr>Παρουσίαση του PowerPoint</vt:lpstr>
      <vt:lpstr>Αναζητήστε τη σχέση…</vt:lpstr>
      <vt:lpstr>Παρουσίαση του PowerPoint</vt:lpstr>
      <vt:lpstr>Παρουσίαση του PowerPoint</vt:lpstr>
      <vt:lpstr>Πώς ξεκινούμε; </vt:lpstr>
      <vt:lpstr>Συνοψίζοντας… </vt:lpstr>
      <vt:lpstr>Περιεχόμενα Οδηγού Εκπαιδευτικού</vt:lpstr>
      <vt:lpstr>Κύρια έγγραφα  &amp;  υλικά</vt:lpstr>
      <vt:lpstr>Ευχαριστώ για τη συνεργασία!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 μαθήματος  με το νέο Πρόγραμμα Σπουδών στο Γυμνάσιο</dc:title>
  <dc:creator>user</dc:creator>
  <cp:lastModifiedBy>Maria_Syrg</cp:lastModifiedBy>
  <cp:revision>97</cp:revision>
  <dcterms:created xsi:type="dcterms:W3CDTF">2016-10-25T07:02:36Z</dcterms:created>
  <dcterms:modified xsi:type="dcterms:W3CDTF">2017-05-01T10:51:47Z</dcterms:modified>
</cp:coreProperties>
</file>