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CEE6B-5E09-4309-ADEC-0B7F6AF6687B}" type="datetimeFigureOut">
              <a:rPr lang="el-GR" smtClean="0"/>
              <a:pPr/>
              <a:t>22/9/2016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ED2D6-D6D0-4673-A65C-A90F8D003F4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1676FC6-7C63-4E63-9106-760A97DADEFB}"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1676FC6-7C63-4E63-9106-760A97DADEFB}" type="slidenum">
              <a:rPr lang="el-GR" smtClean="0"/>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A2FDEF-9CA7-4876-AB15-0DC73E7C4503}" type="datetimeFigureOut">
              <a:rPr lang="el-GR" smtClean="0"/>
              <a:pPr/>
              <a:t>22/9/2016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6940CCB-C07B-4E88-BEC0-9B56AAC4B3D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2FDEF-9CA7-4876-AB15-0DC73E7C4503}" type="datetimeFigureOut">
              <a:rPr lang="el-GR" smtClean="0"/>
              <a:pPr/>
              <a:t>22/9/2016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40CCB-C07B-4E88-BEC0-9B56AAC4B3D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photodentro.edu.gr/lor/r/8521/3137?locale=el" TargetMode="External"/><Relationship Id="rId7" Type="http://schemas.openxmlformats.org/officeDocument/2006/relationships/hyperlink" Target="http://photodentro.edu.gr/lor/r/8521/3685?locale=el" TargetMode="External"/><Relationship Id="rId2" Type="http://schemas.openxmlformats.org/officeDocument/2006/relationships/hyperlink" Target="http://photodentro.edu.gr/lor/r/8521/4922?locale=el" TargetMode="External"/><Relationship Id="rId1" Type="http://schemas.openxmlformats.org/officeDocument/2006/relationships/slideLayout" Target="../slideLayouts/slideLayout7.xml"/><Relationship Id="rId6" Type="http://schemas.openxmlformats.org/officeDocument/2006/relationships/hyperlink" Target="http://photodentro.edu.gr/v/item/ds/8521/3740" TargetMode="External"/><Relationship Id="rId5" Type="http://schemas.openxmlformats.org/officeDocument/2006/relationships/hyperlink" Target="http://photodentro.edu.gr/lor/r/8521/6690?locale=el" TargetMode="External"/><Relationship Id="rId4" Type="http://schemas.openxmlformats.org/officeDocument/2006/relationships/hyperlink" Target="http://photodentro.edu.gr/lor/r/8521/2711?locale=e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hotodentro.edu.gr/lor/r/8521/3113?locale=el" TargetMode="External"/><Relationship Id="rId2" Type="http://schemas.openxmlformats.org/officeDocument/2006/relationships/hyperlink" Target="http://photodentro.edu.gr/lor/r/8521/3134?locale=el"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photodentro.edu.gr/lor/r/8521/4126?locale=e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hotodentro.edu.gr/lor/r/8521/6271" TargetMode="External"/><Relationship Id="rId7" Type="http://schemas.openxmlformats.org/officeDocument/2006/relationships/image" Target="../media/image4.jpeg"/><Relationship Id="rId2" Type="http://schemas.openxmlformats.org/officeDocument/2006/relationships/hyperlink" Target="http://photodentro.edu.gr/lor/r/8521/5625?locale=el" TargetMode="External"/><Relationship Id="rId1" Type="http://schemas.openxmlformats.org/officeDocument/2006/relationships/slideLayout" Target="../slideLayouts/slideLayout7.xml"/><Relationship Id="rId6" Type="http://schemas.openxmlformats.org/officeDocument/2006/relationships/hyperlink" Target="http://photodentro.edu.gr/lor/r/8521/5786?locale=el" TargetMode="External"/><Relationship Id="rId5" Type="http://schemas.openxmlformats.org/officeDocument/2006/relationships/hyperlink" Target="http://photodentro.edu.gr/lor/r/8521/5700?locale=el" TargetMode="External"/><Relationship Id="rId4" Type="http://schemas.openxmlformats.org/officeDocument/2006/relationships/hyperlink" Target="http://photodentro.edu.gr/v/item/ds/8521/491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photodentro.edu.gr/lor/r/8521/3645?locale=el" TargetMode="External"/><Relationship Id="rId2" Type="http://schemas.openxmlformats.org/officeDocument/2006/relationships/hyperlink" Target="http://photodentro.edu.gr/lor/r/8521/6668?locale=e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hotodentro.edu.gr/lor/r/8521/3137?locale=el" TargetMode="External"/><Relationship Id="rId7" Type="http://schemas.openxmlformats.org/officeDocument/2006/relationships/hyperlink" Target="http://photodentro.edu.gr/lor/r/8521/3685?locale=el" TargetMode="External"/><Relationship Id="rId2" Type="http://schemas.openxmlformats.org/officeDocument/2006/relationships/hyperlink" Target="http://photodentro.edu.gr/lor/r/8521/4922?locale=el" TargetMode="External"/><Relationship Id="rId1" Type="http://schemas.openxmlformats.org/officeDocument/2006/relationships/slideLayout" Target="../slideLayouts/slideLayout7.xml"/><Relationship Id="rId6" Type="http://schemas.openxmlformats.org/officeDocument/2006/relationships/hyperlink" Target="http://photodentro.edu.gr/v/item/ds/8521/3740" TargetMode="External"/><Relationship Id="rId5" Type="http://schemas.openxmlformats.org/officeDocument/2006/relationships/hyperlink" Target="http://photodentro.edu.gr/lor/r/8521/6690?locale=el" TargetMode="External"/><Relationship Id="rId4" Type="http://schemas.openxmlformats.org/officeDocument/2006/relationships/hyperlink" Target="http://photodentro.edu.gr/lor/r/8521/2711?locale=e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hotodentro.edu.gr/lor/r/8521/3113?locale=el" TargetMode="External"/><Relationship Id="rId2" Type="http://schemas.openxmlformats.org/officeDocument/2006/relationships/hyperlink" Target="http://photodentro.edu.gr/lor/r/8521/3134?locale=el" TargetMode="External"/><Relationship Id="rId1" Type="http://schemas.openxmlformats.org/officeDocument/2006/relationships/slideLayout" Target="../slideLayouts/slideLayout7.xml"/><Relationship Id="rId4" Type="http://schemas.openxmlformats.org/officeDocument/2006/relationships/hyperlink" Target="http://photodentro.edu.gr/lor/r/8521/4126?locale=e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hotodentro.edu.gr/lor/r/8521/6271" TargetMode="External"/><Relationship Id="rId2" Type="http://schemas.openxmlformats.org/officeDocument/2006/relationships/hyperlink" Target="http://photodentro.edu.gr/lor/r/8521/5625?locale=el" TargetMode="External"/><Relationship Id="rId1" Type="http://schemas.openxmlformats.org/officeDocument/2006/relationships/slideLayout" Target="../slideLayouts/slideLayout7.xml"/><Relationship Id="rId6" Type="http://schemas.openxmlformats.org/officeDocument/2006/relationships/hyperlink" Target="http://photodentro.edu.gr/lor/r/8521/5786?locale=el" TargetMode="External"/><Relationship Id="rId5" Type="http://schemas.openxmlformats.org/officeDocument/2006/relationships/hyperlink" Target="http://photodentro.edu.gr/lor/r/8521/5700?locale=el" TargetMode="External"/><Relationship Id="rId4" Type="http://schemas.openxmlformats.org/officeDocument/2006/relationships/hyperlink" Target="http://photodentro.edu.gr/v/item/ds/8521/491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otodentro.edu.gr/lor/r/8521/4889?locale=el" TargetMode="External"/><Relationship Id="rId7" Type="http://schemas.openxmlformats.org/officeDocument/2006/relationships/hyperlink" Target="http://photodentro.edu.gr/lor/r/8521/4865?locale=e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photodentro.edu.gr/lor/r/8521/6326?locale=el" TargetMode="External"/><Relationship Id="rId5" Type="http://schemas.openxmlformats.org/officeDocument/2006/relationships/hyperlink" Target="http://photodentro.edu.gr/lor/r/8521/613?locale=el" TargetMode="External"/><Relationship Id="rId4" Type="http://schemas.openxmlformats.org/officeDocument/2006/relationships/hyperlink" Target="http://photodentro.edu.gr/lor/r/8521/611?locale=e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photodentro.edu.gr/lor/r/8521/3714?locale=el"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photodentro.edu.gr/lor/r/8521/7430?locale=e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hotodentro.edu.gr/lor/r/8521/6667?locale=el" TargetMode="External"/><Relationship Id="rId7" Type="http://schemas.openxmlformats.org/officeDocument/2006/relationships/hyperlink" Target="http://photodentro.edu.gr/lor/r/8521/3106?locale=el"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photodentro.edu.gr/lor/r/8521/5626?locale=el" TargetMode="External"/><Relationship Id="rId5" Type="http://schemas.openxmlformats.org/officeDocument/2006/relationships/hyperlink" Target="http://photodentro.edu.gr/lor/r/8521/4886?locale=el" TargetMode="External"/><Relationship Id="rId4" Type="http://schemas.openxmlformats.org/officeDocument/2006/relationships/hyperlink" Target="http://photodentro.edu.gr/lor/r/8521/3107?locale=e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photodentro.edu.gr/lor/r/8521/7430?locale=el" TargetMode="External"/><Relationship Id="rId7" Type="http://schemas.openxmlformats.org/officeDocument/2006/relationships/hyperlink" Target="http://photodentro.edu.gr/lor/r/8521/3106?locale=el" TargetMode="External"/><Relationship Id="rId2" Type="http://schemas.openxmlformats.org/officeDocument/2006/relationships/hyperlink" Target="http://photodentro.edu.gr/lor/r/8521/3714?locale=el" TargetMode="External"/><Relationship Id="rId1" Type="http://schemas.openxmlformats.org/officeDocument/2006/relationships/slideLayout" Target="../slideLayouts/slideLayout7.xml"/><Relationship Id="rId6" Type="http://schemas.openxmlformats.org/officeDocument/2006/relationships/hyperlink" Target="http://photodentro.edu.gr/lor/r/8521/5626?locale=el" TargetMode="External"/><Relationship Id="rId5" Type="http://schemas.openxmlformats.org/officeDocument/2006/relationships/hyperlink" Target="http://photodentro.edu.gr/lor/r/8521/4886?locale=el" TargetMode="External"/><Relationship Id="rId4" Type="http://schemas.openxmlformats.org/officeDocument/2006/relationships/hyperlink" Target="http://photodentro.edu.gr/lor/r/8521/3107?locale=e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photodentro.edu.gr/lor/r/8521/3158?locale=el" TargetMode="External"/><Relationship Id="rId2" Type="http://schemas.openxmlformats.org/officeDocument/2006/relationships/hyperlink" Target="http://photodentro.edu.gr/lor/r/8521/3080?locale=el"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photodentro.edu.gr/lor/r/8521/6767?locale=e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photodentro.edu.gr/lor/r/8521/3163?locale=el" TargetMode="External"/><Relationship Id="rId3" Type="http://schemas.openxmlformats.org/officeDocument/2006/relationships/hyperlink" Target="http://photodentro.edu.gr/lor/r/8521/3161?locale=el" TargetMode="External"/><Relationship Id="rId7" Type="http://schemas.openxmlformats.org/officeDocument/2006/relationships/hyperlink" Target="http://photodentro.edu.gr/lor/r/8521/3167?locale=el"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photodentro.edu.gr/lor/r/8521/6670?locale=el" TargetMode="External"/><Relationship Id="rId11" Type="http://schemas.openxmlformats.org/officeDocument/2006/relationships/hyperlink" Target="http://photodentro.edu.gr/lor/r/8521/3110?locale=el" TargetMode="External"/><Relationship Id="rId5" Type="http://schemas.openxmlformats.org/officeDocument/2006/relationships/hyperlink" Target="http://photodentro.edu.gr/lor/r/8521/6234?locale=el" TargetMode="External"/><Relationship Id="rId10" Type="http://schemas.openxmlformats.org/officeDocument/2006/relationships/hyperlink" Target="http://photodentro.edu.gr/lor/r/8521/6678?locale=el" TargetMode="External"/><Relationship Id="rId4" Type="http://schemas.openxmlformats.org/officeDocument/2006/relationships/hyperlink" Target="http://photodentro.edu.gr/lor/r/8521/6237?locale=el" TargetMode="External"/><Relationship Id="rId9" Type="http://schemas.openxmlformats.org/officeDocument/2006/relationships/hyperlink" Target="http://photodentro.edu.gr/lor/r/8521/3168?locale=e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hotodentro.edu.gr/lor/r/8521/3142?locale=el"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photodentro.edu.gr/lor/r/8521/6677?locale=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photodentro.edu.gr/lor/r/8521/3645?locale=el" TargetMode="External"/><Relationship Id="rId2" Type="http://schemas.openxmlformats.org/officeDocument/2006/relationships/hyperlink" Target="http://photodentro.edu.gr/lor/r/8521/6668?locale=el"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124744"/>
            <a:ext cx="9144000" cy="1944216"/>
          </a:xfrm>
        </p:spPr>
        <p:txBody>
          <a:bodyPr>
            <a:noAutofit/>
          </a:bodyPr>
          <a:lstStyle/>
          <a:p>
            <a:r>
              <a:rPr lang="el-GR" sz="3200" b="1" dirty="0" smtClean="0">
                <a:solidFill>
                  <a:schemeClr val="tx2">
                    <a:lumMod val="50000"/>
                  </a:schemeClr>
                </a:solidFill>
              </a:rPr>
              <a:t>Δράση </a:t>
            </a:r>
            <a:br>
              <a:rPr lang="el-GR" sz="3200" b="1" dirty="0" smtClean="0">
                <a:solidFill>
                  <a:schemeClr val="tx2">
                    <a:lumMod val="50000"/>
                  </a:schemeClr>
                </a:solidFill>
              </a:rPr>
            </a:br>
            <a:r>
              <a:rPr lang="el-GR" sz="3200" b="1" dirty="0" smtClean="0">
                <a:solidFill>
                  <a:schemeClr val="tx2">
                    <a:lumMod val="50000"/>
                  </a:schemeClr>
                </a:solidFill>
              </a:rPr>
              <a:t> Αναδιάρθρωση και </a:t>
            </a:r>
            <a:r>
              <a:rPr lang="el-GR" sz="3200" b="1" dirty="0" err="1" smtClean="0">
                <a:solidFill>
                  <a:schemeClr val="tx2">
                    <a:lumMod val="50000"/>
                  </a:schemeClr>
                </a:solidFill>
              </a:rPr>
              <a:t>εξορθολογισμός</a:t>
            </a:r>
            <a:r>
              <a:rPr lang="el-GR" sz="3200" b="1" dirty="0" smtClean="0">
                <a:solidFill>
                  <a:schemeClr val="tx2">
                    <a:lumMod val="50000"/>
                  </a:schemeClr>
                </a:solidFill>
              </a:rPr>
              <a:t> διδακτέας ύλης</a:t>
            </a:r>
            <a:br>
              <a:rPr lang="el-GR" sz="3200" b="1" dirty="0" smtClean="0">
                <a:solidFill>
                  <a:schemeClr val="tx2">
                    <a:lumMod val="50000"/>
                  </a:schemeClr>
                </a:solidFill>
              </a:rPr>
            </a:br>
            <a:r>
              <a:rPr lang="el-GR" sz="3200" b="1" dirty="0" smtClean="0">
                <a:solidFill>
                  <a:schemeClr val="tx2">
                    <a:lumMod val="50000"/>
                  </a:schemeClr>
                </a:solidFill>
              </a:rPr>
              <a:t> Βιολογίας Γυμνασίου - ΓΕΛ</a:t>
            </a:r>
            <a:endParaRPr lang="el-GR" sz="3200" b="1" dirty="0">
              <a:solidFill>
                <a:schemeClr val="tx2">
                  <a:lumMod val="50000"/>
                </a:schemeClr>
              </a:solidFill>
            </a:endParaRPr>
          </a:p>
        </p:txBody>
      </p:sp>
      <p:pic>
        <p:nvPicPr>
          <p:cNvPr id="50178" name="Picture 2" descr="Αποτέλεσμα εικόνας για υπουργείο παιδείας logo"/>
          <p:cNvPicPr>
            <a:picLocks noChangeAspect="1" noChangeArrowheads="1"/>
          </p:cNvPicPr>
          <p:nvPr/>
        </p:nvPicPr>
        <p:blipFill>
          <a:blip r:embed="rId2" cstate="print"/>
          <a:srcRect/>
          <a:stretch>
            <a:fillRect/>
          </a:stretch>
        </p:blipFill>
        <p:spPr bwMode="auto">
          <a:xfrm>
            <a:off x="179512" y="188640"/>
            <a:ext cx="3286125" cy="864096"/>
          </a:xfrm>
          <a:prstGeom prst="rect">
            <a:avLst/>
          </a:prstGeom>
          <a:noFill/>
        </p:spPr>
      </p:pic>
      <p:pic>
        <p:nvPicPr>
          <p:cNvPr id="50182" name="Picture 6" descr="Αποτέλεσμα εικόνας για ινστιτουτο εκπαιδευτικησ πολιτικησ"/>
          <p:cNvPicPr>
            <a:picLocks noChangeAspect="1" noChangeArrowheads="1"/>
          </p:cNvPicPr>
          <p:nvPr/>
        </p:nvPicPr>
        <p:blipFill>
          <a:blip r:embed="rId3" cstate="print"/>
          <a:srcRect/>
          <a:stretch>
            <a:fillRect/>
          </a:stretch>
        </p:blipFill>
        <p:spPr bwMode="auto">
          <a:xfrm>
            <a:off x="5831632" y="44624"/>
            <a:ext cx="3312368" cy="723900"/>
          </a:xfrm>
          <a:prstGeom prst="rect">
            <a:avLst/>
          </a:prstGeom>
          <a:noFill/>
        </p:spPr>
      </p:pic>
      <p:sp>
        <p:nvSpPr>
          <p:cNvPr id="16" name="15 - Ορθογώνιο"/>
          <p:cNvSpPr/>
          <p:nvPr/>
        </p:nvSpPr>
        <p:spPr>
          <a:xfrm>
            <a:off x="3563888" y="4077072"/>
            <a:ext cx="5351235" cy="1938992"/>
          </a:xfrm>
          <a:prstGeom prst="rect">
            <a:avLst/>
          </a:prstGeom>
        </p:spPr>
        <p:txBody>
          <a:bodyPr wrap="square">
            <a:spAutoFit/>
          </a:bodyPr>
          <a:lstStyle/>
          <a:p>
            <a:r>
              <a:rPr lang="el-GR" sz="2400" b="1" dirty="0" smtClean="0">
                <a:solidFill>
                  <a:schemeClr val="accent1">
                    <a:lumMod val="50000"/>
                  </a:schemeClr>
                </a:solidFill>
              </a:rPr>
              <a:t>Δρ. Αποστολόπουλος Κωνσταντίνος</a:t>
            </a:r>
          </a:p>
          <a:p>
            <a:r>
              <a:rPr lang="el-GR" sz="2400" b="1" dirty="0" smtClean="0">
                <a:solidFill>
                  <a:schemeClr val="accent1">
                    <a:lumMod val="50000"/>
                  </a:schemeClr>
                </a:solidFill>
              </a:rPr>
              <a:t>Δρ. </a:t>
            </a:r>
            <a:r>
              <a:rPr lang="el-GR" sz="2400" b="1" dirty="0" err="1" smtClean="0">
                <a:solidFill>
                  <a:schemeClr val="accent1">
                    <a:lumMod val="50000"/>
                  </a:schemeClr>
                </a:solidFill>
              </a:rPr>
              <a:t>Γεωργάτου</a:t>
            </a:r>
            <a:r>
              <a:rPr lang="el-GR" sz="2400" b="1" dirty="0" smtClean="0">
                <a:solidFill>
                  <a:schemeClr val="accent1">
                    <a:lumMod val="50000"/>
                  </a:schemeClr>
                </a:solidFill>
              </a:rPr>
              <a:t> </a:t>
            </a:r>
            <a:r>
              <a:rPr lang="el-GR" sz="2400" b="1" dirty="0" err="1" smtClean="0">
                <a:solidFill>
                  <a:schemeClr val="accent1">
                    <a:lumMod val="50000"/>
                  </a:schemeClr>
                </a:solidFill>
              </a:rPr>
              <a:t>Μάνια</a:t>
            </a:r>
            <a:r>
              <a:rPr lang="el-GR" sz="2400" b="1" dirty="0" smtClean="0">
                <a:solidFill>
                  <a:schemeClr val="accent1">
                    <a:lumMod val="50000"/>
                  </a:schemeClr>
                </a:solidFill>
              </a:rPr>
              <a:t>, Βιολόγος </a:t>
            </a:r>
          </a:p>
          <a:p>
            <a:r>
              <a:rPr lang="el-GR" sz="2400" b="1" dirty="0" err="1" smtClean="0">
                <a:solidFill>
                  <a:schemeClr val="accent1">
                    <a:lumMod val="50000"/>
                  </a:schemeClr>
                </a:solidFill>
              </a:rPr>
              <a:t>Δοκοπούλου</a:t>
            </a:r>
            <a:r>
              <a:rPr lang="el-GR" sz="2400" b="1" dirty="0" smtClean="0">
                <a:solidFill>
                  <a:schemeClr val="accent1">
                    <a:lumMod val="50000"/>
                  </a:schemeClr>
                </a:solidFill>
              </a:rPr>
              <a:t> Μαρία, Βιολόγος </a:t>
            </a:r>
            <a:r>
              <a:rPr lang="en-US" sz="2400" b="1" dirty="0" err="1" smtClean="0">
                <a:solidFill>
                  <a:schemeClr val="accent1">
                    <a:lumMod val="50000"/>
                  </a:schemeClr>
                </a:solidFill>
              </a:rPr>
              <a:t>MSc</a:t>
            </a:r>
            <a:endParaRPr lang="el-GR" sz="2400" b="1" dirty="0" smtClean="0">
              <a:solidFill>
                <a:schemeClr val="accent1">
                  <a:lumMod val="50000"/>
                </a:schemeClr>
              </a:solidFill>
            </a:endParaRPr>
          </a:p>
          <a:p>
            <a:endParaRPr lang="el-GR" sz="2400" b="1" dirty="0" smtClean="0">
              <a:solidFill>
                <a:schemeClr val="accent1">
                  <a:lumMod val="50000"/>
                </a:schemeClr>
              </a:solidFill>
            </a:endParaRPr>
          </a:p>
          <a:p>
            <a:endParaRPr lang="el-GR" sz="2400" dirty="0"/>
          </a:p>
        </p:txBody>
      </p:sp>
      <p:pic>
        <p:nvPicPr>
          <p:cNvPr id="2050" name="Picture 2"/>
          <p:cNvPicPr>
            <a:picLocks noChangeAspect="1" noChangeArrowheads="1"/>
          </p:cNvPicPr>
          <p:nvPr/>
        </p:nvPicPr>
        <p:blipFill>
          <a:blip r:embed="rId4" cstate="print"/>
          <a:srcRect l="10167" t="72624" r="11740" b="13376"/>
          <a:stretch>
            <a:fillRect/>
          </a:stretch>
        </p:blipFill>
        <p:spPr bwMode="auto">
          <a:xfrm>
            <a:off x="0" y="5661248"/>
            <a:ext cx="9144000" cy="1152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84977"/>
            <a:ext cx="7776864"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ΣΧΟΛΙΟ 2</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Προσαρμοσμένο κείμενο 1</a:t>
            </a: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Για τις «προσαρμογές» (προσαρμοστικά γνωρίσματα) των οργανισμών</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Προς τους εκπαιδευτικούς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Η "προσαρμογή" είναι μια από τις έννοιες που προκαλεί πολλές δυσκολίες στη διδασκαλία της βιολογίας. Συνήθως, οι μαθητές θεωρούν ότι «οι οργανισμοί (όλοι μαζί) μπορούν βαθμιαία να προσαρμόζονται σε μια αλλαγή στο περιβάλλον εάν το χρειάζονται και ως εκ τούτου να εξελίσσονται» και  ότι «η προσαρμογή των οργανισμών στο περιβάλλον τους» είναι αντίστοιχη με ανθρώπινες συμπεριφορές, όπως π.χ. «εμείς προσαρμοζόμενοι στον κρύο καιρό βάζουμε το παλτό μας».   Αν οι μαθητές ερωτηθούν π.χ. πώς τα ζώα που ζουν σε περιοχές με χαμηλές θερμοκρασίες έχουν γούνα,  ισχυρίζονται πώς (όλα μαζί) αντέδρασαν σε μια ανάγκη, στην προκειμένη περίπτωση αντέδρασαν στο ψυχρό,  αντίξοο περιβάλλον κλπ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b="1" dirty="0" smtClean="0">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Οι προσαρμογές</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είναι ιδιότητες - δομές, γνωρίσματα, συμπεριφορές-  που αποκτήθηκαν ή διατηρήθηκαν με τη φυσική επιλογή επειδή παρείχαν στα άτομα που τις είχαν, καλύτερες πιθανότητες επιβίωσης ή /και αναπαραγωγικής επιτυχίας στον ανταγωνισμό με τα άλλα άτομα σε ένα συγκεκριμένο περιβάλλον.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a:t>
            </a:r>
            <a:r>
              <a:rPr kumimoji="0" lang="el-GR"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ι μαθητές δεν είναι εξοικειωμένοι με την ύπαρξη ποικιλότητας ανάμεσα στα άτομα ενός πληθυσμού. Δυσκολεύονται να αντιληφθούν ότι νέα κληρονομήσιμα χαρακτηριστικά παράγονται τυχαία (π.χ. από γονιδιακές μεταλλάξεις). Κατά συνέπεια δυσκολεύονται να κατανοήσουν ότι οι αλλαγές ενός πληθυσμού είναι αποτέλεσμα της επιβίωσης λίγων ατόμων που αναπαράγονται ως περισσότερο «προνομιούχα» στο συγκεκριμένο περιβάλλον. Αντίθετα θεωρούν ότι στην εξέλιξη υπάρχει μία και μόνη διαδικασία με την οποία όλα τα άτομα του πληθυσμού, αλλάζουν βαθμιαία.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404665"/>
            <a:ext cx="8496944" cy="6001643"/>
          </a:xfrm>
          <a:prstGeom prst="rect">
            <a:avLst/>
          </a:prstGeom>
        </p:spPr>
        <p:txBody>
          <a:bodyPr wrap="square">
            <a:spAutoFit/>
          </a:bodyPr>
          <a:lstStyle/>
          <a:p>
            <a:pPr lvl="0" algn="just" eaLnBrk="0" fontAlgn="base" hangingPunct="0">
              <a:spcBef>
                <a:spcPct val="0"/>
              </a:spcBef>
              <a:spcAft>
                <a:spcPct val="0"/>
              </a:spcAft>
            </a:pPr>
            <a:r>
              <a:rPr lang="el-GR" sz="1200" b="1" u="sng" dirty="0" smtClean="0">
                <a:latin typeface="Calibri" pitchFamily="34" charset="0"/>
                <a:ea typeface="Times New Roman" pitchFamily="18" charset="0"/>
                <a:cs typeface="Arial" pitchFamily="34" charset="0"/>
              </a:rPr>
              <a:t>Για τους μαθητές</a:t>
            </a:r>
            <a:r>
              <a:rPr lang="el-GR" sz="1200" b="1" dirty="0" smtClean="0">
                <a:latin typeface="Calibri" pitchFamily="34" charset="0"/>
                <a:ea typeface="Times New Roman" pitchFamily="18" charset="0"/>
                <a:cs typeface="Arial" pitchFamily="34" charset="0"/>
              </a:rPr>
              <a:t>  </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dirty="0" smtClean="0">
                <a:latin typeface="Calibri" pitchFamily="34" charset="0"/>
                <a:ea typeface="Times New Roman" pitchFamily="18" charset="0"/>
                <a:cs typeface="Arial" pitchFamily="34" charset="0"/>
              </a:rPr>
              <a:t>Η Γη φιλοξενεί εκατομμύρια διαφορετικά είδη οργανισμών που έχουν προέλθει από παλαιότερα(εξέλιξη). Οι οργανισμοί αυτοί, όπως ήδη γνωρίζετε, διαφέρουν στην εμφάνιση, στον τρόπο με τον οποίο ζουν, στον τόπο όπου κατοικούν κτλ. </a:t>
            </a:r>
            <a:r>
              <a:rPr lang="el-GR" sz="1200" i="1" dirty="0" smtClean="0">
                <a:latin typeface="Calibri" pitchFamily="34" charset="0"/>
                <a:ea typeface="Times New Roman" pitchFamily="18" charset="0"/>
                <a:cs typeface="Arial" pitchFamily="34" charset="0"/>
              </a:rPr>
              <a:t>Μερικά παραδείγματα αυτής της ποικιλομορφίας φαίνονται στις εικόνες του βιβλίου : 1</a:t>
            </a:r>
            <a:r>
              <a:rPr lang="el-GR" sz="1200" i="1" baseline="30000" dirty="0" smtClean="0">
                <a:latin typeface="Calibri" pitchFamily="34" charset="0"/>
                <a:ea typeface="Times New Roman" pitchFamily="18" charset="0"/>
                <a:cs typeface="Arial" pitchFamily="34" charset="0"/>
              </a:rPr>
              <a:t>η</a:t>
            </a:r>
            <a:r>
              <a:rPr lang="el-GR" sz="1200" i="1" dirty="0" smtClean="0">
                <a:latin typeface="Calibri" pitchFamily="34" charset="0"/>
                <a:ea typeface="Times New Roman" pitchFamily="18" charset="0"/>
                <a:cs typeface="Arial" pitchFamily="34" charset="0"/>
              </a:rPr>
              <a:t> : σκληρά και λεπτά φύλλα πεύκου και πλατάνου μεγάλα και τρυφερά , </a:t>
            </a:r>
            <a:r>
              <a:rPr lang="el-GR" sz="1200" i="1" dirty="0" err="1" smtClean="0">
                <a:latin typeface="Calibri" pitchFamily="34" charset="0"/>
                <a:ea typeface="Times New Roman" pitchFamily="18" charset="0"/>
                <a:cs typeface="Arial" pitchFamily="34" charset="0"/>
              </a:rPr>
              <a:t>Εικ</a:t>
            </a:r>
            <a:r>
              <a:rPr lang="el-GR" sz="1200" i="1" dirty="0" smtClean="0">
                <a:latin typeface="Calibri" pitchFamily="34" charset="0"/>
                <a:ea typeface="Times New Roman" pitchFamily="18" charset="0"/>
                <a:cs typeface="Arial" pitchFamily="34" charset="0"/>
              </a:rPr>
              <a:t>. 1.16, 1.17, 1.18, 1.19.</a:t>
            </a:r>
            <a:r>
              <a:rPr lang="el-GR" sz="1200" dirty="0" smtClean="0">
                <a:latin typeface="Calibri" pitchFamily="34" charset="0"/>
                <a:ea typeface="Times New Roman" pitchFamily="18" charset="0"/>
                <a:cs typeface="Arial" pitchFamily="34" charset="0"/>
              </a:rPr>
              <a:t> </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i="1" dirty="0" smtClean="0">
                <a:latin typeface="Calibri" pitchFamily="34" charset="0"/>
                <a:ea typeface="Times New Roman" pitchFamily="18" charset="0"/>
                <a:cs typeface="Arial" pitchFamily="34" charset="0"/>
              </a:rPr>
              <a:t>Ποια είναι η εξήγηση για αυτή  την τεράστια ποικιλομορφία;  Οι επιστήμονες δίνουν την εξής απάντηση : Τα διάφορα βιολογικά γνωρίσματα κληρονομούνται από τους γονείς στους απογόνους . Η  κληρονομικότητα είναι η βάση της εξέλιξης. Κάποιες φορές από τύχη τα γνωρίσματα αλλάζουν ανάμεσα στις γενιές. Αν ένα νέο γνώρισμα έχει ως αποτέλεσμα ένας απόγονος που το έχει, να «ζει» λίγο καλύτερα στο φυσικό του περιβάλλον και να παράγει περισσότερους απογόνους που επίσης κληρονομούν το γνώρισμα, τότε αυτό το γνώρισμα θα διαδοθεί / εξαπλωθεί περισσότερο με την πάροδο του χρόνου. Εάν πάλι το νέο γνώρισμα καθιστά τους απογόνους λιγότερο ικανούς να επιβιώνουν και έτσι να αφήνουν λιγότερους απογόνους, το γνώρισμα θα τείνει να «χαθεί». </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i="1" dirty="0" smtClean="0">
                <a:latin typeface="Calibri" pitchFamily="34" charset="0"/>
                <a:ea typeface="Times New Roman" pitchFamily="18" charset="0"/>
                <a:cs typeface="Arial" pitchFamily="34" charset="0"/>
              </a:rPr>
              <a:t> Ας δούμε τι συμβαίνει με ένα παράδειγμα:</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dirty="0" smtClean="0">
                <a:latin typeface="Calibri" pitchFamily="34" charset="0"/>
                <a:ea typeface="Times New Roman" pitchFamily="18" charset="0"/>
                <a:cs typeface="Arial" pitchFamily="34" charset="0"/>
              </a:rPr>
              <a:t>1</a:t>
            </a:r>
            <a:r>
              <a:rPr lang="el-GR" sz="1200" baseline="30000" dirty="0" smtClean="0">
                <a:latin typeface="Calibri" pitchFamily="34" charset="0"/>
                <a:ea typeface="Times New Roman" pitchFamily="18" charset="0"/>
                <a:cs typeface="Arial" pitchFamily="34" charset="0"/>
              </a:rPr>
              <a:t>η</a:t>
            </a:r>
            <a:r>
              <a:rPr lang="el-GR" sz="1200" dirty="0" smtClean="0">
                <a:latin typeface="Calibri" pitchFamily="34" charset="0"/>
                <a:ea typeface="Times New Roman" pitchFamily="18" charset="0"/>
                <a:cs typeface="Arial" pitchFamily="34" charset="0"/>
              </a:rPr>
              <a:t> Εικόνα : Πώς εξηγείται, π.χ. το γεγονός ότι το πεύκο έχει φύλλα σκληρά και λεπτά σαν βελόνες, ενώ το πλατάνι έχει μεγάλα και τρυφερά φύλλα; Αν παρατηρήσουμε το περιβάλλον των οργανισμών, θα προσέξουμε ότι τα πεύκα συναντώνται σε περιοχές με λίγο νερό και πολύ φως, ενώ τα πλατάνια σε περιοχές με μεγάλη υγρασία . </a:t>
            </a:r>
            <a:r>
              <a:rPr lang="el-GR" sz="1200" i="1" dirty="0" smtClean="0">
                <a:latin typeface="Calibri" pitchFamily="34" charset="0"/>
                <a:ea typeface="Times New Roman" pitchFamily="18" charset="0"/>
                <a:cs typeface="Arial" pitchFamily="34" charset="0"/>
              </a:rPr>
              <a:t>Τα λεπτά φύλλα των πεύκων (με τα λίγα στόματα) συμβάλλουν στην ελάττωση των απωλειών αυτών των φυτών σε νερό. Είναι μια προσαρμογή (ή ένα προσαρμοστικό γνώρισμα).</a:t>
            </a:r>
            <a:r>
              <a:rPr lang="el-GR" sz="1200" dirty="0" smtClean="0">
                <a:latin typeface="Calibri" pitchFamily="34" charset="0"/>
                <a:ea typeface="Times New Roman" pitchFamily="18" charset="0"/>
                <a:cs typeface="Arial" pitchFamily="34" charset="0"/>
              </a:rPr>
              <a:t> Θα παρατηρήσουμε ακόμη ότι και άλλα είδη φυτών, όπως η ελιά, που ευδοκιμούν σε ξηρές περιοχές διαθέτουν επίσης στενά και σκληρά φύλλα δηλαδή παρόμοιες προσαρμογές.  </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dirty="0" smtClean="0">
                <a:latin typeface="Calibri" pitchFamily="34" charset="0"/>
                <a:ea typeface="Times New Roman" pitchFamily="18" charset="0"/>
                <a:cs typeface="Arial" pitchFamily="34" charset="0"/>
              </a:rPr>
              <a:t> Οι οργανισμοί – </a:t>
            </a:r>
            <a:r>
              <a:rPr lang="el-GR" sz="1200" i="1" dirty="0" smtClean="0">
                <a:latin typeface="Calibri" pitchFamily="34" charset="0"/>
                <a:ea typeface="Times New Roman" pitchFamily="18" charset="0"/>
                <a:cs typeface="Arial" pitchFamily="34" charset="0"/>
              </a:rPr>
              <a:t>στο συγκεκριμένο παράδειγμα τα πεύκα</a:t>
            </a:r>
            <a:r>
              <a:rPr lang="el-GR" sz="1200" dirty="0" smtClean="0">
                <a:latin typeface="Calibri" pitchFamily="34" charset="0"/>
                <a:ea typeface="Times New Roman" pitchFamily="18" charset="0"/>
                <a:cs typeface="Arial" pitchFamily="34" charset="0"/>
              </a:rPr>
              <a:t> - </a:t>
            </a:r>
            <a:r>
              <a:rPr lang="el-GR" sz="1200" i="1" dirty="0" smtClean="0">
                <a:latin typeface="Calibri" pitchFamily="34" charset="0"/>
                <a:ea typeface="Times New Roman" pitchFamily="18" charset="0"/>
                <a:cs typeface="Arial" pitchFamily="34" charset="0"/>
              </a:rPr>
              <a:t>εφόσον</a:t>
            </a:r>
            <a:r>
              <a:rPr lang="el-GR" sz="1200" dirty="0" smtClean="0">
                <a:latin typeface="Calibri" pitchFamily="34" charset="0"/>
                <a:ea typeface="Times New Roman" pitchFamily="18" charset="0"/>
                <a:cs typeface="Arial" pitchFamily="34" charset="0"/>
              </a:rPr>
              <a:t> διαθέτουν κατάλληλα γνωρίσματα - προσαρμογές  </a:t>
            </a:r>
            <a:r>
              <a:rPr lang="el-GR" sz="1200" i="1" dirty="0" smtClean="0">
                <a:latin typeface="Calibri" pitchFamily="34" charset="0"/>
                <a:ea typeface="Times New Roman" pitchFamily="18" charset="0"/>
                <a:cs typeface="Arial" pitchFamily="34" charset="0"/>
              </a:rPr>
              <a:t>με τα οποία</a:t>
            </a:r>
            <a:r>
              <a:rPr lang="el-GR" sz="1200" dirty="0" smtClean="0">
                <a:latin typeface="Calibri" pitchFamily="34" charset="0"/>
                <a:ea typeface="Times New Roman" pitchFamily="18" charset="0"/>
                <a:cs typeface="Arial" pitchFamily="34" charset="0"/>
              </a:rPr>
              <a:t> αντεπεξέρχονται στις συνθήκες που επικρατούν σε αυτή την περιοχή (λίγο νερό) μπορούν να επιβιώνουν και να αναπαράγονται σε αυτή. Με άλλα λόγια </a:t>
            </a:r>
            <a:r>
              <a:rPr lang="el-GR" sz="1200" i="1" dirty="0" smtClean="0">
                <a:latin typeface="Calibri" pitchFamily="34" charset="0"/>
                <a:ea typeface="Times New Roman" pitchFamily="18" charset="0"/>
                <a:cs typeface="Arial" pitchFamily="34" charset="0"/>
              </a:rPr>
              <a:t>η συγκεκριμένη προσαρμογή – λεπτά φύλλα- είναι  μια ιδιότητα που παρείχε στα άτομα που την είχαν, καλύτερες πιθανότητες επιβίωσης ή /και αναπαραγωγικής επιτυχίας στον ανταγωνισμό με τα άλλα άτομα στο συγκεκριμένο περιβάλλον – περιοχή με λίγο νερό.  </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dirty="0" smtClean="0">
                <a:latin typeface="Calibri" pitchFamily="34" charset="0"/>
                <a:ea typeface="Times New Roman" pitchFamily="18" charset="0"/>
                <a:cs typeface="Arial" pitchFamily="34" charset="0"/>
              </a:rPr>
              <a:t>Αν παρατηρήσουμε τα φυτά και τα ζώα στις υπόλοιπες εικόνες, εύκολα μπορούμε να καταλάβουμε πώς κάθε προσαρμογή βοηθάει τον οργανισμό να επιβιώσει. Όσο καλύτερα «προσαρμοσμένοι» είναι οι οργανισμοί στο περιβάλλον τους, τόσο καλύτερα επιβιώνουν και τόσο περισσότερους και καλύτερα προσαρμοσμένους απογόνους δημιουργούν. Αντίθετα, οι οργανισμοί που δεν είναι καλά προσαρμοσμένοι στο περιβάλλον τους, πεθαίνουν νωρίς και δεν καταφέρνουν να δώσουν πολλούς απογόνους.</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l-GR" sz="1200" u="sng" dirty="0" smtClean="0">
                <a:latin typeface="Calibri" pitchFamily="34" charset="0"/>
                <a:ea typeface="Times New Roman" pitchFamily="18" charset="0"/>
                <a:cs typeface="Arial" pitchFamily="34" charset="0"/>
              </a:rPr>
              <a:t>Ενδεικτική</a:t>
            </a:r>
            <a:r>
              <a:rPr lang="en-US" sz="1200" u="sng" dirty="0" smtClean="0">
                <a:latin typeface="Calibri" pitchFamily="34" charset="0"/>
                <a:ea typeface="Times New Roman" pitchFamily="18" charset="0"/>
                <a:cs typeface="Arial" pitchFamily="34" charset="0"/>
              </a:rPr>
              <a:t> </a:t>
            </a:r>
            <a:r>
              <a:rPr lang="el-GR" sz="1200" u="sng" dirty="0" smtClean="0">
                <a:latin typeface="Calibri" pitchFamily="34" charset="0"/>
                <a:ea typeface="Times New Roman" pitchFamily="18" charset="0"/>
                <a:cs typeface="Arial" pitchFamily="34" charset="0"/>
              </a:rPr>
              <a:t>βιβλιογραφία</a:t>
            </a:r>
            <a:endParaRPr lang="el-GR" sz="1200" u="sng" dirty="0" smtClean="0">
              <a:latin typeface="Arial" pitchFamily="34" charset="0"/>
              <a:cs typeface="Arial" pitchFamily="34" charset="0"/>
            </a:endParaRPr>
          </a:p>
          <a:p>
            <a:pPr lvl="0" algn="just" eaLnBrk="0" fontAlgn="base" hangingPunct="0">
              <a:spcBef>
                <a:spcPct val="0"/>
              </a:spcBef>
              <a:spcAft>
                <a:spcPct val="0"/>
              </a:spcAft>
            </a:pPr>
            <a:r>
              <a:rPr lang="en-US" sz="1200" dirty="0" smtClean="0">
                <a:latin typeface="Calibri" pitchFamily="34" charset="0"/>
                <a:ea typeface="Times New Roman" pitchFamily="18" charset="0"/>
                <a:cs typeface="Arial" pitchFamily="34" charset="0"/>
              </a:rPr>
              <a:t>Brumby M. N. (1979) Problems in learning the concept of natural selection, Journal of Biological Education, 13,119-122.</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n-US" sz="1200" dirty="0" smtClean="0">
                <a:latin typeface="Calibri" pitchFamily="34" charset="0"/>
                <a:ea typeface="Times New Roman" pitchFamily="18" charset="0"/>
                <a:cs typeface="Arial" pitchFamily="34" charset="0"/>
              </a:rPr>
              <a:t>Bishop B.  &amp; Anderson C. (1990) Student conceptions of natural selection and its role in evolution. Journal of Research in Science Teaching, 27, 415-427.</a:t>
            </a:r>
            <a:endParaRPr lang="el-GR" sz="1200" dirty="0" smtClean="0">
              <a:latin typeface="Arial" pitchFamily="34" charset="0"/>
              <a:cs typeface="Arial" pitchFamily="34" charset="0"/>
            </a:endParaRPr>
          </a:p>
          <a:p>
            <a:pPr lvl="0" algn="just" eaLnBrk="0" fontAlgn="base" hangingPunct="0">
              <a:spcBef>
                <a:spcPct val="0"/>
              </a:spcBef>
              <a:spcAft>
                <a:spcPct val="0"/>
              </a:spcAft>
            </a:pPr>
            <a:r>
              <a:rPr lang="en-GB" sz="1200" dirty="0" err="1" smtClean="0">
                <a:latin typeface="Calibri" pitchFamily="34" charset="0"/>
                <a:ea typeface="Times New Roman" pitchFamily="18" charset="0"/>
                <a:cs typeface="Arial" pitchFamily="34" charset="0"/>
              </a:rPr>
              <a:t>Mayr</a:t>
            </a:r>
            <a:r>
              <a:rPr lang="en-US" sz="1200" dirty="0" smtClean="0">
                <a:latin typeface="Calibri" pitchFamily="34" charset="0"/>
                <a:ea typeface="Times New Roman" pitchFamily="18" charset="0"/>
                <a:cs typeface="Arial" pitchFamily="34" charset="0"/>
              </a:rPr>
              <a:t>, </a:t>
            </a:r>
            <a:r>
              <a:rPr lang="en-GB" sz="1200" dirty="0" smtClean="0">
                <a:latin typeface="Calibri" pitchFamily="34" charset="0"/>
                <a:ea typeface="Times New Roman" pitchFamily="18" charset="0"/>
                <a:cs typeface="Arial" pitchFamily="34" charset="0"/>
              </a:rPr>
              <a:t>E</a:t>
            </a:r>
            <a:r>
              <a:rPr lang="en-US" sz="1200" dirty="0" smtClean="0">
                <a:latin typeface="Calibri" pitchFamily="34" charset="0"/>
                <a:ea typeface="Times New Roman" pitchFamily="18" charset="0"/>
                <a:cs typeface="Arial" pitchFamily="34" charset="0"/>
              </a:rPr>
              <a:t>. (2001) </a:t>
            </a:r>
            <a:r>
              <a:rPr lang="el-GR" sz="1200" dirty="0" smtClean="0">
                <a:latin typeface="Calibri" pitchFamily="34" charset="0"/>
                <a:ea typeface="Times New Roman" pitchFamily="18" charset="0"/>
                <a:cs typeface="Arial" pitchFamily="34" charset="0"/>
              </a:rPr>
              <a:t>Τι</a:t>
            </a:r>
            <a:r>
              <a:rPr lang="en-US" sz="1200" dirty="0" smtClean="0">
                <a:latin typeface="Calibri" pitchFamily="34" charset="0"/>
                <a:ea typeface="Times New Roman" pitchFamily="18" charset="0"/>
                <a:cs typeface="Arial" pitchFamily="34" charset="0"/>
              </a:rPr>
              <a:t> </a:t>
            </a:r>
            <a:r>
              <a:rPr lang="el-GR" sz="1200" dirty="0" smtClean="0">
                <a:latin typeface="Calibri" pitchFamily="34" charset="0"/>
                <a:ea typeface="Times New Roman" pitchFamily="18" charset="0"/>
                <a:cs typeface="Arial" pitchFamily="34" charset="0"/>
              </a:rPr>
              <a:t>είναι</a:t>
            </a:r>
            <a:r>
              <a:rPr lang="en-US" sz="1200" dirty="0" smtClean="0">
                <a:latin typeface="Calibri" pitchFamily="34" charset="0"/>
                <a:ea typeface="Times New Roman" pitchFamily="18" charset="0"/>
                <a:cs typeface="Arial" pitchFamily="34" charset="0"/>
              </a:rPr>
              <a:t> </a:t>
            </a:r>
            <a:r>
              <a:rPr lang="el-GR" sz="1200" dirty="0" smtClean="0">
                <a:latin typeface="Calibri" pitchFamily="34" charset="0"/>
                <a:ea typeface="Times New Roman" pitchFamily="18" charset="0"/>
                <a:cs typeface="Arial" pitchFamily="34" charset="0"/>
              </a:rPr>
              <a:t>η</a:t>
            </a:r>
            <a:r>
              <a:rPr lang="en-US" sz="1200" dirty="0" smtClean="0">
                <a:latin typeface="Calibri" pitchFamily="34" charset="0"/>
                <a:ea typeface="Times New Roman" pitchFamily="18" charset="0"/>
                <a:cs typeface="Arial" pitchFamily="34" charset="0"/>
              </a:rPr>
              <a:t> </a:t>
            </a:r>
            <a:r>
              <a:rPr lang="el-GR" sz="1200" dirty="0" smtClean="0">
                <a:latin typeface="Calibri" pitchFamily="34" charset="0"/>
                <a:ea typeface="Times New Roman" pitchFamily="18" charset="0"/>
                <a:cs typeface="Arial" pitchFamily="34" charset="0"/>
              </a:rPr>
              <a:t>εξέλιξη</a:t>
            </a:r>
            <a:r>
              <a:rPr lang="en-US" sz="1200" dirty="0" smtClean="0">
                <a:latin typeface="Calibri" pitchFamily="34" charset="0"/>
                <a:ea typeface="Times New Roman" pitchFamily="18" charset="0"/>
                <a:cs typeface="Arial" pitchFamily="34" charset="0"/>
              </a:rPr>
              <a:t>, </a:t>
            </a:r>
            <a:r>
              <a:rPr lang="el-GR" sz="1200" dirty="0" smtClean="0">
                <a:latin typeface="Calibri" pitchFamily="34" charset="0"/>
                <a:ea typeface="Times New Roman" pitchFamily="18" charset="0"/>
                <a:cs typeface="Arial" pitchFamily="34" charset="0"/>
              </a:rPr>
              <a:t>Κάτοπτρο</a:t>
            </a:r>
            <a:endParaRPr lang="el-G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979712" y="126984"/>
          <a:ext cx="6984776" cy="6902416"/>
        </p:xfrm>
        <a:graphic>
          <a:graphicData uri="http://schemas.openxmlformats.org/drawingml/2006/table">
            <a:tbl>
              <a:tblPr>
                <a:tableStyleId>{2D5ABB26-0587-4C30-8999-92F81FD0307C}</a:tableStyleId>
              </a:tblPr>
              <a:tblGrid>
                <a:gridCol w="1491438"/>
                <a:gridCol w="5061290"/>
                <a:gridCol w="432048"/>
              </a:tblGrid>
              <a:tr h="196328">
                <a:tc gridSpan="3">
                  <a:txBody>
                    <a:bodyPr/>
                    <a:lstStyle/>
                    <a:p>
                      <a:pPr algn="ctr">
                        <a:spcBef>
                          <a:spcPts val="300"/>
                        </a:spcBef>
                        <a:spcAft>
                          <a:spcPts val="300"/>
                        </a:spcAft>
                      </a:pPr>
                      <a:r>
                        <a:rPr lang="el-GR" sz="1400" b="1" dirty="0"/>
                        <a:t>Κεφάλαιο 2</a:t>
                      </a:r>
                      <a:r>
                        <a:rPr lang="el-GR" sz="1400" b="1" baseline="30000" dirty="0"/>
                        <a:t>ο</a:t>
                      </a:r>
                      <a:r>
                        <a:rPr lang="el-GR" sz="1400" b="1" dirty="0"/>
                        <a:t>:</a:t>
                      </a:r>
                      <a:r>
                        <a:rPr lang="el-GR" sz="1400" b="1" baseline="30000" dirty="0"/>
                        <a:t> </a:t>
                      </a:r>
                      <a:r>
                        <a:rPr lang="el-GR" sz="1400" b="1" dirty="0"/>
                        <a:t>Πρόσληψη ουσιών και πέψη (10 ώρες</a:t>
                      </a:r>
                      <a:r>
                        <a:rPr lang="el-GR" sz="1400" b="1" dirty="0" smtClean="0"/>
                        <a:t>)</a:t>
                      </a:r>
                    </a:p>
                  </a:txBody>
                  <a:tcPr marL="58057" marR="58057" marT="0" marB="0" anchor="ctr"/>
                </a:tc>
                <a:tc hMerge="1">
                  <a:txBody>
                    <a:bodyPr/>
                    <a:lstStyle/>
                    <a:p>
                      <a:endParaRPr lang="el-GR"/>
                    </a:p>
                  </a:txBody>
                  <a:tcPr/>
                </a:tc>
                <a:tc hMerge="1">
                  <a:txBody>
                    <a:bodyPr/>
                    <a:lstStyle/>
                    <a:p>
                      <a:endParaRPr lang="el-GR"/>
                    </a:p>
                  </a:txBody>
                  <a:tcPr/>
                </a:tc>
              </a:tr>
              <a:tr h="1865117">
                <a:tc>
                  <a:txBody>
                    <a:bodyPr/>
                    <a:lstStyle/>
                    <a:p>
                      <a:pPr>
                        <a:spcAft>
                          <a:spcPts val="0"/>
                        </a:spcAft>
                      </a:pPr>
                      <a:r>
                        <a:rPr lang="el-GR" sz="1200" dirty="0"/>
                        <a:t>2.1 Η παραγωγή θρεπτικών ουσιών στα φυτά - φωτοσύνθεση</a:t>
                      </a:r>
                      <a:endParaRPr lang="el-GR" sz="1200" dirty="0">
                        <a:latin typeface="Times New Roman"/>
                        <a:ea typeface="Times New Roman"/>
                      </a:endParaRPr>
                    </a:p>
                  </a:txBody>
                  <a:tcPr marL="58057" marR="58057" marT="0" marB="0" anchor="ctr"/>
                </a:tc>
                <a:tc>
                  <a:txBody>
                    <a:bodyPr/>
                    <a:lstStyle/>
                    <a:p>
                      <a:pPr>
                        <a:spcAft>
                          <a:spcPts val="0"/>
                        </a:spcAft>
                      </a:pPr>
                      <a:r>
                        <a:rPr lang="el-GR" sz="1200" dirty="0"/>
                        <a:t>Προτείνεται να δοθεί έμφαση στη σημασία της φωτοσύνθεσης για τη διατήρηση της ζωής στον πλανήτη.</a:t>
                      </a:r>
                    </a:p>
                    <a:p>
                      <a:pPr>
                        <a:spcBef>
                          <a:spcPts val="600"/>
                        </a:spcBef>
                        <a:spcAft>
                          <a:spcPts val="0"/>
                        </a:spcAft>
                      </a:pPr>
                      <a:r>
                        <a:rPr lang="el-GR" sz="1200" dirty="0"/>
                        <a:t>Μπορεί να αξιοποιηθεί και το διδακτικό υλικό:</a:t>
                      </a:r>
                    </a:p>
                    <a:p>
                      <a:pPr>
                        <a:spcAft>
                          <a:spcPts val="0"/>
                        </a:spcAft>
                      </a:pPr>
                      <a:r>
                        <a:rPr lang="el-GR" sz="1200" dirty="0"/>
                        <a:t>Τα πειράματα του </a:t>
                      </a:r>
                      <a:r>
                        <a:rPr lang="en-US" sz="1200" dirty="0"/>
                        <a:t>Priestley</a:t>
                      </a:r>
                      <a:endParaRPr lang="el-GR" sz="1200" dirty="0"/>
                    </a:p>
                    <a:p>
                      <a:pPr>
                        <a:spcAft>
                          <a:spcPts val="0"/>
                        </a:spcAft>
                      </a:pPr>
                      <a:r>
                        <a:rPr lang="en-US" sz="1200" u="sng" dirty="0">
                          <a:hlinkClick r:id="rId2"/>
                        </a:rPr>
                        <a:t>http</a:t>
                      </a:r>
                      <a:r>
                        <a:rPr lang="el-GR" sz="1200" u="sng" dirty="0">
                          <a:hlinkClick r:id="rId2"/>
                        </a:rPr>
                        <a:t>://</a:t>
                      </a:r>
                      <a:r>
                        <a:rPr lang="en-US" sz="1200" u="sng" dirty="0" err="1">
                          <a:hlinkClick r:id="rId2"/>
                        </a:rPr>
                        <a:t>photodentro</a:t>
                      </a:r>
                      <a:r>
                        <a:rPr lang="el-GR" sz="1200" u="sng" dirty="0">
                          <a:hlinkClick r:id="rId2"/>
                        </a:rPr>
                        <a:t>.</a:t>
                      </a:r>
                      <a:r>
                        <a:rPr lang="en-US" sz="1200" u="sng" dirty="0" err="1">
                          <a:hlinkClick r:id="rId2"/>
                        </a:rPr>
                        <a:t>edu</a:t>
                      </a:r>
                      <a:r>
                        <a:rPr lang="el-GR" sz="1200" u="sng" dirty="0">
                          <a:hlinkClick r:id="rId2"/>
                        </a:rPr>
                        <a:t>.</a:t>
                      </a:r>
                      <a:r>
                        <a:rPr lang="en-US" sz="1200" u="sng" dirty="0" err="1">
                          <a:hlinkClick r:id="rId2"/>
                        </a:rPr>
                        <a:t>gr</a:t>
                      </a:r>
                      <a:r>
                        <a:rPr lang="el-GR" sz="1200" u="sng" dirty="0">
                          <a:hlinkClick r:id="rId2"/>
                        </a:rPr>
                        <a:t>/</a:t>
                      </a:r>
                      <a:r>
                        <a:rPr lang="en-US" sz="1200" u="sng" dirty="0" err="1">
                          <a:hlinkClick r:id="rId2"/>
                        </a:rPr>
                        <a:t>lor</a:t>
                      </a:r>
                      <a:r>
                        <a:rPr lang="el-GR" sz="1200" u="sng" dirty="0">
                          <a:hlinkClick r:id="rId2"/>
                        </a:rPr>
                        <a:t>/</a:t>
                      </a:r>
                      <a:r>
                        <a:rPr lang="en-US" sz="1200" u="sng" dirty="0">
                          <a:hlinkClick r:id="rId2"/>
                        </a:rPr>
                        <a:t>r</a:t>
                      </a:r>
                      <a:r>
                        <a:rPr lang="el-GR" sz="1200" u="sng" dirty="0">
                          <a:hlinkClick r:id="rId2"/>
                        </a:rPr>
                        <a:t>/8521/4922?</a:t>
                      </a:r>
                      <a:r>
                        <a:rPr lang="en-US" sz="1200" u="sng" dirty="0">
                          <a:hlinkClick r:id="rId2"/>
                        </a:rPr>
                        <a:t>locale</a:t>
                      </a:r>
                      <a:r>
                        <a:rPr lang="el-GR" sz="1200" u="sng" dirty="0">
                          <a:hlinkClick r:id="rId2"/>
                        </a:rPr>
                        <a:t>=</a:t>
                      </a:r>
                      <a:r>
                        <a:rPr lang="en-US" sz="1200" u="sng" dirty="0">
                          <a:hlinkClick r:id="rId2"/>
                        </a:rPr>
                        <a:t>el</a:t>
                      </a:r>
                      <a:endParaRPr lang="el-GR" sz="1200" dirty="0"/>
                    </a:p>
                    <a:p>
                      <a:pPr>
                        <a:spcAft>
                          <a:spcPts val="0"/>
                        </a:spcAft>
                      </a:pPr>
                      <a:r>
                        <a:rPr lang="el-GR" sz="1200" dirty="0"/>
                        <a:t>Προτείνεται η παρουσίαση του βιντεοσκοπημένου πειράματος που υπάρχει στο μαθησιακό αντικείμενο</a:t>
                      </a:r>
                    </a:p>
                    <a:p>
                      <a:pPr>
                        <a:spcAft>
                          <a:spcPts val="0"/>
                        </a:spcAft>
                      </a:pPr>
                      <a:r>
                        <a:rPr lang="el-GR" sz="1200" dirty="0"/>
                        <a:t>Φωτοσύνθεση: Παραγωγή αμύλου</a:t>
                      </a:r>
                    </a:p>
                    <a:p>
                      <a:pPr>
                        <a:spcAft>
                          <a:spcPts val="0"/>
                        </a:spcAft>
                      </a:pPr>
                      <a:r>
                        <a:rPr lang="el-GR" sz="1200" u="sng" dirty="0">
                          <a:hlinkClick r:id="rId3"/>
                        </a:rPr>
                        <a:t>http://photodentro.edu.gr/lor/r/8521/3137?locale=el</a:t>
                      </a:r>
                      <a:endParaRPr lang="el-GR" sz="1200" dirty="0">
                        <a:latin typeface="Times New Roman"/>
                        <a:ea typeface="Times New Roman"/>
                      </a:endParaRPr>
                    </a:p>
                  </a:txBody>
                  <a:tcPr marL="58057" marR="58057" marT="0" marB="0"/>
                </a:tc>
                <a:tc>
                  <a:txBody>
                    <a:bodyPr/>
                    <a:lstStyle/>
                    <a:p>
                      <a:pPr algn="ctr">
                        <a:spcAft>
                          <a:spcPts val="0"/>
                        </a:spcAft>
                      </a:pPr>
                      <a:r>
                        <a:rPr lang="en-US" sz="1200"/>
                        <a:t>3</a:t>
                      </a:r>
                      <a:endParaRPr lang="el-GR" sz="1200">
                        <a:latin typeface="Times New Roman"/>
                        <a:ea typeface="Times New Roman"/>
                      </a:endParaRPr>
                    </a:p>
                  </a:txBody>
                  <a:tcPr marL="58057" marR="58057" marT="0" marB="0" anchor="ctr"/>
                </a:tc>
              </a:tr>
              <a:tr h="785312">
                <a:tc>
                  <a:txBody>
                    <a:bodyPr/>
                    <a:lstStyle/>
                    <a:p>
                      <a:pPr>
                        <a:spcAft>
                          <a:spcPts val="0"/>
                        </a:spcAft>
                      </a:pPr>
                      <a:r>
                        <a:rPr lang="el-GR" sz="1200"/>
                        <a:t>2.2 Η πρόσληψη ουσιών και πέψη στους μονοκύτταρους</a:t>
                      </a:r>
                      <a:endParaRPr lang="el-GR" sz="1200">
                        <a:latin typeface="Times New Roman"/>
                        <a:ea typeface="Times New Roman"/>
                      </a:endParaRPr>
                    </a:p>
                  </a:txBody>
                  <a:tcPr marL="58057" marR="58057" marT="0" marB="0"/>
                </a:tc>
                <a:tc>
                  <a:txBody>
                    <a:bodyPr/>
                    <a:lstStyle/>
                    <a:p>
                      <a:pPr>
                        <a:spcAft>
                          <a:spcPts val="0"/>
                        </a:spcAft>
                      </a:pPr>
                      <a:endParaRPr lang="el-GR" sz="1200" dirty="0">
                        <a:latin typeface="Calibri"/>
                        <a:ea typeface="Times New Roman"/>
                      </a:endParaRPr>
                    </a:p>
                  </a:txBody>
                  <a:tcPr marL="58057" marR="58057" marT="0" marB="0"/>
                </a:tc>
                <a:tc rowSpan="2">
                  <a:txBody>
                    <a:bodyPr/>
                    <a:lstStyle/>
                    <a:p>
                      <a:pPr algn="ctr">
                        <a:spcAft>
                          <a:spcPts val="0"/>
                        </a:spcAft>
                      </a:pPr>
                      <a:r>
                        <a:rPr lang="el-GR" sz="1200"/>
                        <a:t>2</a:t>
                      </a:r>
                      <a:endParaRPr lang="el-GR" sz="1200">
                        <a:latin typeface="Times New Roman"/>
                        <a:ea typeface="Times New Roman"/>
                      </a:endParaRPr>
                    </a:p>
                  </a:txBody>
                  <a:tcPr marL="58057" marR="58057" marT="0" marB="0" anchor="ctr"/>
                </a:tc>
              </a:tr>
              <a:tr h="1977183">
                <a:tc>
                  <a:txBody>
                    <a:bodyPr/>
                    <a:lstStyle/>
                    <a:p>
                      <a:pPr>
                        <a:spcAft>
                          <a:spcPts val="0"/>
                        </a:spcAft>
                      </a:pPr>
                      <a:r>
                        <a:rPr lang="el-GR" sz="1200"/>
                        <a:t>2.3 Η πρόσληψη ουσιών και πέψη στους ζωικούς οργανισμούς</a:t>
                      </a:r>
                      <a:endParaRPr lang="el-GR" sz="1200">
                        <a:latin typeface="Times New Roman"/>
                        <a:ea typeface="Times New Roman"/>
                      </a:endParaRPr>
                    </a:p>
                  </a:txBody>
                  <a:tcPr marL="58057" marR="58057" marT="0" marB="0" anchor="ctr"/>
                </a:tc>
                <a:tc>
                  <a:txBody>
                    <a:bodyPr/>
                    <a:lstStyle/>
                    <a:p>
                      <a:pPr>
                        <a:spcAft>
                          <a:spcPts val="0"/>
                        </a:spcAft>
                      </a:pPr>
                      <a:r>
                        <a:rPr lang="el-GR" sz="1600" dirty="0">
                          <a:solidFill>
                            <a:srgbClr val="FF0000"/>
                          </a:solidFill>
                        </a:rPr>
                        <a:t>Προτείνεται να δοθεί έμφαση </a:t>
                      </a:r>
                      <a:r>
                        <a:rPr lang="el-GR" sz="1600" u="none" dirty="0">
                          <a:solidFill>
                            <a:srgbClr val="FF0000"/>
                          </a:solidFill>
                        </a:rPr>
                        <a:t>στις ομοιότητες και στις  διαφορές μεταξύ των πεπτικών συστημάτων των διαφόρων οργανισμών,  μέσα από τις οποίες αναδεικνύεται η εξελικτική </a:t>
                      </a:r>
                      <a:r>
                        <a:rPr lang="el-GR" sz="1600" u="none" dirty="0" smtClean="0">
                          <a:solidFill>
                            <a:srgbClr val="FF0000"/>
                          </a:solidFill>
                        </a:rPr>
                        <a:t>διάσταση.</a:t>
                      </a:r>
                      <a:r>
                        <a:rPr lang="en-US" sz="1600" u="none" dirty="0" smtClean="0">
                          <a:solidFill>
                            <a:srgbClr val="FF0000"/>
                          </a:solidFill>
                        </a:rPr>
                        <a:t> </a:t>
                      </a:r>
                      <a:r>
                        <a:rPr lang="el-GR" sz="1200" dirty="0" smtClean="0"/>
                        <a:t>Μπορεί </a:t>
                      </a:r>
                      <a:r>
                        <a:rPr lang="el-GR" sz="1200" dirty="0"/>
                        <a:t>να αξιοποιηθεί το διδακτικό υλικό: </a:t>
                      </a:r>
                    </a:p>
                    <a:p>
                      <a:pPr>
                        <a:spcAft>
                          <a:spcPts val="0"/>
                        </a:spcAft>
                      </a:pPr>
                      <a:r>
                        <a:rPr lang="el-GR" sz="1200" dirty="0"/>
                        <a:t>Πρόσληψη τροφής σε μονοκύτταρους και ζωικούς οργανισμούς</a:t>
                      </a:r>
                    </a:p>
                    <a:p>
                      <a:pPr>
                        <a:spcAft>
                          <a:spcPts val="0"/>
                        </a:spcAft>
                      </a:pPr>
                      <a:r>
                        <a:rPr lang="el-GR" sz="1600" u="sng" dirty="0">
                          <a:hlinkClick r:id="rId4"/>
                        </a:rPr>
                        <a:t>http://photodentro.edu.gr/lor/r/8521/2711?locale=el</a:t>
                      </a:r>
                      <a:r>
                        <a:rPr lang="el-GR" sz="1600" dirty="0"/>
                        <a:t>. </a:t>
                      </a:r>
                      <a:endParaRPr lang="el-GR" sz="1600" dirty="0">
                        <a:latin typeface="Times New Roman"/>
                        <a:ea typeface="Times New Roman"/>
                      </a:endParaRPr>
                    </a:p>
                  </a:txBody>
                  <a:tcPr marL="58057" marR="58057" marT="0" marB="0"/>
                </a:tc>
                <a:tc vMerge="1">
                  <a:txBody>
                    <a:bodyPr/>
                    <a:lstStyle/>
                    <a:p>
                      <a:endParaRPr lang="el-GR"/>
                    </a:p>
                  </a:txBody>
                  <a:tcPr/>
                </a:tc>
              </a:tr>
              <a:tr h="2061444">
                <a:tc>
                  <a:txBody>
                    <a:bodyPr/>
                    <a:lstStyle/>
                    <a:p>
                      <a:pPr>
                        <a:spcAft>
                          <a:spcPts val="0"/>
                        </a:spcAft>
                      </a:pPr>
                      <a:r>
                        <a:rPr lang="el-GR" sz="1200" dirty="0"/>
                        <a:t>2.4 Η πρόσληψη ουσιών και πέψη στον άνθρωπο</a:t>
                      </a:r>
                      <a:endParaRPr lang="el-GR" sz="1200" dirty="0">
                        <a:latin typeface="Times New Roman"/>
                        <a:ea typeface="Times New Roman"/>
                      </a:endParaRPr>
                    </a:p>
                  </a:txBody>
                  <a:tcPr marL="58057" marR="58057" marT="0" marB="0" anchor="ctr"/>
                </a:tc>
                <a:tc>
                  <a:txBody>
                    <a:bodyPr/>
                    <a:lstStyle/>
                    <a:p>
                      <a:pPr>
                        <a:spcAft>
                          <a:spcPts val="0"/>
                        </a:spcAft>
                      </a:pPr>
                      <a:r>
                        <a:rPr lang="el-GR" sz="1200" dirty="0"/>
                        <a:t>Προτείνεται να δίνεται έμφαση στη σχέση της διατροφής με τη διατήρηση της υγείας και να αναδεικνύεται η αξία της «Μεσογειακής διατροφής».</a:t>
                      </a:r>
                    </a:p>
                    <a:p>
                      <a:pPr>
                        <a:spcBef>
                          <a:spcPts val="600"/>
                        </a:spcBef>
                        <a:spcAft>
                          <a:spcPts val="0"/>
                        </a:spcAft>
                      </a:pPr>
                      <a:r>
                        <a:rPr lang="el-GR" sz="1200" dirty="0"/>
                        <a:t>Μπορεί να αξιοποιηθεί το διδακτικό υλικό:</a:t>
                      </a:r>
                    </a:p>
                    <a:p>
                      <a:pPr>
                        <a:spcAft>
                          <a:spcPts val="0"/>
                        </a:spcAft>
                      </a:pPr>
                      <a:r>
                        <a:rPr lang="el-GR" sz="1200" dirty="0"/>
                        <a:t>α) Το πεπτικό σύστημα του ανθρώπου</a:t>
                      </a:r>
                    </a:p>
                    <a:p>
                      <a:pPr>
                        <a:spcAft>
                          <a:spcPts val="0"/>
                        </a:spcAft>
                      </a:pPr>
                      <a:r>
                        <a:rPr lang="el-GR" sz="1200" u="sng" dirty="0">
                          <a:hlinkClick r:id="rId5"/>
                        </a:rPr>
                        <a:t>http://photodentro.edu.gr/lor/r/8521/6690?locale=el</a:t>
                      </a:r>
                      <a:endParaRPr lang="el-GR" sz="1200" dirty="0"/>
                    </a:p>
                    <a:p>
                      <a:pPr>
                        <a:spcAft>
                          <a:spcPts val="0"/>
                        </a:spcAft>
                      </a:pPr>
                      <a:r>
                        <a:rPr lang="el-GR" sz="1200" dirty="0"/>
                        <a:t>β) Ισορροπημένη διατροφή</a:t>
                      </a:r>
                    </a:p>
                    <a:p>
                      <a:pPr>
                        <a:spcAft>
                          <a:spcPts val="0"/>
                        </a:spcAft>
                      </a:pPr>
                      <a:r>
                        <a:rPr lang="el-GR" sz="1200" u="sng" dirty="0">
                          <a:hlinkClick r:id="rId6"/>
                        </a:rPr>
                        <a:t>http://photodentro.edu.gr/v/item/ds/8521/3740</a:t>
                      </a:r>
                      <a:endParaRPr lang="el-GR" sz="1200" dirty="0"/>
                    </a:p>
                    <a:p>
                      <a:pPr>
                        <a:spcAft>
                          <a:spcPts val="0"/>
                        </a:spcAft>
                      </a:pPr>
                      <a:r>
                        <a:rPr lang="el-GR" sz="1200" dirty="0"/>
                        <a:t>γ) Φτιάξε τη δική σου διατροφική πυραμίδα</a:t>
                      </a:r>
                    </a:p>
                    <a:p>
                      <a:pPr>
                        <a:spcAft>
                          <a:spcPts val="0"/>
                        </a:spcAft>
                      </a:pPr>
                      <a:r>
                        <a:rPr lang="el-GR" sz="1200" u="sng" dirty="0" smtClean="0">
                          <a:hlinkClick r:id="rId7"/>
                        </a:rPr>
                        <a:t>htt://</a:t>
                      </a:r>
                      <a:r>
                        <a:rPr lang="el-GR" sz="1200" u="sng" dirty="0">
                          <a:hlinkClick r:id="rId7"/>
                        </a:rPr>
                        <a:t>photodentro.edu.gr/lor/r/8521/3685?locale=el</a:t>
                      </a:r>
                      <a:endParaRPr lang="el-GR" sz="1200" dirty="0">
                        <a:latin typeface="Times New Roman"/>
                        <a:ea typeface="Times New Roman"/>
                      </a:endParaRPr>
                    </a:p>
                  </a:txBody>
                  <a:tcPr marL="58057" marR="58057" marT="0" marB="0"/>
                </a:tc>
                <a:tc>
                  <a:txBody>
                    <a:bodyPr/>
                    <a:lstStyle/>
                    <a:p>
                      <a:pPr algn="ctr">
                        <a:spcAft>
                          <a:spcPts val="0"/>
                        </a:spcAft>
                      </a:pPr>
                      <a:r>
                        <a:rPr lang="el-GR" sz="1200" dirty="0"/>
                        <a:t>5</a:t>
                      </a:r>
                      <a:endParaRPr lang="el-GR" sz="1200" dirty="0">
                        <a:latin typeface="Times New Roman"/>
                        <a:ea typeface="Times New Roman"/>
                      </a:endParaRPr>
                    </a:p>
                  </a:txBody>
                  <a:tcPr marL="58057" marR="58057" marT="0" marB="0" anchor="ctr"/>
                </a:tc>
              </a:tr>
            </a:tbl>
          </a:graphicData>
        </a:graphic>
      </p:graphicFrame>
      <p:pic>
        <p:nvPicPr>
          <p:cNvPr id="3" name="Picture 3" descr="Αποτέλεσμα εικόνας για βιολογία α γυμν"/>
          <p:cNvPicPr preferRelativeResize="0">
            <a:picLocks noChangeArrowheads="1"/>
          </p:cNvPicPr>
          <p:nvPr/>
        </p:nvPicPr>
        <p:blipFill>
          <a:blip r:embed="rId8" cstate="print"/>
          <a:srcRect/>
          <a:stretch>
            <a:fillRect/>
          </a:stretch>
        </p:blipFill>
        <p:spPr bwMode="auto">
          <a:xfrm>
            <a:off x="179512" y="764704"/>
            <a:ext cx="1368152" cy="19442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2699792" y="404664"/>
          <a:ext cx="6048672" cy="6048672"/>
        </p:xfrm>
        <a:graphic>
          <a:graphicData uri="http://schemas.openxmlformats.org/drawingml/2006/table">
            <a:tbl>
              <a:tblPr>
                <a:tableStyleId>{2D5ABB26-0587-4C30-8999-92F81FD0307C}</a:tableStyleId>
              </a:tblPr>
              <a:tblGrid>
                <a:gridCol w="1368152"/>
                <a:gridCol w="4174323"/>
                <a:gridCol w="506197"/>
              </a:tblGrid>
              <a:tr h="318351">
                <a:tc gridSpan="3">
                  <a:txBody>
                    <a:bodyPr/>
                    <a:lstStyle/>
                    <a:p>
                      <a:pPr algn="ctr">
                        <a:spcBef>
                          <a:spcPts val="300"/>
                        </a:spcBef>
                        <a:spcAft>
                          <a:spcPts val="300"/>
                        </a:spcAft>
                      </a:pPr>
                      <a:r>
                        <a:rPr lang="el-GR" sz="1600" dirty="0"/>
                        <a:t>Κεφάλαιο 3</a:t>
                      </a:r>
                      <a:r>
                        <a:rPr lang="el-GR" sz="1600" baseline="30000" dirty="0"/>
                        <a:t>ο</a:t>
                      </a:r>
                      <a:r>
                        <a:rPr lang="el-GR" sz="1600" dirty="0"/>
                        <a:t>:</a:t>
                      </a:r>
                      <a:r>
                        <a:rPr lang="el-GR" sz="1600" baseline="30000" dirty="0"/>
                        <a:t> </a:t>
                      </a:r>
                      <a:r>
                        <a:rPr lang="el-GR" sz="1600" dirty="0"/>
                        <a:t> Μεταφορά και αποβολή ουσιών (9 ώρες)</a:t>
                      </a:r>
                      <a:endParaRPr lang="el-GR" sz="1600" dirty="0">
                        <a:latin typeface="Times New Roman"/>
                        <a:ea typeface="Times New Roman"/>
                      </a:endParaRPr>
                    </a:p>
                  </a:txBody>
                  <a:tcPr marL="68580" marR="68580" marT="0" marB="0" anchor="ctr"/>
                </a:tc>
                <a:tc hMerge="1">
                  <a:txBody>
                    <a:bodyPr/>
                    <a:lstStyle/>
                    <a:p>
                      <a:endParaRPr lang="el-GR"/>
                    </a:p>
                  </a:txBody>
                  <a:tcPr/>
                </a:tc>
                <a:tc hMerge="1">
                  <a:txBody>
                    <a:bodyPr/>
                    <a:lstStyle/>
                    <a:p>
                      <a:endParaRPr lang="el-GR"/>
                    </a:p>
                  </a:txBody>
                  <a:tcPr/>
                </a:tc>
              </a:tr>
              <a:tr h="1910107">
                <a:tc>
                  <a:txBody>
                    <a:bodyPr/>
                    <a:lstStyle/>
                    <a:p>
                      <a:pPr>
                        <a:spcAft>
                          <a:spcPts val="0"/>
                        </a:spcAft>
                      </a:pPr>
                      <a:r>
                        <a:rPr lang="el-GR" sz="1400" dirty="0"/>
                        <a:t>3.1 Η μεταφορά και η αποβολή ουσιών στους μονοκύτταρους</a:t>
                      </a:r>
                      <a:endParaRPr lang="el-GR" sz="1400" dirty="0">
                        <a:latin typeface="Times New Roman"/>
                        <a:ea typeface="Times New Roman"/>
                      </a:endParaRPr>
                    </a:p>
                  </a:txBody>
                  <a:tcPr marL="68580" marR="68580" marT="0" marB="0" anchor="ctr"/>
                </a:tc>
                <a:tc rowSpan="2">
                  <a:txBody>
                    <a:bodyPr/>
                    <a:lstStyle/>
                    <a:p>
                      <a:pPr>
                        <a:spcAft>
                          <a:spcPts val="0"/>
                        </a:spcAft>
                      </a:pPr>
                      <a:r>
                        <a:rPr lang="el-GR" sz="1400" u="sng" dirty="0"/>
                        <a:t>Εργαστηριακή άσκηση</a:t>
                      </a:r>
                      <a:endParaRPr lang="el-GR" sz="1400" dirty="0"/>
                    </a:p>
                    <a:p>
                      <a:pPr>
                        <a:spcAft>
                          <a:spcPts val="0"/>
                        </a:spcAft>
                      </a:pPr>
                      <a:r>
                        <a:rPr lang="el-GR" sz="1400" dirty="0"/>
                        <a:t>Η μεταφορά ουσιών στα φυτά</a:t>
                      </a:r>
                    </a:p>
                    <a:p>
                      <a:pPr>
                        <a:spcAft>
                          <a:spcPts val="0"/>
                        </a:spcAft>
                      </a:pPr>
                      <a:r>
                        <a:rPr lang="el-GR" sz="1400" dirty="0"/>
                        <a:t>(πρόκειται για την άσκηση 5 του εργαστηριακού οδηγού).</a:t>
                      </a:r>
                    </a:p>
                    <a:p>
                      <a:pPr>
                        <a:spcBef>
                          <a:spcPts val="600"/>
                        </a:spcBef>
                        <a:spcAft>
                          <a:spcPts val="0"/>
                        </a:spcAft>
                      </a:pPr>
                      <a:endParaRPr lang="el-GR" sz="1400" dirty="0" smtClean="0"/>
                    </a:p>
                    <a:p>
                      <a:pPr>
                        <a:spcBef>
                          <a:spcPts val="600"/>
                        </a:spcBef>
                        <a:spcAft>
                          <a:spcPts val="0"/>
                        </a:spcAft>
                      </a:pPr>
                      <a:endParaRPr lang="el-GR" sz="1400" dirty="0" smtClean="0"/>
                    </a:p>
                    <a:p>
                      <a:pPr>
                        <a:spcBef>
                          <a:spcPts val="600"/>
                        </a:spcBef>
                        <a:spcAft>
                          <a:spcPts val="0"/>
                        </a:spcAft>
                      </a:pPr>
                      <a:endParaRPr lang="el-GR" sz="1400" dirty="0" smtClean="0"/>
                    </a:p>
                    <a:p>
                      <a:pPr>
                        <a:spcBef>
                          <a:spcPts val="600"/>
                        </a:spcBef>
                        <a:spcAft>
                          <a:spcPts val="0"/>
                        </a:spcAft>
                      </a:pPr>
                      <a:r>
                        <a:rPr lang="el-GR" sz="1400" dirty="0" smtClean="0"/>
                        <a:t>Μπορεί </a:t>
                      </a:r>
                      <a:r>
                        <a:rPr lang="el-GR" sz="1400" dirty="0"/>
                        <a:t>να αξιοποιηθεί το διδακτικό υλικό:</a:t>
                      </a:r>
                    </a:p>
                    <a:p>
                      <a:pPr>
                        <a:spcAft>
                          <a:spcPts val="0"/>
                        </a:spcAft>
                      </a:pPr>
                      <a:r>
                        <a:rPr lang="el-GR" sz="1400" dirty="0"/>
                        <a:t>Τα στόματα των φύλλων</a:t>
                      </a:r>
                    </a:p>
                    <a:p>
                      <a:pPr>
                        <a:spcAft>
                          <a:spcPts val="0"/>
                        </a:spcAft>
                      </a:pPr>
                      <a:r>
                        <a:rPr lang="en-US" sz="1400" u="sng" dirty="0">
                          <a:hlinkClick r:id="rId2"/>
                        </a:rPr>
                        <a:t>http</a:t>
                      </a:r>
                      <a:r>
                        <a:rPr lang="el-GR" sz="1400" u="sng" dirty="0">
                          <a:hlinkClick r:id="rId2"/>
                        </a:rPr>
                        <a:t>://</a:t>
                      </a:r>
                      <a:r>
                        <a:rPr lang="en-US" sz="1400" u="sng" dirty="0" err="1">
                          <a:hlinkClick r:id="rId2"/>
                        </a:rPr>
                        <a:t>photodentro</a:t>
                      </a:r>
                      <a:r>
                        <a:rPr lang="el-GR" sz="1400" u="sng" dirty="0">
                          <a:hlinkClick r:id="rId2"/>
                        </a:rPr>
                        <a:t>.</a:t>
                      </a:r>
                      <a:r>
                        <a:rPr lang="en-US" sz="1400" u="sng" dirty="0" err="1">
                          <a:hlinkClick r:id="rId2"/>
                        </a:rPr>
                        <a:t>edu</a:t>
                      </a:r>
                      <a:r>
                        <a:rPr lang="el-GR" sz="1400" u="sng" dirty="0">
                          <a:hlinkClick r:id="rId2"/>
                        </a:rPr>
                        <a:t>.</a:t>
                      </a:r>
                      <a:r>
                        <a:rPr lang="en-US" sz="1400" u="sng" dirty="0" err="1">
                          <a:hlinkClick r:id="rId2"/>
                        </a:rPr>
                        <a:t>gr</a:t>
                      </a:r>
                      <a:r>
                        <a:rPr lang="el-GR" sz="1400" u="sng" dirty="0">
                          <a:hlinkClick r:id="rId2"/>
                        </a:rPr>
                        <a:t>/</a:t>
                      </a:r>
                      <a:r>
                        <a:rPr lang="en-US" sz="1400" u="sng" dirty="0" err="1">
                          <a:hlinkClick r:id="rId2"/>
                        </a:rPr>
                        <a:t>lor</a:t>
                      </a:r>
                      <a:r>
                        <a:rPr lang="el-GR" sz="1400" u="sng" dirty="0">
                          <a:hlinkClick r:id="rId2"/>
                        </a:rPr>
                        <a:t>/</a:t>
                      </a:r>
                      <a:r>
                        <a:rPr lang="en-US" sz="1400" u="sng" dirty="0">
                          <a:hlinkClick r:id="rId2"/>
                        </a:rPr>
                        <a:t>r</a:t>
                      </a:r>
                      <a:r>
                        <a:rPr lang="el-GR" sz="1400" u="sng" dirty="0">
                          <a:hlinkClick r:id="rId2"/>
                        </a:rPr>
                        <a:t>/8521/3134?</a:t>
                      </a:r>
                      <a:r>
                        <a:rPr lang="en-US" sz="1400" u="sng" dirty="0">
                          <a:hlinkClick r:id="rId2"/>
                        </a:rPr>
                        <a:t>locale</a:t>
                      </a:r>
                      <a:r>
                        <a:rPr lang="el-GR" sz="1400" u="sng" dirty="0">
                          <a:hlinkClick r:id="rId2"/>
                        </a:rPr>
                        <a:t>=</a:t>
                      </a:r>
                      <a:r>
                        <a:rPr lang="en-US" sz="1400" u="sng" dirty="0">
                          <a:hlinkClick r:id="rId2"/>
                        </a:rPr>
                        <a:t>el</a:t>
                      </a:r>
                      <a:endParaRPr lang="el-GR" sz="1400" dirty="0">
                        <a:latin typeface="Times New Roman"/>
                        <a:ea typeface="Times New Roman"/>
                      </a:endParaRPr>
                    </a:p>
                  </a:txBody>
                  <a:tcPr marL="68580" marR="68580" marT="0" marB="0"/>
                </a:tc>
                <a:tc rowSpan="2">
                  <a:txBody>
                    <a:bodyPr/>
                    <a:lstStyle/>
                    <a:p>
                      <a:pPr algn="ctr">
                        <a:spcAft>
                          <a:spcPts val="0"/>
                        </a:spcAft>
                      </a:pPr>
                      <a:r>
                        <a:rPr lang="en-US" sz="1400"/>
                        <a:t>3</a:t>
                      </a:r>
                      <a:endParaRPr lang="el-GR" sz="1400">
                        <a:latin typeface="Times New Roman"/>
                        <a:ea typeface="Times New Roman"/>
                      </a:endParaRPr>
                    </a:p>
                  </a:txBody>
                  <a:tcPr marL="68580" marR="68580" marT="0" marB="0" anchor="ctr"/>
                </a:tc>
              </a:tr>
              <a:tr h="1591756">
                <a:tc>
                  <a:txBody>
                    <a:bodyPr/>
                    <a:lstStyle/>
                    <a:p>
                      <a:pPr>
                        <a:spcAft>
                          <a:spcPts val="0"/>
                        </a:spcAft>
                      </a:pPr>
                      <a:r>
                        <a:rPr lang="el-GR" sz="1400" dirty="0"/>
                        <a:t>3.2 Η μεταφορά και αποβολή ουσιών στα φυτά</a:t>
                      </a:r>
                      <a:endParaRPr lang="el-GR" sz="1400" dirty="0">
                        <a:latin typeface="Times New Roman"/>
                        <a:ea typeface="Times New Roman"/>
                      </a:endParaRPr>
                    </a:p>
                  </a:txBody>
                  <a:tcPr marL="68580" marR="68580" marT="0" marB="0" anchor="ctr"/>
                </a:tc>
                <a:tc vMerge="1">
                  <a:txBody>
                    <a:bodyPr/>
                    <a:lstStyle/>
                    <a:p>
                      <a:endParaRPr lang="el-GR"/>
                    </a:p>
                  </a:txBody>
                  <a:tcPr/>
                </a:tc>
                <a:tc vMerge="1">
                  <a:txBody>
                    <a:bodyPr/>
                    <a:lstStyle/>
                    <a:p>
                      <a:endParaRPr lang="el-GR"/>
                    </a:p>
                  </a:txBody>
                  <a:tcPr/>
                </a:tc>
              </a:tr>
              <a:tr h="2228458">
                <a:tc>
                  <a:txBody>
                    <a:bodyPr/>
                    <a:lstStyle/>
                    <a:p>
                      <a:pPr>
                        <a:spcAft>
                          <a:spcPts val="0"/>
                        </a:spcAft>
                      </a:pPr>
                      <a:r>
                        <a:rPr lang="el-GR" sz="1400"/>
                        <a:t>3.4 Η μεταφορά και αποβολή ουσιών στον άνθρωπο</a:t>
                      </a:r>
                      <a:endParaRPr lang="el-GR" sz="1400">
                        <a:latin typeface="Times New Roman"/>
                        <a:ea typeface="Times New Roman"/>
                      </a:endParaRPr>
                    </a:p>
                  </a:txBody>
                  <a:tcPr marL="68580" marR="68580" marT="0" marB="0" anchor="ctr"/>
                </a:tc>
                <a:tc>
                  <a:txBody>
                    <a:bodyPr/>
                    <a:lstStyle/>
                    <a:p>
                      <a:pPr>
                        <a:spcAft>
                          <a:spcPts val="0"/>
                        </a:spcAft>
                      </a:pPr>
                      <a:r>
                        <a:rPr lang="el-GR" sz="1400" dirty="0"/>
                        <a:t>Μπορεί να αξιοποιηθεί το διδακτικό υλικό:</a:t>
                      </a:r>
                    </a:p>
                    <a:p>
                      <a:pPr>
                        <a:spcAft>
                          <a:spcPts val="0"/>
                        </a:spcAft>
                      </a:pPr>
                      <a:r>
                        <a:rPr lang="el-GR" sz="1400" dirty="0"/>
                        <a:t>α) Κυκλοφορία του αίματος στην καρδιά</a:t>
                      </a:r>
                    </a:p>
                    <a:p>
                      <a:pPr>
                        <a:spcAft>
                          <a:spcPts val="0"/>
                        </a:spcAft>
                      </a:pPr>
                      <a:r>
                        <a:rPr lang="el-GR" sz="1400" u="sng" dirty="0">
                          <a:hlinkClick r:id="rId3"/>
                        </a:rPr>
                        <a:t>http://photodentro.edu.gr/lor/r/8521/3113?locale=el</a:t>
                      </a:r>
                      <a:endParaRPr lang="el-GR" sz="1400" dirty="0"/>
                    </a:p>
                    <a:p>
                      <a:pPr>
                        <a:spcAft>
                          <a:spcPts val="0"/>
                        </a:spcAft>
                      </a:pPr>
                      <a:r>
                        <a:rPr lang="el-GR" sz="1400" dirty="0"/>
                        <a:t>β) Καρδιά και υγεία</a:t>
                      </a:r>
                    </a:p>
                    <a:p>
                      <a:pPr>
                        <a:spcAft>
                          <a:spcPts val="0"/>
                        </a:spcAft>
                      </a:pPr>
                      <a:r>
                        <a:rPr lang="el-GR" sz="1400" u="sng" dirty="0">
                          <a:hlinkClick r:id="rId4"/>
                        </a:rPr>
                        <a:t>http://photodentro.edu.gr/lor/r/8521/4126?locale=el</a:t>
                      </a:r>
                      <a:endParaRPr lang="el-GR" sz="1400" dirty="0">
                        <a:latin typeface="Times New Roman"/>
                        <a:ea typeface="Times New Roman"/>
                      </a:endParaRPr>
                    </a:p>
                  </a:txBody>
                  <a:tcPr marL="68580" marR="68580" marT="0" marB="0"/>
                </a:tc>
                <a:tc>
                  <a:txBody>
                    <a:bodyPr/>
                    <a:lstStyle/>
                    <a:p>
                      <a:pPr algn="ctr">
                        <a:spcAft>
                          <a:spcPts val="0"/>
                        </a:spcAft>
                      </a:pPr>
                      <a:r>
                        <a:rPr lang="el-GR" sz="1400" dirty="0"/>
                        <a:t>6</a:t>
                      </a:r>
                      <a:endParaRPr lang="el-GR" sz="1400" dirty="0">
                        <a:latin typeface="Times New Roman"/>
                        <a:ea typeface="Times New Roman"/>
                      </a:endParaRPr>
                    </a:p>
                  </a:txBody>
                  <a:tcPr marL="68580" marR="68580" marT="0" marB="0" anchor="ctr"/>
                </a:tc>
              </a:tr>
            </a:tbl>
          </a:graphicData>
        </a:graphic>
      </p:graphicFrame>
      <p:pic>
        <p:nvPicPr>
          <p:cNvPr id="7" name="Picture 3" descr="Αποτέλεσμα εικόνας για βιολογία α γυμν"/>
          <p:cNvPicPr preferRelativeResize="0">
            <a:picLocks noChangeArrowheads="1"/>
          </p:cNvPicPr>
          <p:nvPr/>
        </p:nvPicPr>
        <p:blipFill>
          <a:blip r:embed="rId5" cstate="print"/>
          <a:srcRect/>
          <a:stretch>
            <a:fillRect/>
          </a:stretch>
        </p:blipFill>
        <p:spPr bwMode="auto">
          <a:xfrm>
            <a:off x="179512" y="764704"/>
            <a:ext cx="1368152" cy="19442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nvGraphicFramePr>
        <p:xfrm>
          <a:off x="1763688" y="0"/>
          <a:ext cx="7380312" cy="6809736"/>
        </p:xfrm>
        <a:graphic>
          <a:graphicData uri="http://schemas.openxmlformats.org/drawingml/2006/table">
            <a:tbl>
              <a:tblPr>
                <a:tableStyleId>{2D5ABB26-0587-4C30-8999-92F81FD0307C}</a:tableStyleId>
              </a:tblPr>
              <a:tblGrid>
                <a:gridCol w="1575896"/>
                <a:gridCol w="5186776"/>
                <a:gridCol w="617640"/>
              </a:tblGrid>
              <a:tr h="256536">
                <a:tc gridSpan="3">
                  <a:txBody>
                    <a:bodyPr/>
                    <a:lstStyle/>
                    <a:p>
                      <a:pPr algn="ctr">
                        <a:spcBef>
                          <a:spcPts val="300"/>
                        </a:spcBef>
                        <a:spcAft>
                          <a:spcPts val="300"/>
                        </a:spcAft>
                      </a:pPr>
                      <a:r>
                        <a:rPr lang="el-GR" sz="1600" dirty="0"/>
                        <a:t>Κεφάλαιο 4</a:t>
                      </a:r>
                      <a:r>
                        <a:rPr lang="el-GR" sz="1600" baseline="30000" dirty="0"/>
                        <a:t>ο</a:t>
                      </a:r>
                      <a:r>
                        <a:rPr lang="el-GR" sz="1600" dirty="0"/>
                        <a:t>: Αναπνοή (10 ώρες)</a:t>
                      </a:r>
                      <a:endParaRPr lang="el-GR" sz="1600" dirty="0">
                        <a:latin typeface="Times New Roman"/>
                        <a:ea typeface="Times New Roman"/>
                      </a:endParaRPr>
                    </a:p>
                  </a:txBody>
                  <a:tcPr marL="57150" marR="57150" marT="0" marB="0" anchor="ctr"/>
                </a:tc>
                <a:tc hMerge="1">
                  <a:txBody>
                    <a:bodyPr/>
                    <a:lstStyle/>
                    <a:p>
                      <a:endParaRPr lang="el-GR"/>
                    </a:p>
                  </a:txBody>
                  <a:tcPr/>
                </a:tc>
                <a:tc hMerge="1">
                  <a:txBody>
                    <a:bodyPr/>
                    <a:lstStyle/>
                    <a:p>
                      <a:endParaRPr lang="el-GR"/>
                    </a:p>
                  </a:txBody>
                  <a:tcPr/>
                </a:tc>
              </a:tr>
              <a:tr h="577206">
                <a:tc>
                  <a:txBody>
                    <a:bodyPr/>
                    <a:lstStyle/>
                    <a:p>
                      <a:pPr>
                        <a:spcAft>
                          <a:spcPts val="0"/>
                        </a:spcAft>
                      </a:pPr>
                      <a:r>
                        <a:rPr lang="el-GR" sz="1400" dirty="0"/>
                        <a:t>4.1 Η αναπνοή στους μονοκύτταρους</a:t>
                      </a:r>
                      <a:endParaRPr lang="el-GR" sz="1400" dirty="0">
                        <a:latin typeface="Times New Roman"/>
                        <a:ea typeface="Times New Roman"/>
                      </a:endParaRPr>
                    </a:p>
                  </a:txBody>
                  <a:tcPr marL="57150" marR="57150" marT="0" marB="0" anchor="ctr"/>
                </a:tc>
                <a:tc rowSpan="2">
                  <a:txBody>
                    <a:bodyPr/>
                    <a:lstStyle/>
                    <a:p>
                      <a:pPr>
                        <a:spcAft>
                          <a:spcPts val="0"/>
                        </a:spcAft>
                      </a:pPr>
                      <a:r>
                        <a:rPr lang="el-GR" sz="1400" dirty="0"/>
                        <a:t>Προτείνεται η διδασκαλία να έχει  στόχο οι μαθητές να: </a:t>
                      </a:r>
                    </a:p>
                    <a:p>
                      <a:pPr>
                        <a:spcAft>
                          <a:spcPts val="0"/>
                        </a:spcAft>
                      </a:pPr>
                      <a:r>
                        <a:rPr lang="el-GR" sz="1400" dirty="0"/>
                        <a:t>α) Κατανοήσουν το ρόλο της κυτταρικής αναπνοής ως διαδικασία παραγωγής ενέργειας σε κάθε οργανισμό.</a:t>
                      </a:r>
                    </a:p>
                    <a:p>
                      <a:pPr>
                        <a:spcAft>
                          <a:spcPts val="0"/>
                        </a:spcAft>
                      </a:pPr>
                      <a:r>
                        <a:rPr lang="el-GR" sz="1400" dirty="0"/>
                        <a:t>β) Συνδέσουν την πρόσληψη της τροφής με τον τρόπο που αυτή εξασφαλίζει ενέργεια στον οργανισμό , </a:t>
                      </a:r>
                    </a:p>
                    <a:p>
                      <a:pPr>
                        <a:spcAft>
                          <a:spcPts val="0"/>
                        </a:spcAft>
                      </a:pPr>
                      <a:r>
                        <a:rPr lang="el-GR" sz="1400" dirty="0"/>
                        <a:t>γ) Διακρίνουν την αναπνοή σε επίπεδο οργανισμού από την κυτταρική αναπνοή με την οποία παράγεται ενέργεια </a:t>
                      </a:r>
                    </a:p>
                    <a:p>
                      <a:pPr>
                        <a:spcAft>
                          <a:spcPts val="0"/>
                        </a:spcAft>
                      </a:pPr>
                      <a:r>
                        <a:rPr lang="el-GR" sz="1400" dirty="0"/>
                        <a:t>δ) Συσχετίσουν τη φωτοσύνθεση με την αναπνοή ως τις δύο διαδικασίες με τις οποίες παράγεται και καταναλώνεται οξυγόνο αντίστοιχα. </a:t>
                      </a:r>
                    </a:p>
                    <a:p>
                      <a:pPr>
                        <a:spcAft>
                          <a:spcPts val="0"/>
                        </a:spcAft>
                      </a:pPr>
                      <a:r>
                        <a:rPr lang="el-GR" sz="1400" dirty="0"/>
                        <a:t>Ενδείκνυται η χρήση κατάλληλου- εγκεκριμένου ψηφιακού υλικού για την καλύτερη κατανόηση των δύο παραπάνω εννοιών, οι οποίες αναφέρονται στον μικρόκοσμο και δεν έχουν εμπειρικές αναφορές.</a:t>
                      </a:r>
                    </a:p>
                    <a:p>
                      <a:pPr>
                        <a:spcBef>
                          <a:spcPts val="600"/>
                        </a:spcBef>
                        <a:spcAft>
                          <a:spcPts val="0"/>
                        </a:spcAft>
                      </a:pPr>
                      <a:r>
                        <a:rPr lang="el-GR" sz="1400" dirty="0"/>
                        <a:t>Στην κατεύθυνση αυτή μπορεί να αξιοποιηθεί το διδακτικό υλικό:</a:t>
                      </a:r>
                    </a:p>
                    <a:p>
                      <a:pPr>
                        <a:spcAft>
                          <a:spcPts val="0"/>
                        </a:spcAft>
                      </a:pPr>
                      <a:r>
                        <a:rPr lang="el-GR" sz="1400" dirty="0"/>
                        <a:t>α) Σχέση φωτοσύνθεσης Κυτταρικής αναπνοής</a:t>
                      </a:r>
                    </a:p>
                    <a:p>
                      <a:pPr>
                        <a:spcAft>
                          <a:spcPts val="0"/>
                        </a:spcAft>
                      </a:pPr>
                      <a:r>
                        <a:rPr lang="el-GR" sz="1400" u="sng" dirty="0">
                          <a:hlinkClick r:id="rId2"/>
                        </a:rPr>
                        <a:t>http://photodentro.edu.gr/lor/r/8521/5625?locale=el</a:t>
                      </a:r>
                      <a:endParaRPr lang="el-GR" sz="1400" dirty="0"/>
                    </a:p>
                    <a:p>
                      <a:pPr>
                        <a:spcAft>
                          <a:spcPts val="0"/>
                        </a:spcAft>
                      </a:pPr>
                      <a:r>
                        <a:rPr lang="el-GR" sz="1400" dirty="0"/>
                        <a:t>β) Διαπνοή – Αναπνοή</a:t>
                      </a:r>
                    </a:p>
                    <a:p>
                      <a:pPr>
                        <a:spcAft>
                          <a:spcPts val="0"/>
                        </a:spcAft>
                      </a:pPr>
                      <a:r>
                        <a:rPr lang="el-GR" sz="1400" u="sng" dirty="0">
                          <a:hlinkClick r:id="rId3"/>
                        </a:rPr>
                        <a:t>http://photodentro.edu.gr/lor/r/8521/6271</a:t>
                      </a:r>
                      <a:endParaRPr lang="el-GR" sz="1400" dirty="0">
                        <a:latin typeface="Times New Roman"/>
                        <a:ea typeface="Times New Roman"/>
                      </a:endParaRPr>
                    </a:p>
                  </a:txBody>
                  <a:tcPr marL="57150" marR="57150" marT="0" marB="0"/>
                </a:tc>
                <a:tc>
                  <a:txBody>
                    <a:bodyPr/>
                    <a:lstStyle/>
                    <a:p>
                      <a:pPr algn="ctr">
                        <a:spcAft>
                          <a:spcPts val="0"/>
                        </a:spcAft>
                      </a:pPr>
                      <a:r>
                        <a:rPr lang="el-GR" sz="1400"/>
                        <a:t>1</a:t>
                      </a:r>
                      <a:endParaRPr lang="el-GR" sz="1400">
                        <a:latin typeface="Times New Roman"/>
                        <a:ea typeface="Times New Roman"/>
                      </a:endParaRPr>
                    </a:p>
                  </a:txBody>
                  <a:tcPr marL="57150" marR="57150" marT="0" marB="0" anchor="ctr"/>
                </a:tc>
              </a:tr>
              <a:tr h="3158597">
                <a:tc>
                  <a:txBody>
                    <a:bodyPr/>
                    <a:lstStyle/>
                    <a:p>
                      <a:pPr>
                        <a:spcAft>
                          <a:spcPts val="0"/>
                        </a:spcAft>
                      </a:pPr>
                      <a:r>
                        <a:rPr lang="el-GR" sz="1400" dirty="0"/>
                        <a:t>4.2 Η αναπνοή στα φυτά</a:t>
                      </a:r>
                      <a:endParaRPr lang="el-GR" sz="1400" dirty="0">
                        <a:latin typeface="Times New Roman"/>
                        <a:ea typeface="Times New Roman"/>
                      </a:endParaRPr>
                    </a:p>
                  </a:txBody>
                  <a:tcPr marL="57150" marR="57150" marT="0" marB="0" anchor="ctr"/>
                </a:tc>
                <a:tc vMerge="1">
                  <a:txBody>
                    <a:bodyPr/>
                    <a:lstStyle/>
                    <a:p>
                      <a:endParaRPr lang="el-GR"/>
                    </a:p>
                  </a:txBody>
                  <a:tcPr/>
                </a:tc>
                <a:tc>
                  <a:txBody>
                    <a:bodyPr/>
                    <a:lstStyle/>
                    <a:p>
                      <a:pPr algn="ctr">
                        <a:spcAft>
                          <a:spcPts val="0"/>
                        </a:spcAft>
                      </a:pPr>
                      <a:r>
                        <a:rPr lang="el-GR" sz="1400"/>
                        <a:t>4</a:t>
                      </a:r>
                      <a:endParaRPr lang="el-GR" sz="1400">
                        <a:latin typeface="Times New Roman"/>
                        <a:ea typeface="Times New Roman"/>
                      </a:endParaRPr>
                    </a:p>
                  </a:txBody>
                  <a:tcPr marL="57150" marR="57150" marT="0" marB="0" anchor="ctr"/>
                </a:tc>
              </a:tr>
              <a:tr h="2388990">
                <a:tc>
                  <a:txBody>
                    <a:bodyPr/>
                    <a:lstStyle/>
                    <a:p>
                      <a:pPr>
                        <a:spcAft>
                          <a:spcPts val="0"/>
                        </a:spcAft>
                      </a:pPr>
                      <a:r>
                        <a:rPr lang="el-GR" sz="1400"/>
                        <a:t>4.4 Η αναπνοή στον άνθρωπο </a:t>
                      </a:r>
                      <a:endParaRPr lang="el-GR" sz="1400">
                        <a:latin typeface="Times New Roman"/>
                        <a:ea typeface="Times New Roman"/>
                      </a:endParaRPr>
                    </a:p>
                  </a:txBody>
                  <a:tcPr marL="57150" marR="57150" marT="0" marB="0" anchor="ctr"/>
                </a:tc>
                <a:tc>
                  <a:txBody>
                    <a:bodyPr/>
                    <a:lstStyle/>
                    <a:p>
                      <a:pPr>
                        <a:spcAft>
                          <a:spcPts val="0"/>
                        </a:spcAft>
                      </a:pPr>
                      <a:r>
                        <a:rPr lang="el-GR" sz="1400" dirty="0"/>
                        <a:t>Κατά τη διδασκαλία της ενότητας αυτής θα πρέπει να αναδεικνύεται η συμβολή του τρόπου και των συνθηκών ζωής του σύγχρονου ανθρώπου (κάπνισμα, ατμοσφαιρική ρύπανση) στην καλή λειτουργία του αναπνευστικού του συστήματος και οι επιπτώσεις τους στην υγεία (εμφύσημα, βρογχίτιδα κτλ.). </a:t>
                      </a:r>
                    </a:p>
                    <a:p>
                      <a:pPr>
                        <a:spcBef>
                          <a:spcPts val="600"/>
                        </a:spcBef>
                        <a:spcAft>
                          <a:spcPts val="0"/>
                        </a:spcAft>
                      </a:pPr>
                      <a:r>
                        <a:rPr lang="el-GR" sz="1400" dirty="0"/>
                        <a:t>Μπορεί να αξιοποιηθεί το διδακτικό υλικό:</a:t>
                      </a:r>
                    </a:p>
                    <a:p>
                      <a:pPr>
                        <a:spcAft>
                          <a:spcPts val="0"/>
                        </a:spcAft>
                      </a:pPr>
                      <a:r>
                        <a:rPr lang="el-GR" sz="1400" dirty="0"/>
                        <a:t>α) Τα όργανα του αναπνευστικού συστήματος</a:t>
                      </a:r>
                    </a:p>
                    <a:p>
                      <a:pPr>
                        <a:spcAft>
                          <a:spcPts val="0"/>
                        </a:spcAft>
                      </a:pPr>
                      <a:r>
                        <a:rPr lang="el-GR" sz="1400" u="sng" dirty="0">
                          <a:hlinkClick r:id="rId4"/>
                        </a:rPr>
                        <a:t>http://photodentro.edu.gr/v/item/ds/8521/4914</a:t>
                      </a:r>
                      <a:endParaRPr lang="el-GR" sz="1400" dirty="0"/>
                    </a:p>
                    <a:p>
                      <a:pPr>
                        <a:spcAft>
                          <a:spcPts val="0"/>
                        </a:spcAft>
                      </a:pPr>
                      <a:r>
                        <a:rPr lang="el-GR" sz="1400" dirty="0"/>
                        <a:t>β) Κυτταρική αναπνοή</a:t>
                      </a:r>
                    </a:p>
                    <a:p>
                      <a:pPr>
                        <a:spcAft>
                          <a:spcPts val="0"/>
                        </a:spcAft>
                      </a:pPr>
                      <a:r>
                        <a:rPr lang="el-GR" sz="1400" u="sng" dirty="0">
                          <a:hlinkClick r:id="rId5"/>
                        </a:rPr>
                        <a:t>http://photodentro.edu.gr/lor/r/8521/5700?locale=el</a:t>
                      </a:r>
                      <a:endParaRPr lang="el-GR" sz="1400" dirty="0"/>
                    </a:p>
                    <a:p>
                      <a:pPr>
                        <a:spcAft>
                          <a:spcPts val="0"/>
                        </a:spcAft>
                      </a:pPr>
                      <a:r>
                        <a:rPr lang="el-GR" sz="1400" dirty="0"/>
                        <a:t>γ) Ανταλλαγή των αναπνευστικών αερίων</a:t>
                      </a:r>
                    </a:p>
                    <a:p>
                      <a:pPr>
                        <a:spcAft>
                          <a:spcPts val="0"/>
                        </a:spcAft>
                      </a:pPr>
                      <a:r>
                        <a:rPr lang="el-GR" sz="1400" u="sng" dirty="0">
                          <a:hlinkClick r:id="rId6"/>
                        </a:rPr>
                        <a:t>http://photodentro.edu.gr/lor/r/8521/5786?locale=el</a:t>
                      </a:r>
                      <a:endParaRPr lang="el-GR" sz="1400" dirty="0">
                        <a:latin typeface="Times New Roman"/>
                        <a:ea typeface="Times New Roman"/>
                      </a:endParaRPr>
                    </a:p>
                  </a:txBody>
                  <a:tcPr marL="57150" marR="57150" marT="0" marB="0"/>
                </a:tc>
                <a:tc>
                  <a:txBody>
                    <a:bodyPr/>
                    <a:lstStyle/>
                    <a:p>
                      <a:pPr algn="ctr">
                        <a:spcAft>
                          <a:spcPts val="0"/>
                        </a:spcAft>
                      </a:pPr>
                      <a:r>
                        <a:rPr lang="el-GR" sz="1400" dirty="0"/>
                        <a:t>5</a:t>
                      </a:r>
                      <a:endParaRPr lang="el-GR" sz="1400" dirty="0">
                        <a:latin typeface="Times New Roman"/>
                        <a:ea typeface="Times New Roman"/>
                      </a:endParaRPr>
                    </a:p>
                  </a:txBody>
                  <a:tcPr marL="57150" marR="57150" marT="0" marB="0" anchor="ctr"/>
                </a:tc>
              </a:tr>
            </a:tbl>
          </a:graphicData>
        </a:graphic>
      </p:graphicFrame>
      <p:pic>
        <p:nvPicPr>
          <p:cNvPr id="5" name="Picture 3" descr="Αποτέλεσμα εικόνας για βιολογία α γυμν"/>
          <p:cNvPicPr preferRelativeResize="0">
            <a:picLocks noChangeArrowheads="1"/>
          </p:cNvPicPr>
          <p:nvPr/>
        </p:nvPicPr>
        <p:blipFill>
          <a:blip r:embed="rId7" cstate="print"/>
          <a:srcRect/>
          <a:stretch>
            <a:fillRect/>
          </a:stretch>
        </p:blipFill>
        <p:spPr bwMode="auto">
          <a:xfrm>
            <a:off x="179512" y="764704"/>
            <a:ext cx="1368152" cy="19442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Αποτέλεσμα εικόνας για βιολογία α γυμν"/>
          <p:cNvPicPr preferRelativeResize="0">
            <a:picLocks noChangeArrowheads="1"/>
          </p:cNvPicPr>
          <p:nvPr/>
        </p:nvPicPr>
        <p:blipFill>
          <a:blip r:embed="rId2" cstate="print"/>
          <a:srcRect/>
          <a:stretch>
            <a:fillRect/>
          </a:stretch>
        </p:blipFill>
        <p:spPr bwMode="auto">
          <a:xfrm>
            <a:off x="323528" y="1700808"/>
            <a:ext cx="1728192" cy="2592288"/>
          </a:xfrm>
          <a:prstGeom prst="rect">
            <a:avLst/>
          </a:prstGeom>
          <a:noFill/>
        </p:spPr>
      </p:pic>
      <p:graphicFrame>
        <p:nvGraphicFramePr>
          <p:cNvPr id="7" name="6 - Πίνακας"/>
          <p:cNvGraphicFramePr>
            <a:graphicFrameLocks noGrp="1"/>
          </p:cNvGraphicFramePr>
          <p:nvPr/>
        </p:nvGraphicFramePr>
        <p:xfrm>
          <a:off x="2411760" y="1628800"/>
          <a:ext cx="6384032" cy="2824729"/>
        </p:xfrm>
        <a:graphic>
          <a:graphicData uri="http://schemas.openxmlformats.org/drawingml/2006/table">
            <a:tbl>
              <a:tblPr firstRow="1" bandRow="1">
                <a:tableStyleId>{F5AB1C69-6EDB-4FF4-983F-18BD219EF322}</a:tableStyleId>
              </a:tblPr>
              <a:tblGrid>
                <a:gridCol w="3192016"/>
                <a:gridCol w="3192016"/>
              </a:tblGrid>
              <a:tr h="437803">
                <a:tc gridSpan="2">
                  <a:txBody>
                    <a:bodyPr/>
                    <a:lstStyle/>
                    <a:p>
                      <a:pPr algn="ctr"/>
                      <a:r>
                        <a:rPr lang="el-GR" dirty="0" err="1" smtClean="0"/>
                        <a:t>Σχολ</a:t>
                      </a:r>
                      <a:r>
                        <a:rPr lang="el-GR" dirty="0" smtClean="0"/>
                        <a:t>. Έτος 2016 -2017</a:t>
                      </a:r>
                      <a:endParaRPr lang="el-GR" dirty="0"/>
                    </a:p>
                  </a:txBody>
                  <a:tcPr/>
                </a:tc>
                <a:tc hMerge="1">
                  <a:txBody>
                    <a:bodyPr/>
                    <a:lstStyle/>
                    <a:p>
                      <a:endParaRPr lang="el-GR" dirty="0"/>
                    </a:p>
                  </a:txBody>
                  <a:tcPr/>
                </a:tc>
              </a:tr>
              <a:tr h="755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Σύνολο διδακτικών ωρών </a:t>
                      </a:r>
                    </a:p>
                    <a:p>
                      <a:endParaRPr lang="el-GR" dirty="0"/>
                    </a:p>
                  </a:txBody>
                  <a:tcPr/>
                </a:tc>
                <a:tc>
                  <a:txBody>
                    <a:bodyPr/>
                    <a:lstStyle/>
                    <a:p>
                      <a:pPr algn="ctr"/>
                      <a:r>
                        <a:rPr lang="el-GR" dirty="0" smtClean="0"/>
                        <a:t>25</a:t>
                      </a:r>
                      <a:endParaRPr lang="el-GR" dirty="0"/>
                    </a:p>
                  </a:txBody>
                  <a:tcPr/>
                </a:tc>
              </a:tr>
              <a:tr h="755660">
                <a:tc>
                  <a:txBody>
                    <a:bodyPr/>
                    <a:lstStyle/>
                    <a:p>
                      <a:r>
                        <a:rPr lang="el-GR" dirty="0" smtClean="0"/>
                        <a:t>Προτεινόμενο ψηφιακό υλικό</a:t>
                      </a:r>
                      <a:endParaRPr lang="el-GR" dirty="0"/>
                    </a:p>
                  </a:txBody>
                  <a:tcPr/>
                </a:tc>
                <a:tc>
                  <a:txBody>
                    <a:bodyPr/>
                    <a:lstStyle/>
                    <a:p>
                      <a:pPr algn="ctr"/>
                      <a:r>
                        <a:rPr lang="el-GR" dirty="0" smtClean="0"/>
                        <a:t>15 μαθησιακά αντικείμενα από το Φωτόδεντρο </a:t>
                      </a:r>
                      <a:endParaRPr lang="el-GR" dirty="0"/>
                    </a:p>
                  </a:txBody>
                  <a:tcPr/>
                </a:tc>
              </a:tr>
              <a:tr h="437803">
                <a:tc>
                  <a:txBody>
                    <a:bodyPr/>
                    <a:lstStyle/>
                    <a:p>
                      <a:r>
                        <a:rPr lang="el-GR" dirty="0" smtClean="0"/>
                        <a:t>Εργαστηριακές ασκήσεις </a:t>
                      </a:r>
                      <a:endParaRPr lang="el-GR" dirty="0"/>
                    </a:p>
                  </a:txBody>
                  <a:tcPr/>
                </a:tc>
                <a:tc>
                  <a:txBody>
                    <a:bodyPr/>
                    <a:lstStyle/>
                    <a:p>
                      <a:pPr algn="ctr"/>
                      <a:r>
                        <a:rPr lang="el-GR" dirty="0" smtClean="0"/>
                        <a:t>3</a:t>
                      </a:r>
                      <a:r>
                        <a:rPr lang="el-GR" baseline="0" dirty="0" smtClean="0"/>
                        <a:t> </a:t>
                      </a:r>
                      <a:endParaRPr lang="el-GR" dirty="0"/>
                    </a:p>
                  </a:txBody>
                  <a:tcPr/>
                </a:tc>
              </a:tr>
              <a:tr h="437803">
                <a:tc>
                  <a:txBody>
                    <a:bodyPr/>
                    <a:lstStyle/>
                    <a:p>
                      <a:r>
                        <a:rPr lang="el-GR" dirty="0" smtClean="0"/>
                        <a:t>Βιντεοσκοπημένο πείραμα</a:t>
                      </a:r>
                      <a:endParaRPr lang="el-GR" dirty="0"/>
                    </a:p>
                  </a:txBody>
                  <a:tcPr/>
                </a:tc>
                <a:tc>
                  <a:txBody>
                    <a:bodyPr/>
                    <a:lstStyle/>
                    <a:p>
                      <a:pPr algn="ctr"/>
                      <a:r>
                        <a:rPr lang="el-GR" dirty="0" smtClean="0"/>
                        <a:t>1</a:t>
                      </a:r>
                      <a:endParaRPr lang="el-GR" dirty="0"/>
                    </a:p>
                  </a:txBody>
                  <a:tcPr/>
                </a:tc>
              </a:tr>
            </a:tbl>
          </a:graphicData>
        </a:graphic>
      </p:graphicFrame>
      <p:sp>
        <p:nvSpPr>
          <p:cNvPr id="8" name="7 - TextBox"/>
          <p:cNvSpPr txBox="1"/>
          <p:nvPr/>
        </p:nvSpPr>
        <p:spPr>
          <a:xfrm>
            <a:off x="1979712" y="260648"/>
            <a:ext cx="5570243" cy="523220"/>
          </a:xfrm>
          <a:prstGeom prst="rect">
            <a:avLst/>
          </a:prstGeom>
          <a:noFill/>
        </p:spPr>
        <p:txBody>
          <a:bodyPr wrap="none" rtlCol="0">
            <a:spAutoFit/>
          </a:bodyPr>
          <a:lstStyle/>
          <a:p>
            <a:r>
              <a:rPr lang="el-GR" sz="2800" b="1" dirty="0" smtClean="0"/>
              <a:t>Βιολογία Α΄ - Ημερησίου Γυμνασίου</a:t>
            </a:r>
            <a:endParaRPr lang="el-GR"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323528" y="1124744"/>
          <a:ext cx="8640960" cy="5352446"/>
        </p:xfrm>
        <a:graphic>
          <a:graphicData uri="http://schemas.openxmlformats.org/drawingml/2006/table">
            <a:tbl>
              <a:tblPr>
                <a:tableStyleId>{2D5ABB26-0587-4C30-8999-92F81FD0307C}</a:tableStyleId>
              </a:tblPr>
              <a:tblGrid>
                <a:gridCol w="1534376"/>
                <a:gridCol w="6702801"/>
                <a:gridCol w="403783"/>
              </a:tblGrid>
              <a:tr h="193386">
                <a:tc>
                  <a:txBody>
                    <a:bodyPr/>
                    <a:lstStyle/>
                    <a:p>
                      <a:pPr algn="ctr">
                        <a:spcAft>
                          <a:spcPts val="0"/>
                        </a:spcAft>
                      </a:pPr>
                      <a:r>
                        <a:rPr lang="el-GR" sz="1200" dirty="0"/>
                        <a:t>Ενότητα</a:t>
                      </a:r>
                      <a:endParaRPr lang="el-GR" sz="1200" dirty="0">
                        <a:latin typeface="Times New Roman"/>
                        <a:ea typeface="Times New Roman"/>
                      </a:endParaRPr>
                    </a:p>
                  </a:txBody>
                  <a:tcPr marL="28353" marR="28353" marT="0" marB="0"/>
                </a:tc>
                <a:tc>
                  <a:txBody>
                    <a:bodyPr/>
                    <a:lstStyle/>
                    <a:p>
                      <a:pPr algn="ctr">
                        <a:spcAft>
                          <a:spcPts val="0"/>
                        </a:spcAft>
                      </a:pPr>
                      <a:r>
                        <a:rPr lang="el-GR" sz="1200" dirty="0"/>
                        <a:t>Παρατηρήσεις/Δραστηριότητες</a:t>
                      </a:r>
                      <a:endParaRPr lang="el-GR" sz="1200" dirty="0">
                        <a:latin typeface="Times New Roman"/>
                        <a:ea typeface="Times New Roman"/>
                      </a:endParaRPr>
                    </a:p>
                  </a:txBody>
                  <a:tcPr marL="28353" marR="28353" marT="0" marB="0"/>
                </a:tc>
                <a:tc>
                  <a:txBody>
                    <a:bodyPr/>
                    <a:lstStyle/>
                    <a:p>
                      <a:pPr algn="ctr">
                        <a:spcAft>
                          <a:spcPts val="0"/>
                        </a:spcAft>
                      </a:pPr>
                      <a:r>
                        <a:rPr lang="el-GR" sz="1200"/>
                        <a:t>Ώρες</a:t>
                      </a:r>
                      <a:endParaRPr lang="el-GR" sz="1200">
                        <a:latin typeface="Times New Roman"/>
                        <a:ea typeface="Times New Roman"/>
                      </a:endParaRPr>
                    </a:p>
                  </a:txBody>
                  <a:tcPr marL="28353" marR="28353" marT="0" marB="0"/>
                </a:tc>
              </a:tr>
              <a:tr h="193386">
                <a:tc gridSpan="3">
                  <a:txBody>
                    <a:bodyPr/>
                    <a:lstStyle/>
                    <a:p>
                      <a:pPr algn="ctr">
                        <a:spcBef>
                          <a:spcPts val="300"/>
                        </a:spcBef>
                        <a:spcAft>
                          <a:spcPts val="300"/>
                        </a:spcAft>
                      </a:pPr>
                      <a:r>
                        <a:rPr lang="el-GR" sz="1600" dirty="0"/>
                        <a:t>Κεφάλαιο 1</a:t>
                      </a:r>
                      <a:r>
                        <a:rPr lang="el-GR" sz="1600" baseline="30000" dirty="0"/>
                        <a:t>ο</a:t>
                      </a:r>
                      <a:r>
                        <a:rPr lang="el-GR" sz="1600" dirty="0"/>
                        <a:t>:</a:t>
                      </a:r>
                      <a:r>
                        <a:rPr lang="el-GR" sz="1600" baseline="30000" dirty="0"/>
                        <a:t> </a:t>
                      </a:r>
                      <a:r>
                        <a:rPr lang="el-GR" sz="1600" dirty="0"/>
                        <a:t>Οργάνωση της ζωής (11 ώρες)</a:t>
                      </a:r>
                      <a:endParaRPr lang="el-GR" sz="1600" dirty="0">
                        <a:latin typeface="Times New Roman"/>
                        <a:ea typeface="Times New Roman"/>
                      </a:endParaRPr>
                    </a:p>
                  </a:txBody>
                  <a:tcPr marL="28353" marR="28353" marT="0" marB="0" anchor="ctr"/>
                </a:tc>
                <a:tc hMerge="1">
                  <a:txBody>
                    <a:bodyPr/>
                    <a:lstStyle/>
                    <a:p>
                      <a:endParaRPr lang="el-GR"/>
                    </a:p>
                  </a:txBody>
                  <a:tcPr/>
                </a:tc>
                <a:tc hMerge="1">
                  <a:txBody>
                    <a:bodyPr/>
                    <a:lstStyle/>
                    <a:p>
                      <a:endParaRPr lang="el-GR"/>
                    </a:p>
                  </a:txBody>
                  <a:tcPr/>
                </a:tc>
              </a:tr>
              <a:tr h="386771">
                <a:tc>
                  <a:txBody>
                    <a:bodyPr/>
                    <a:lstStyle/>
                    <a:p>
                      <a:pPr>
                        <a:spcAft>
                          <a:spcPts val="0"/>
                        </a:spcAft>
                      </a:pPr>
                      <a:r>
                        <a:rPr lang="el-GR" sz="1200" dirty="0"/>
                        <a:t>1.1 Τα χαρακτηριστικά των οργανισμών</a:t>
                      </a:r>
                      <a:endParaRPr lang="el-GR" sz="1200" dirty="0">
                        <a:latin typeface="Times New Roman"/>
                        <a:ea typeface="Times New Roman"/>
                      </a:endParaRPr>
                    </a:p>
                  </a:txBody>
                  <a:tcPr marL="28353" marR="28353" marT="0" marB="0"/>
                </a:tc>
                <a:tc>
                  <a:txBody>
                    <a:bodyPr/>
                    <a:lstStyle/>
                    <a:p>
                      <a:pPr>
                        <a:spcAft>
                          <a:spcPts val="0"/>
                        </a:spcAft>
                      </a:pPr>
                      <a:r>
                        <a:rPr lang="el-GR" sz="1200" dirty="0"/>
                        <a:t>Προτείνεται να δίνεται μικρότερη έμφαση σε επιμέρους χαρακτηριστικά των οργανισμών και να αναδεικνύεται η σχέση μεταξύ των μορφολογικών και λειτουργικών χαρακτηριστικών.</a:t>
                      </a:r>
                      <a:endParaRPr lang="el-GR" sz="1200" dirty="0">
                        <a:latin typeface="Times New Roman"/>
                        <a:ea typeface="Times New Roman"/>
                      </a:endParaRPr>
                    </a:p>
                  </a:txBody>
                  <a:tcPr marL="28353" marR="28353" marT="0" marB="0"/>
                </a:tc>
                <a:tc>
                  <a:txBody>
                    <a:bodyPr/>
                    <a:lstStyle/>
                    <a:p>
                      <a:pPr algn="ctr">
                        <a:spcAft>
                          <a:spcPts val="0"/>
                        </a:spcAft>
                      </a:pPr>
                      <a:r>
                        <a:rPr lang="en-US" sz="1200"/>
                        <a:t>2</a:t>
                      </a:r>
                      <a:endParaRPr lang="el-GR" sz="1200">
                        <a:latin typeface="Times New Roman"/>
                        <a:ea typeface="Times New Roman"/>
                      </a:endParaRPr>
                    </a:p>
                  </a:txBody>
                  <a:tcPr marL="28353" marR="28353" marT="0" marB="0" anchor="ctr"/>
                </a:tc>
              </a:tr>
              <a:tr h="2014435">
                <a:tc>
                  <a:txBody>
                    <a:bodyPr/>
                    <a:lstStyle/>
                    <a:p>
                      <a:pPr>
                        <a:spcAft>
                          <a:spcPts val="0"/>
                        </a:spcAft>
                      </a:pPr>
                      <a:r>
                        <a:rPr lang="el-GR" sz="1200" dirty="0"/>
                        <a:t>1.2 Κύτταρο: Η μονάδα της ζωής</a:t>
                      </a:r>
                      <a:endParaRPr lang="el-GR" sz="1200" dirty="0">
                        <a:latin typeface="Times New Roman"/>
                        <a:ea typeface="Times New Roman"/>
                      </a:endParaRPr>
                    </a:p>
                  </a:txBody>
                  <a:tcPr marL="28353" marR="28353" marT="0" marB="0" anchor="ctr"/>
                </a:tc>
                <a:tc>
                  <a:txBody>
                    <a:bodyPr/>
                    <a:lstStyle/>
                    <a:p>
                      <a:pPr>
                        <a:spcAft>
                          <a:spcPts val="0"/>
                        </a:spcAft>
                      </a:pPr>
                      <a:r>
                        <a:rPr lang="el-GR" sz="1200"/>
                        <a:t>Προτείνεται να μη δίνεται έμφαση στη λεπτομερή περιγραφή των κυτταρικών οργανιδίων. Η απλή αναφορά στο ρόλο του πυρήνα, της κυτταρικής μεμβράνης, του κυτταροπλάσματος, των μιτοχονδρίων, των χλωροπλαστών και του κυτταρικού τοιχώματος είναι αρκετή, για να εξυπηρετήσει και την κατανόηση των λειτουργικών διαφορών μεταξύ φυτικών και ζωικών κυττάρων.</a:t>
                      </a:r>
                    </a:p>
                    <a:p>
                      <a:pPr>
                        <a:spcBef>
                          <a:spcPts val="600"/>
                        </a:spcBef>
                        <a:spcAft>
                          <a:spcPts val="0"/>
                        </a:spcAft>
                      </a:pPr>
                      <a:r>
                        <a:rPr lang="el-GR" sz="1200"/>
                        <a:t>Εξοικείωση των μαθητών με τη χρήση του μικροσκοπίου και</a:t>
                      </a:r>
                    </a:p>
                    <a:p>
                      <a:pPr>
                        <a:spcAft>
                          <a:spcPts val="0"/>
                        </a:spcAft>
                      </a:pPr>
                      <a:r>
                        <a:rPr lang="el-GR" sz="1200" u="sng"/>
                        <a:t>Εργαστηριακή άσκηση</a:t>
                      </a:r>
                      <a:r>
                        <a:rPr lang="el-GR" sz="1200"/>
                        <a:t> : </a:t>
                      </a:r>
                    </a:p>
                    <a:p>
                      <a:pPr>
                        <a:spcAft>
                          <a:spcPts val="0"/>
                        </a:spcAft>
                      </a:pPr>
                      <a:r>
                        <a:rPr lang="el-GR" sz="1200"/>
                        <a:t>Μικροσκοπική παρατήρηση φυτικών κυττάρων</a:t>
                      </a:r>
                    </a:p>
                    <a:p>
                      <a:pPr>
                        <a:spcAft>
                          <a:spcPts val="0"/>
                        </a:spcAft>
                      </a:pPr>
                      <a:r>
                        <a:rPr lang="el-GR" sz="1200" u="sng"/>
                        <a:t>Εργαστηριακή άσκηση</a:t>
                      </a:r>
                      <a:r>
                        <a:rPr lang="el-GR" sz="1200"/>
                        <a:t> : </a:t>
                      </a:r>
                    </a:p>
                    <a:p>
                      <a:pPr>
                        <a:spcAft>
                          <a:spcPts val="0"/>
                        </a:spcAft>
                      </a:pPr>
                      <a:r>
                        <a:rPr lang="el-GR" sz="1200"/>
                        <a:t>Μικροσκοπική παρατήρηση ζωικών κυττάρων</a:t>
                      </a:r>
                    </a:p>
                    <a:p>
                      <a:pPr>
                        <a:spcAft>
                          <a:spcPts val="0"/>
                        </a:spcAft>
                      </a:pPr>
                      <a:r>
                        <a:rPr lang="el-GR" sz="1200"/>
                        <a:t>(πρόκειται για τις ασκήσεις 1 και 2 του εργαστηριακού οδηγού). </a:t>
                      </a:r>
                      <a:endParaRPr lang="el-GR" sz="1200">
                        <a:latin typeface="Times New Roman"/>
                        <a:ea typeface="Times New Roman"/>
                      </a:endParaRPr>
                    </a:p>
                  </a:txBody>
                  <a:tcPr marL="28353" marR="28353" marT="0" marB="0"/>
                </a:tc>
                <a:tc>
                  <a:txBody>
                    <a:bodyPr/>
                    <a:lstStyle/>
                    <a:p>
                      <a:pPr algn="ctr">
                        <a:spcAft>
                          <a:spcPts val="0"/>
                        </a:spcAft>
                      </a:pPr>
                      <a:r>
                        <a:rPr lang="en-US" sz="1200"/>
                        <a:t>5</a:t>
                      </a:r>
                      <a:endParaRPr lang="el-GR" sz="1200">
                        <a:latin typeface="Times New Roman"/>
                        <a:ea typeface="Times New Roman"/>
                      </a:endParaRPr>
                    </a:p>
                  </a:txBody>
                  <a:tcPr marL="28353" marR="28353" marT="0" marB="0" anchor="ctr"/>
                </a:tc>
              </a:tr>
              <a:tr h="580157">
                <a:tc>
                  <a:txBody>
                    <a:bodyPr/>
                    <a:lstStyle/>
                    <a:p>
                      <a:pPr>
                        <a:spcAft>
                          <a:spcPts val="0"/>
                        </a:spcAft>
                      </a:pPr>
                      <a:r>
                        <a:rPr lang="el-GR" sz="1200" dirty="0"/>
                        <a:t>1.3 Η οργάνωση των πολυκύτταρων οργανισμών</a:t>
                      </a:r>
                      <a:endParaRPr lang="el-GR" sz="1200" dirty="0">
                        <a:latin typeface="Times New Roman"/>
                        <a:ea typeface="Times New Roman"/>
                      </a:endParaRPr>
                    </a:p>
                  </a:txBody>
                  <a:tcPr marL="28353" marR="28353" marT="0" marB="0"/>
                </a:tc>
                <a:tc>
                  <a:txBody>
                    <a:bodyPr/>
                    <a:lstStyle/>
                    <a:p>
                      <a:endParaRPr lang="el-GR" sz="1200"/>
                    </a:p>
                  </a:txBody>
                  <a:tcPr marL="28353" marR="28353" marT="0" marB="0"/>
                </a:tc>
                <a:tc>
                  <a:txBody>
                    <a:bodyPr/>
                    <a:lstStyle/>
                    <a:p>
                      <a:pPr algn="ctr">
                        <a:spcAft>
                          <a:spcPts val="0"/>
                        </a:spcAft>
                      </a:pPr>
                      <a:r>
                        <a:rPr lang="el-GR" sz="1200"/>
                        <a:t>1</a:t>
                      </a:r>
                      <a:endParaRPr lang="el-GR" sz="1200">
                        <a:latin typeface="Times New Roman"/>
                        <a:ea typeface="Times New Roman"/>
                      </a:endParaRPr>
                    </a:p>
                  </a:txBody>
                  <a:tcPr marL="28353" marR="28353" marT="0" marB="0" anchor="ctr"/>
                </a:tc>
              </a:tr>
              <a:tr h="1933857">
                <a:tc>
                  <a:txBody>
                    <a:bodyPr/>
                    <a:lstStyle/>
                    <a:p>
                      <a:pPr>
                        <a:spcAft>
                          <a:spcPts val="0"/>
                        </a:spcAft>
                      </a:pPr>
                      <a:r>
                        <a:rPr lang="el-GR" sz="1200" dirty="0"/>
                        <a:t>1.4 Αλληλεπιδράσεις και προσαρμογές</a:t>
                      </a:r>
                      <a:endParaRPr lang="el-GR" sz="1200" dirty="0">
                        <a:latin typeface="Times New Roman"/>
                        <a:ea typeface="Times New Roman"/>
                      </a:endParaRPr>
                    </a:p>
                  </a:txBody>
                  <a:tcPr marL="28353" marR="28353" marT="0" marB="0" anchor="ctr"/>
                </a:tc>
                <a:tc>
                  <a:txBody>
                    <a:bodyPr/>
                    <a:lstStyle/>
                    <a:p>
                      <a:pPr>
                        <a:spcAft>
                          <a:spcPts val="0"/>
                        </a:spcAft>
                      </a:pPr>
                      <a:r>
                        <a:rPr lang="el-GR" sz="1200" dirty="0"/>
                        <a:t>Προτείνεται να συζητηθεί στην τάξη ότι σε κάθε περιβάλλον επιβιώνουν οι καλύτερα προσαρμοσμένοι οργανισμοί. Επίσης, να γίνει σαφές με χρήση παραδειγμάτων ότι καλύτερα προσαρμοσμένοι σε ένα περιβάλλον δεν είναι απαραίτητα οι πιο «δυνατοί» οργανισμοί</a:t>
                      </a:r>
                      <a:r>
                        <a:rPr lang="el-GR" sz="1200" dirty="0" smtClean="0"/>
                        <a:t>..Προτείνεται </a:t>
                      </a:r>
                      <a:r>
                        <a:rPr lang="el-GR" sz="1200" dirty="0"/>
                        <a:t>να αξιοποιηθεί και το ακόλουθο διδακτικό υλικό:</a:t>
                      </a:r>
                    </a:p>
                    <a:p>
                      <a:pPr algn="just">
                        <a:spcAft>
                          <a:spcPts val="0"/>
                        </a:spcAft>
                      </a:pPr>
                      <a:r>
                        <a:rPr lang="el-GR" sz="1200" dirty="0"/>
                        <a:t>α) Το προσαρτημένο κείμενο 1 με τίτλο «Για τις “προσαρμογές” (προσαρμοστικά γνωρίσματα) των οργανισμών». </a:t>
                      </a:r>
                    </a:p>
                    <a:p>
                      <a:pPr>
                        <a:spcAft>
                          <a:spcPts val="0"/>
                        </a:spcAft>
                      </a:pPr>
                      <a:r>
                        <a:rPr lang="el-GR" sz="1200" dirty="0"/>
                        <a:t>β) Βιολογικές προσαρμογές</a:t>
                      </a:r>
                    </a:p>
                    <a:p>
                      <a:pPr>
                        <a:spcAft>
                          <a:spcPts val="0"/>
                        </a:spcAft>
                      </a:pPr>
                      <a:r>
                        <a:rPr lang="el-GR" sz="1200" u="sng" dirty="0">
                          <a:hlinkClick r:id="rId2"/>
                        </a:rPr>
                        <a:t>http://photodentro.edu.gr/lor/r/8521/6668?locale=el</a:t>
                      </a:r>
                      <a:endParaRPr lang="el-GR" sz="1200" dirty="0"/>
                    </a:p>
                    <a:p>
                      <a:pPr>
                        <a:spcAft>
                          <a:spcPts val="0"/>
                        </a:spcAft>
                      </a:pPr>
                      <a:r>
                        <a:rPr lang="el-GR" sz="1200" dirty="0"/>
                        <a:t>γ) Χαρακτηριστικά με προσαρμοστική αξία: ράμφη πουλιών</a:t>
                      </a:r>
                    </a:p>
                    <a:p>
                      <a:pPr>
                        <a:spcAft>
                          <a:spcPts val="0"/>
                        </a:spcAft>
                      </a:pPr>
                      <a:r>
                        <a:rPr lang="el-GR" sz="1200" u="sng" dirty="0">
                          <a:hlinkClick r:id="rId3"/>
                        </a:rPr>
                        <a:t>http://photodentro.edu.gr/lor/r/8521/3645?locale=el</a:t>
                      </a:r>
                      <a:endParaRPr lang="el-GR" sz="1200" dirty="0">
                        <a:latin typeface="Times New Roman"/>
                        <a:ea typeface="Times New Roman"/>
                      </a:endParaRPr>
                    </a:p>
                  </a:txBody>
                  <a:tcPr marL="28353" marR="28353" marT="0" marB="0"/>
                </a:tc>
                <a:tc>
                  <a:txBody>
                    <a:bodyPr/>
                    <a:lstStyle/>
                    <a:p>
                      <a:pPr algn="ctr">
                        <a:spcAft>
                          <a:spcPts val="0"/>
                        </a:spcAft>
                      </a:pPr>
                      <a:r>
                        <a:rPr lang="el-GR" sz="1200" dirty="0"/>
                        <a:t>3</a:t>
                      </a:r>
                      <a:endParaRPr lang="el-GR" sz="1200" dirty="0">
                        <a:latin typeface="Times New Roman"/>
                        <a:ea typeface="Times New Roman"/>
                      </a:endParaRPr>
                    </a:p>
                  </a:txBody>
                  <a:tcPr marL="28353" marR="28353" marT="0" marB="0" anchor="ctr"/>
                </a:tc>
              </a:tr>
            </a:tbl>
          </a:graphicData>
        </a:graphic>
      </p:graphicFrame>
      <p:sp>
        <p:nvSpPr>
          <p:cNvPr id="4" name="3 - TextBox"/>
          <p:cNvSpPr txBox="1"/>
          <p:nvPr/>
        </p:nvSpPr>
        <p:spPr>
          <a:xfrm>
            <a:off x="2555776" y="116632"/>
            <a:ext cx="3981026" cy="1015663"/>
          </a:xfrm>
          <a:prstGeom prst="rect">
            <a:avLst/>
          </a:prstGeom>
          <a:noFill/>
        </p:spPr>
        <p:txBody>
          <a:bodyPr wrap="none" rtlCol="0">
            <a:spAutoFit/>
          </a:bodyPr>
          <a:lstStyle/>
          <a:p>
            <a:r>
              <a:rPr lang="el-GR" sz="2000" b="1" dirty="0" smtClean="0"/>
              <a:t>Βιολογία Α΄ - Εσπερινού Γυμνασίου</a:t>
            </a:r>
          </a:p>
          <a:p>
            <a:pPr algn="ctr"/>
            <a:r>
              <a:rPr lang="el-GR" sz="2000" b="1" dirty="0" smtClean="0">
                <a:solidFill>
                  <a:srgbClr val="FF0000"/>
                </a:solidFill>
              </a:rPr>
              <a:t>2 ώρες / εβδομάδα</a:t>
            </a:r>
          </a:p>
          <a:p>
            <a:pPr algn="ctr"/>
            <a:r>
              <a:rPr lang="el-GR" sz="2000" b="1" dirty="0" smtClean="0"/>
              <a:t>Κεφάλαια: 1,2,3,4,6</a:t>
            </a:r>
            <a:endParaRPr lang="el-GR"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07198" y="44624"/>
            <a:ext cx="3981026" cy="400110"/>
          </a:xfrm>
          <a:prstGeom prst="rect">
            <a:avLst/>
          </a:prstGeom>
          <a:noFill/>
        </p:spPr>
        <p:txBody>
          <a:bodyPr wrap="none" rtlCol="0">
            <a:spAutoFit/>
          </a:bodyPr>
          <a:lstStyle/>
          <a:p>
            <a:r>
              <a:rPr lang="el-GR" sz="2000" b="1" dirty="0" smtClean="0"/>
              <a:t>Βιολογία Α΄ - Εσπερινού Γυμνασίου</a:t>
            </a:r>
          </a:p>
        </p:txBody>
      </p:sp>
      <p:graphicFrame>
        <p:nvGraphicFramePr>
          <p:cNvPr id="6" name="5 - Πίνακας"/>
          <p:cNvGraphicFramePr>
            <a:graphicFrameLocks noGrp="1"/>
          </p:cNvGraphicFramePr>
          <p:nvPr/>
        </p:nvGraphicFramePr>
        <p:xfrm>
          <a:off x="251520" y="548681"/>
          <a:ext cx="8748463" cy="5458102"/>
        </p:xfrm>
        <a:graphic>
          <a:graphicData uri="http://schemas.openxmlformats.org/drawingml/2006/table">
            <a:tbl>
              <a:tblPr>
                <a:tableStyleId>{2D5ABB26-0587-4C30-8999-92F81FD0307C}</a:tableStyleId>
              </a:tblPr>
              <a:tblGrid>
                <a:gridCol w="1446027"/>
                <a:gridCol w="6992902"/>
                <a:gridCol w="309534"/>
              </a:tblGrid>
              <a:tr h="231745">
                <a:tc gridSpan="3">
                  <a:txBody>
                    <a:bodyPr/>
                    <a:lstStyle/>
                    <a:p>
                      <a:pPr algn="ctr">
                        <a:spcBef>
                          <a:spcPts val="300"/>
                        </a:spcBef>
                        <a:spcAft>
                          <a:spcPts val="300"/>
                        </a:spcAft>
                      </a:pPr>
                      <a:r>
                        <a:rPr lang="el-GR" sz="1600" dirty="0"/>
                        <a:t>Κεφάλαιο 2</a:t>
                      </a:r>
                      <a:r>
                        <a:rPr lang="el-GR" sz="1600" baseline="30000" dirty="0"/>
                        <a:t>ο</a:t>
                      </a:r>
                      <a:r>
                        <a:rPr lang="el-GR" sz="1600" dirty="0"/>
                        <a:t>:</a:t>
                      </a:r>
                      <a:r>
                        <a:rPr lang="el-GR" sz="1600" baseline="30000" dirty="0"/>
                        <a:t> </a:t>
                      </a:r>
                      <a:r>
                        <a:rPr lang="el-GR" sz="1600" dirty="0"/>
                        <a:t>Πρόσληψη ουσιών και πέψη (10 ώρες)</a:t>
                      </a:r>
                      <a:endParaRPr lang="el-GR" sz="1600" dirty="0">
                        <a:latin typeface="Times New Roman"/>
                        <a:ea typeface="Times New Roman"/>
                      </a:endParaRPr>
                    </a:p>
                  </a:txBody>
                  <a:tcPr marL="41097" marR="41097" marT="0" marB="0" anchor="ctr"/>
                </a:tc>
                <a:tc hMerge="1">
                  <a:txBody>
                    <a:bodyPr/>
                    <a:lstStyle/>
                    <a:p>
                      <a:endParaRPr lang="el-GR"/>
                    </a:p>
                  </a:txBody>
                  <a:tcPr/>
                </a:tc>
                <a:tc hMerge="1">
                  <a:txBody>
                    <a:bodyPr/>
                    <a:lstStyle/>
                    <a:p>
                      <a:endParaRPr lang="el-GR"/>
                    </a:p>
                  </a:txBody>
                  <a:tcPr/>
                </a:tc>
              </a:tr>
              <a:tr h="1473236">
                <a:tc>
                  <a:txBody>
                    <a:bodyPr/>
                    <a:lstStyle/>
                    <a:p>
                      <a:pPr>
                        <a:spcAft>
                          <a:spcPts val="0"/>
                        </a:spcAft>
                      </a:pPr>
                      <a:r>
                        <a:rPr lang="el-GR" sz="1200" dirty="0"/>
                        <a:t>2.1 Η παραγωγή θρεπτικών ουσιών στα φυτά - φωτοσύνθεση</a:t>
                      </a:r>
                      <a:endParaRPr lang="el-GR" sz="1200" dirty="0">
                        <a:latin typeface="Times New Roman"/>
                        <a:ea typeface="Times New Roman"/>
                      </a:endParaRPr>
                    </a:p>
                  </a:txBody>
                  <a:tcPr marL="41097" marR="41097" marT="0" marB="0" anchor="ctr"/>
                </a:tc>
                <a:tc>
                  <a:txBody>
                    <a:bodyPr/>
                    <a:lstStyle/>
                    <a:p>
                      <a:pPr>
                        <a:spcAft>
                          <a:spcPts val="0"/>
                        </a:spcAft>
                      </a:pPr>
                      <a:r>
                        <a:rPr lang="el-GR" sz="1200" dirty="0"/>
                        <a:t>Προτείνεται να δοθεί έμφαση στη σημασία της φωτοσύνθεσης για τη διατήρηση της ζωής στον πλανήτη.</a:t>
                      </a:r>
                    </a:p>
                    <a:p>
                      <a:pPr>
                        <a:spcBef>
                          <a:spcPts val="600"/>
                        </a:spcBef>
                        <a:spcAft>
                          <a:spcPts val="0"/>
                        </a:spcAft>
                      </a:pPr>
                      <a:r>
                        <a:rPr lang="el-GR" sz="1200" dirty="0"/>
                        <a:t>Μπορεί να αξιοποιηθεί και το διδακτικό υλικό:</a:t>
                      </a:r>
                    </a:p>
                    <a:p>
                      <a:pPr>
                        <a:spcAft>
                          <a:spcPts val="0"/>
                        </a:spcAft>
                      </a:pPr>
                      <a:r>
                        <a:rPr lang="el-GR" sz="1200" dirty="0"/>
                        <a:t>Τα πειράματα του </a:t>
                      </a:r>
                      <a:r>
                        <a:rPr lang="en-US" sz="1200" dirty="0"/>
                        <a:t>Priestley</a:t>
                      </a:r>
                      <a:endParaRPr lang="el-GR" sz="1200" dirty="0"/>
                    </a:p>
                    <a:p>
                      <a:pPr>
                        <a:spcAft>
                          <a:spcPts val="0"/>
                        </a:spcAft>
                      </a:pPr>
                      <a:r>
                        <a:rPr lang="en-US" sz="1200" u="sng" dirty="0">
                          <a:hlinkClick r:id="rId2"/>
                        </a:rPr>
                        <a:t>http</a:t>
                      </a:r>
                      <a:r>
                        <a:rPr lang="el-GR" sz="1200" u="sng" dirty="0">
                          <a:hlinkClick r:id="rId2"/>
                        </a:rPr>
                        <a:t>://</a:t>
                      </a:r>
                      <a:r>
                        <a:rPr lang="en-US" sz="1200" u="sng" dirty="0" err="1">
                          <a:hlinkClick r:id="rId2"/>
                        </a:rPr>
                        <a:t>photodentro</a:t>
                      </a:r>
                      <a:r>
                        <a:rPr lang="el-GR" sz="1200" u="sng" dirty="0">
                          <a:hlinkClick r:id="rId2"/>
                        </a:rPr>
                        <a:t>.</a:t>
                      </a:r>
                      <a:r>
                        <a:rPr lang="en-US" sz="1200" u="sng" dirty="0" err="1">
                          <a:hlinkClick r:id="rId2"/>
                        </a:rPr>
                        <a:t>edu</a:t>
                      </a:r>
                      <a:r>
                        <a:rPr lang="el-GR" sz="1200" u="sng" dirty="0">
                          <a:hlinkClick r:id="rId2"/>
                        </a:rPr>
                        <a:t>.</a:t>
                      </a:r>
                      <a:r>
                        <a:rPr lang="en-US" sz="1200" u="sng" dirty="0" err="1">
                          <a:hlinkClick r:id="rId2"/>
                        </a:rPr>
                        <a:t>gr</a:t>
                      </a:r>
                      <a:r>
                        <a:rPr lang="el-GR" sz="1200" u="sng" dirty="0">
                          <a:hlinkClick r:id="rId2"/>
                        </a:rPr>
                        <a:t>/</a:t>
                      </a:r>
                      <a:r>
                        <a:rPr lang="en-US" sz="1200" u="sng" dirty="0" err="1">
                          <a:hlinkClick r:id="rId2"/>
                        </a:rPr>
                        <a:t>lor</a:t>
                      </a:r>
                      <a:r>
                        <a:rPr lang="el-GR" sz="1200" u="sng" dirty="0">
                          <a:hlinkClick r:id="rId2"/>
                        </a:rPr>
                        <a:t>/</a:t>
                      </a:r>
                      <a:r>
                        <a:rPr lang="en-US" sz="1200" u="sng" dirty="0">
                          <a:hlinkClick r:id="rId2"/>
                        </a:rPr>
                        <a:t>r</a:t>
                      </a:r>
                      <a:r>
                        <a:rPr lang="el-GR" sz="1200" u="sng" dirty="0">
                          <a:hlinkClick r:id="rId2"/>
                        </a:rPr>
                        <a:t>/8521/4922?</a:t>
                      </a:r>
                      <a:r>
                        <a:rPr lang="en-US" sz="1200" u="sng" dirty="0">
                          <a:hlinkClick r:id="rId2"/>
                        </a:rPr>
                        <a:t>locale</a:t>
                      </a:r>
                      <a:r>
                        <a:rPr lang="el-GR" sz="1200" u="sng" dirty="0">
                          <a:hlinkClick r:id="rId2"/>
                        </a:rPr>
                        <a:t>=</a:t>
                      </a:r>
                      <a:r>
                        <a:rPr lang="en-US" sz="1200" u="sng" dirty="0">
                          <a:hlinkClick r:id="rId2"/>
                        </a:rPr>
                        <a:t>el</a:t>
                      </a:r>
                      <a:endParaRPr lang="el-GR" sz="1200" dirty="0"/>
                    </a:p>
                    <a:p>
                      <a:pPr>
                        <a:spcAft>
                          <a:spcPts val="0"/>
                        </a:spcAft>
                      </a:pPr>
                      <a:r>
                        <a:rPr lang="el-GR" sz="1200" dirty="0"/>
                        <a:t>Προτείνεται η παρουσίαση του βιντεοσκοπημένου πειράματος που υπάρχει στο μαθησιακό αντικείμενο</a:t>
                      </a:r>
                    </a:p>
                    <a:p>
                      <a:pPr>
                        <a:spcAft>
                          <a:spcPts val="0"/>
                        </a:spcAft>
                      </a:pPr>
                      <a:r>
                        <a:rPr lang="el-GR" sz="1200" dirty="0"/>
                        <a:t>Φωτοσύνθεση: Παραγωγή αμύλου</a:t>
                      </a:r>
                    </a:p>
                    <a:p>
                      <a:pPr>
                        <a:spcAft>
                          <a:spcPts val="0"/>
                        </a:spcAft>
                      </a:pPr>
                      <a:r>
                        <a:rPr lang="el-GR" sz="1200" u="sng" dirty="0">
                          <a:hlinkClick r:id="rId3"/>
                        </a:rPr>
                        <a:t>http://photodentro.edu.gr/lor/r/8521/3137?locale=el</a:t>
                      </a:r>
                      <a:endParaRPr lang="el-GR" sz="1200" dirty="0">
                        <a:latin typeface="Times New Roman"/>
                        <a:ea typeface="Times New Roman"/>
                      </a:endParaRPr>
                    </a:p>
                  </a:txBody>
                  <a:tcPr marL="41097" marR="41097" marT="0" marB="0"/>
                </a:tc>
                <a:tc>
                  <a:txBody>
                    <a:bodyPr/>
                    <a:lstStyle/>
                    <a:p>
                      <a:pPr algn="ctr">
                        <a:spcAft>
                          <a:spcPts val="0"/>
                        </a:spcAft>
                      </a:pPr>
                      <a:r>
                        <a:rPr lang="en-US" sz="1100" dirty="0"/>
                        <a:t>3</a:t>
                      </a:r>
                      <a:endParaRPr lang="el-GR" sz="1100" dirty="0">
                        <a:latin typeface="Times New Roman"/>
                        <a:ea typeface="Times New Roman"/>
                      </a:endParaRPr>
                    </a:p>
                  </a:txBody>
                  <a:tcPr marL="41097" marR="41097" marT="0" marB="0" anchor="ctr"/>
                </a:tc>
              </a:tr>
              <a:tr h="794554">
                <a:tc>
                  <a:txBody>
                    <a:bodyPr/>
                    <a:lstStyle/>
                    <a:p>
                      <a:pPr>
                        <a:spcAft>
                          <a:spcPts val="0"/>
                        </a:spcAft>
                      </a:pPr>
                      <a:r>
                        <a:rPr lang="el-GR" sz="1200"/>
                        <a:t>2.2 Η πρόσληψη ουσιών και πέψη στους μονοκύτταρους</a:t>
                      </a:r>
                      <a:endParaRPr lang="el-GR" sz="1200">
                        <a:latin typeface="Times New Roman"/>
                        <a:ea typeface="Times New Roman"/>
                      </a:endParaRPr>
                    </a:p>
                  </a:txBody>
                  <a:tcPr marL="41097" marR="41097" marT="0" marB="0"/>
                </a:tc>
                <a:tc>
                  <a:txBody>
                    <a:bodyPr/>
                    <a:lstStyle/>
                    <a:p>
                      <a:endParaRPr lang="el-GR" sz="1200" dirty="0"/>
                    </a:p>
                  </a:txBody>
                  <a:tcPr marL="41097" marR="41097" marT="0" marB="0"/>
                </a:tc>
                <a:tc rowSpan="2">
                  <a:txBody>
                    <a:bodyPr/>
                    <a:lstStyle/>
                    <a:p>
                      <a:pPr algn="ctr">
                        <a:spcAft>
                          <a:spcPts val="0"/>
                        </a:spcAft>
                      </a:pPr>
                      <a:r>
                        <a:rPr lang="el-GR" sz="1100"/>
                        <a:t>2</a:t>
                      </a:r>
                      <a:endParaRPr lang="el-GR" sz="1100">
                        <a:latin typeface="Times New Roman"/>
                        <a:ea typeface="Times New Roman"/>
                      </a:endParaRPr>
                    </a:p>
                  </a:txBody>
                  <a:tcPr marL="41097" marR="41097" marT="0" marB="0" anchor="ctr"/>
                </a:tc>
              </a:tr>
              <a:tr h="1075959">
                <a:tc>
                  <a:txBody>
                    <a:bodyPr/>
                    <a:lstStyle/>
                    <a:p>
                      <a:pPr>
                        <a:spcAft>
                          <a:spcPts val="0"/>
                        </a:spcAft>
                      </a:pPr>
                      <a:r>
                        <a:rPr lang="el-GR" sz="1200"/>
                        <a:t>2.3 Η πρόσληψη ουσιών και πέψη στους ζωικούς οργανισμούς</a:t>
                      </a:r>
                      <a:endParaRPr lang="el-GR" sz="1200">
                        <a:latin typeface="Times New Roman"/>
                        <a:ea typeface="Times New Roman"/>
                      </a:endParaRPr>
                    </a:p>
                  </a:txBody>
                  <a:tcPr marL="41097" marR="41097" marT="0" marB="0" anchor="ctr"/>
                </a:tc>
                <a:tc>
                  <a:txBody>
                    <a:bodyPr/>
                    <a:lstStyle/>
                    <a:p>
                      <a:pPr>
                        <a:spcAft>
                          <a:spcPts val="0"/>
                        </a:spcAft>
                      </a:pPr>
                      <a:r>
                        <a:rPr lang="el-GR" sz="1200" dirty="0"/>
                        <a:t>Προτείνεται να δοθεί έμφαση στις ομοιότητες και στις  διαφορές μεταξύ των πεπτικών συστημάτων των διαφόρων οργανισμών,  μέσα από τις οποίες αναδεικνύεται η εξελικτική διάσταση.</a:t>
                      </a:r>
                    </a:p>
                    <a:p>
                      <a:pPr>
                        <a:spcBef>
                          <a:spcPts val="600"/>
                        </a:spcBef>
                        <a:spcAft>
                          <a:spcPts val="0"/>
                        </a:spcAft>
                      </a:pPr>
                      <a:r>
                        <a:rPr lang="el-GR" sz="1200" dirty="0"/>
                        <a:t>Μπορεί να αξιοποιηθεί το διδακτικό υλικό: </a:t>
                      </a:r>
                    </a:p>
                    <a:p>
                      <a:pPr>
                        <a:spcAft>
                          <a:spcPts val="0"/>
                        </a:spcAft>
                      </a:pPr>
                      <a:r>
                        <a:rPr lang="el-GR" sz="1200" dirty="0"/>
                        <a:t>Πρόσληψη τροφής σε μονοκύτταρους και ζωικούς οργανισμούς</a:t>
                      </a:r>
                    </a:p>
                    <a:p>
                      <a:pPr>
                        <a:spcAft>
                          <a:spcPts val="0"/>
                        </a:spcAft>
                      </a:pPr>
                      <a:r>
                        <a:rPr lang="el-GR" sz="1200" u="sng" dirty="0">
                          <a:hlinkClick r:id="rId4"/>
                        </a:rPr>
                        <a:t>http://photodentro.edu.gr/lor/r/8521/2711?locale=el</a:t>
                      </a:r>
                      <a:r>
                        <a:rPr lang="el-GR" sz="1200" dirty="0"/>
                        <a:t>. </a:t>
                      </a:r>
                      <a:endParaRPr lang="el-GR" sz="1200" dirty="0">
                        <a:latin typeface="Times New Roman"/>
                        <a:ea typeface="Times New Roman"/>
                      </a:endParaRPr>
                    </a:p>
                  </a:txBody>
                  <a:tcPr marL="41097" marR="41097" marT="0" marB="0"/>
                </a:tc>
                <a:tc vMerge="1">
                  <a:txBody>
                    <a:bodyPr/>
                    <a:lstStyle/>
                    <a:p>
                      <a:endParaRPr lang="el-GR"/>
                    </a:p>
                  </a:txBody>
                  <a:tcPr/>
                </a:tc>
              </a:tr>
              <a:tr h="1870513">
                <a:tc>
                  <a:txBody>
                    <a:bodyPr/>
                    <a:lstStyle/>
                    <a:p>
                      <a:pPr>
                        <a:spcAft>
                          <a:spcPts val="0"/>
                        </a:spcAft>
                      </a:pPr>
                      <a:r>
                        <a:rPr lang="el-GR" sz="1200"/>
                        <a:t>2.4 Η πρόσληψη ουσιών και πέψη στον άνθρωπο</a:t>
                      </a:r>
                      <a:endParaRPr lang="el-GR" sz="1200">
                        <a:latin typeface="Times New Roman"/>
                        <a:ea typeface="Times New Roman"/>
                      </a:endParaRPr>
                    </a:p>
                  </a:txBody>
                  <a:tcPr marL="41097" marR="41097" marT="0" marB="0" anchor="ctr"/>
                </a:tc>
                <a:tc>
                  <a:txBody>
                    <a:bodyPr/>
                    <a:lstStyle/>
                    <a:p>
                      <a:pPr>
                        <a:spcAft>
                          <a:spcPts val="0"/>
                        </a:spcAft>
                      </a:pPr>
                      <a:r>
                        <a:rPr lang="el-GR" sz="1200" dirty="0"/>
                        <a:t>Προτείνεται να δίνεται έμφαση στη σχέση της διατροφής με τη διατήρηση της υγείας και να αναδεικνύεται η αξία της «Μεσογειακής διατροφής».</a:t>
                      </a:r>
                    </a:p>
                    <a:p>
                      <a:pPr>
                        <a:spcBef>
                          <a:spcPts val="600"/>
                        </a:spcBef>
                        <a:spcAft>
                          <a:spcPts val="0"/>
                        </a:spcAft>
                      </a:pPr>
                      <a:r>
                        <a:rPr lang="el-GR" sz="1200" dirty="0"/>
                        <a:t>Μπορεί να αξιοποιηθεί το διδακτικό υλικό:</a:t>
                      </a:r>
                    </a:p>
                    <a:p>
                      <a:pPr>
                        <a:spcAft>
                          <a:spcPts val="0"/>
                        </a:spcAft>
                      </a:pPr>
                      <a:r>
                        <a:rPr lang="el-GR" sz="1200" dirty="0"/>
                        <a:t>α) Το πεπτικό σύστημα του ανθρώπου</a:t>
                      </a:r>
                    </a:p>
                    <a:p>
                      <a:pPr>
                        <a:spcAft>
                          <a:spcPts val="0"/>
                        </a:spcAft>
                      </a:pPr>
                      <a:r>
                        <a:rPr lang="el-GR" sz="1200" u="sng" dirty="0">
                          <a:hlinkClick r:id="rId5"/>
                        </a:rPr>
                        <a:t>http://photodentro.edu.gr/lor/r/8521/6690?locale=el</a:t>
                      </a:r>
                      <a:endParaRPr lang="el-GR" sz="1200" dirty="0"/>
                    </a:p>
                    <a:p>
                      <a:pPr>
                        <a:spcAft>
                          <a:spcPts val="0"/>
                        </a:spcAft>
                      </a:pPr>
                      <a:r>
                        <a:rPr lang="el-GR" sz="1200" dirty="0"/>
                        <a:t>β) Ισορροπημένη διατροφή</a:t>
                      </a:r>
                    </a:p>
                    <a:p>
                      <a:pPr>
                        <a:spcAft>
                          <a:spcPts val="0"/>
                        </a:spcAft>
                      </a:pPr>
                      <a:r>
                        <a:rPr lang="el-GR" sz="1200" u="sng" dirty="0">
                          <a:hlinkClick r:id="rId6"/>
                        </a:rPr>
                        <a:t>http://photodentro.edu.gr/v/item/ds/8521/3740</a:t>
                      </a:r>
                      <a:endParaRPr lang="el-GR" sz="1200" dirty="0"/>
                    </a:p>
                    <a:p>
                      <a:pPr>
                        <a:spcAft>
                          <a:spcPts val="0"/>
                        </a:spcAft>
                      </a:pPr>
                      <a:r>
                        <a:rPr lang="el-GR" sz="1200" dirty="0"/>
                        <a:t>γ) Φτιάξε τη δική σου διατροφική πυραμίδα</a:t>
                      </a:r>
                    </a:p>
                    <a:p>
                      <a:pPr>
                        <a:spcAft>
                          <a:spcPts val="0"/>
                        </a:spcAft>
                      </a:pPr>
                      <a:r>
                        <a:rPr lang="el-GR" sz="1200" u="sng" dirty="0">
                          <a:hlinkClick r:id="rId7"/>
                        </a:rPr>
                        <a:t>http://photodentro.edu.gr/lor/r/8521/3685?locale=el</a:t>
                      </a:r>
                      <a:endParaRPr lang="el-GR" sz="1200" dirty="0">
                        <a:latin typeface="Times New Roman"/>
                        <a:ea typeface="Times New Roman"/>
                      </a:endParaRPr>
                    </a:p>
                  </a:txBody>
                  <a:tcPr marL="41097" marR="41097" marT="0" marB="0"/>
                </a:tc>
                <a:tc>
                  <a:txBody>
                    <a:bodyPr/>
                    <a:lstStyle/>
                    <a:p>
                      <a:pPr algn="ctr">
                        <a:spcAft>
                          <a:spcPts val="0"/>
                        </a:spcAft>
                      </a:pPr>
                      <a:r>
                        <a:rPr lang="el-GR" sz="1100" dirty="0"/>
                        <a:t>5</a:t>
                      </a:r>
                      <a:endParaRPr lang="el-GR" sz="1100" dirty="0">
                        <a:latin typeface="Times New Roman"/>
                        <a:ea typeface="Times New Roman"/>
                      </a:endParaRPr>
                    </a:p>
                  </a:txBody>
                  <a:tcPr marL="41097" marR="41097" marT="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11760" y="116632"/>
            <a:ext cx="3981026" cy="400110"/>
          </a:xfrm>
          <a:prstGeom prst="rect">
            <a:avLst/>
          </a:prstGeom>
          <a:noFill/>
        </p:spPr>
        <p:txBody>
          <a:bodyPr wrap="none" rtlCol="0">
            <a:spAutoFit/>
          </a:bodyPr>
          <a:lstStyle/>
          <a:p>
            <a:r>
              <a:rPr lang="el-GR" sz="2000" b="1" dirty="0" smtClean="0"/>
              <a:t>Βιολογία Α΄ - Εσπερινού Γυμνασίου</a:t>
            </a:r>
          </a:p>
        </p:txBody>
      </p:sp>
      <p:graphicFrame>
        <p:nvGraphicFramePr>
          <p:cNvPr id="5" name="4 - Πίνακας"/>
          <p:cNvGraphicFramePr>
            <a:graphicFrameLocks noGrp="1"/>
          </p:cNvGraphicFramePr>
          <p:nvPr/>
        </p:nvGraphicFramePr>
        <p:xfrm>
          <a:off x="611560" y="1196752"/>
          <a:ext cx="8064896" cy="3600400"/>
        </p:xfrm>
        <a:graphic>
          <a:graphicData uri="http://schemas.openxmlformats.org/drawingml/2006/table">
            <a:tbl>
              <a:tblPr>
                <a:tableStyleId>{2D5ABB26-0587-4C30-8999-92F81FD0307C}</a:tableStyleId>
              </a:tblPr>
              <a:tblGrid>
                <a:gridCol w="1442503"/>
                <a:gridCol w="6337045"/>
                <a:gridCol w="285348"/>
              </a:tblGrid>
              <a:tr h="346159">
                <a:tc gridSpan="3">
                  <a:txBody>
                    <a:bodyPr/>
                    <a:lstStyle/>
                    <a:p>
                      <a:pPr algn="ctr">
                        <a:spcBef>
                          <a:spcPts val="300"/>
                        </a:spcBef>
                        <a:spcAft>
                          <a:spcPts val="300"/>
                        </a:spcAft>
                      </a:pPr>
                      <a:r>
                        <a:rPr lang="el-GR" sz="1800" b="1" dirty="0"/>
                        <a:t>Κεφάλαιο 3</a:t>
                      </a:r>
                      <a:r>
                        <a:rPr lang="el-GR" sz="1800" b="1" baseline="30000" dirty="0"/>
                        <a:t>ο</a:t>
                      </a:r>
                      <a:r>
                        <a:rPr lang="el-GR" sz="1800" b="1" dirty="0"/>
                        <a:t>:</a:t>
                      </a:r>
                      <a:r>
                        <a:rPr lang="el-GR" sz="1800" b="1" baseline="30000" dirty="0"/>
                        <a:t> </a:t>
                      </a:r>
                      <a:r>
                        <a:rPr lang="el-GR" sz="1800" b="1" dirty="0"/>
                        <a:t> Μεταφορά και αποβολή ουσιών (9 ώρες)</a:t>
                      </a:r>
                      <a:endParaRPr lang="el-GR" sz="1800" b="1" dirty="0">
                        <a:latin typeface="Times New Roman"/>
                        <a:ea typeface="Times New Roman"/>
                      </a:endParaRPr>
                    </a:p>
                  </a:txBody>
                  <a:tcPr marL="41097" marR="41097" marT="0" marB="0" anchor="ctr"/>
                </a:tc>
                <a:tc hMerge="1">
                  <a:txBody>
                    <a:bodyPr/>
                    <a:lstStyle/>
                    <a:p>
                      <a:endParaRPr lang="el-GR"/>
                    </a:p>
                  </a:txBody>
                  <a:tcPr/>
                </a:tc>
                <a:tc hMerge="1">
                  <a:txBody>
                    <a:bodyPr/>
                    <a:lstStyle/>
                    <a:p>
                      <a:endParaRPr lang="el-GR"/>
                    </a:p>
                  </a:txBody>
                  <a:tcPr/>
                </a:tc>
              </a:tr>
              <a:tr h="1038476">
                <a:tc>
                  <a:txBody>
                    <a:bodyPr/>
                    <a:lstStyle/>
                    <a:p>
                      <a:pPr>
                        <a:spcAft>
                          <a:spcPts val="0"/>
                        </a:spcAft>
                      </a:pPr>
                      <a:r>
                        <a:rPr lang="el-GR" sz="1400" dirty="0"/>
                        <a:t>3.1 Η μεταφορά και η αποβολή ουσιών στους μονοκύτταρους</a:t>
                      </a:r>
                      <a:endParaRPr lang="el-GR" sz="1400" dirty="0">
                        <a:latin typeface="Times New Roman"/>
                        <a:ea typeface="Times New Roman"/>
                      </a:endParaRPr>
                    </a:p>
                  </a:txBody>
                  <a:tcPr marL="41097" marR="41097" marT="0" marB="0" anchor="ctr"/>
                </a:tc>
                <a:tc rowSpan="2">
                  <a:txBody>
                    <a:bodyPr/>
                    <a:lstStyle/>
                    <a:p>
                      <a:pPr>
                        <a:spcAft>
                          <a:spcPts val="0"/>
                        </a:spcAft>
                      </a:pPr>
                      <a:r>
                        <a:rPr lang="el-GR" sz="1400" u="sng" dirty="0"/>
                        <a:t>Εργαστηριακή άσκηση</a:t>
                      </a:r>
                      <a:endParaRPr lang="el-GR" sz="1400" dirty="0"/>
                    </a:p>
                    <a:p>
                      <a:pPr>
                        <a:spcAft>
                          <a:spcPts val="0"/>
                        </a:spcAft>
                      </a:pPr>
                      <a:r>
                        <a:rPr lang="el-GR" sz="1400" dirty="0"/>
                        <a:t>Η μεταφορά ουσιών στα φυτά</a:t>
                      </a:r>
                    </a:p>
                    <a:p>
                      <a:pPr>
                        <a:spcAft>
                          <a:spcPts val="0"/>
                        </a:spcAft>
                      </a:pPr>
                      <a:r>
                        <a:rPr lang="el-GR" sz="1400" dirty="0"/>
                        <a:t>(πρόκειται για την άσκηση 5 του εργαστηριακού οδηγού).</a:t>
                      </a:r>
                    </a:p>
                    <a:p>
                      <a:pPr>
                        <a:spcBef>
                          <a:spcPts val="600"/>
                        </a:spcBef>
                        <a:spcAft>
                          <a:spcPts val="0"/>
                        </a:spcAft>
                      </a:pPr>
                      <a:r>
                        <a:rPr lang="el-GR" sz="1400" dirty="0"/>
                        <a:t>Μπορεί να αξιοποιηθεί το διδακτικό υλικό:</a:t>
                      </a:r>
                    </a:p>
                    <a:p>
                      <a:pPr>
                        <a:spcAft>
                          <a:spcPts val="0"/>
                        </a:spcAft>
                      </a:pPr>
                      <a:r>
                        <a:rPr lang="el-GR" sz="1400" dirty="0"/>
                        <a:t>Τα στόματα των φύλλων</a:t>
                      </a:r>
                    </a:p>
                    <a:p>
                      <a:pPr>
                        <a:spcAft>
                          <a:spcPts val="0"/>
                        </a:spcAft>
                      </a:pPr>
                      <a:r>
                        <a:rPr lang="en-US" sz="1400" u="sng" dirty="0">
                          <a:hlinkClick r:id="rId2"/>
                        </a:rPr>
                        <a:t>http</a:t>
                      </a:r>
                      <a:r>
                        <a:rPr lang="el-GR" sz="1400" u="sng" dirty="0">
                          <a:hlinkClick r:id="rId2"/>
                        </a:rPr>
                        <a:t>://</a:t>
                      </a:r>
                      <a:r>
                        <a:rPr lang="en-US" sz="1400" u="sng" dirty="0" err="1">
                          <a:hlinkClick r:id="rId2"/>
                        </a:rPr>
                        <a:t>photodentro</a:t>
                      </a:r>
                      <a:r>
                        <a:rPr lang="el-GR" sz="1400" u="sng" dirty="0">
                          <a:hlinkClick r:id="rId2"/>
                        </a:rPr>
                        <a:t>.</a:t>
                      </a:r>
                      <a:r>
                        <a:rPr lang="en-US" sz="1400" u="sng" dirty="0" err="1">
                          <a:hlinkClick r:id="rId2"/>
                        </a:rPr>
                        <a:t>edu</a:t>
                      </a:r>
                      <a:r>
                        <a:rPr lang="el-GR" sz="1400" u="sng" dirty="0">
                          <a:hlinkClick r:id="rId2"/>
                        </a:rPr>
                        <a:t>.</a:t>
                      </a:r>
                      <a:r>
                        <a:rPr lang="en-US" sz="1400" u="sng" dirty="0" err="1">
                          <a:hlinkClick r:id="rId2"/>
                        </a:rPr>
                        <a:t>gr</a:t>
                      </a:r>
                      <a:r>
                        <a:rPr lang="el-GR" sz="1400" u="sng" dirty="0">
                          <a:hlinkClick r:id="rId2"/>
                        </a:rPr>
                        <a:t>/</a:t>
                      </a:r>
                      <a:r>
                        <a:rPr lang="en-US" sz="1400" u="sng" dirty="0" err="1">
                          <a:hlinkClick r:id="rId2"/>
                        </a:rPr>
                        <a:t>lor</a:t>
                      </a:r>
                      <a:r>
                        <a:rPr lang="el-GR" sz="1400" u="sng" dirty="0">
                          <a:hlinkClick r:id="rId2"/>
                        </a:rPr>
                        <a:t>/</a:t>
                      </a:r>
                      <a:r>
                        <a:rPr lang="en-US" sz="1400" u="sng" dirty="0">
                          <a:hlinkClick r:id="rId2"/>
                        </a:rPr>
                        <a:t>r</a:t>
                      </a:r>
                      <a:r>
                        <a:rPr lang="el-GR" sz="1400" u="sng" dirty="0">
                          <a:hlinkClick r:id="rId2"/>
                        </a:rPr>
                        <a:t>/8521/3134?</a:t>
                      </a:r>
                      <a:r>
                        <a:rPr lang="en-US" sz="1400" u="sng" dirty="0">
                          <a:hlinkClick r:id="rId2"/>
                        </a:rPr>
                        <a:t>locale</a:t>
                      </a:r>
                      <a:r>
                        <a:rPr lang="el-GR" sz="1400" u="sng" dirty="0">
                          <a:hlinkClick r:id="rId2"/>
                        </a:rPr>
                        <a:t>=</a:t>
                      </a:r>
                      <a:r>
                        <a:rPr lang="en-US" sz="1400" u="sng" dirty="0">
                          <a:hlinkClick r:id="rId2"/>
                        </a:rPr>
                        <a:t>el</a:t>
                      </a:r>
                      <a:endParaRPr lang="el-GR" sz="1400" dirty="0">
                        <a:latin typeface="Times New Roman"/>
                        <a:ea typeface="Times New Roman"/>
                      </a:endParaRPr>
                    </a:p>
                  </a:txBody>
                  <a:tcPr marL="41097" marR="41097" marT="0" marB="0"/>
                </a:tc>
                <a:tc rowSpan="2">
                  <a:txBody>
                    <a:bodyPr/>
                    <a:lstStyle/>
                    <a:p>
                      <a:pPr algn="ctr">
                        <a:spcAft>
                          <a:spcPts val="0"/>
                        </a:spcAft>
                      </a:pPr>
                      <a:r>
                        <a:rPr lang="en-US" sz="1400" dirty="0"/>
                        <a:t>3</a:t>
                      </a:r>
                      <a:endParaRPr lang="el-GR" sz="1400" dirty="0">
                        <a:latin typeface="Times New Roman"/>
                        <a:ea typeface="Times New Roman"/>
                      </a:endParaRPr>
                    </a:p>
                  </a:txBody>
                  <a:tcPr marL="41097" marR="41097" marT="0" marB="0" anchor="ctr"/>
                </a:tc>
              </a:tr>
              <a:tr h="905366">
                <a:tc>
                  <a:txBody>
                    <a:bodyPr/>
                    <a:lstStyle/>
                    <a:p>
                      <a:pPr>
                        <a:spcAft>
                          <a:spcPts val="0"/>
                        </a:spcAft>
                      </a:pPr>
                      <a:r>
                        <a:rPr lang="el-GR" sz="1400" dirty="0"/>
                        <a:t>3.2 Η μεταφορά και αποβολή ουσιών στα φυτά</a:t>
                      </a:r>
                      <a:endParaRPr lang="el-GR" sz="1400" dirty="0">
                        <a:latin typeface="Times New Roman"/>
                        <a:ea typeface="Times New Roman"/>
                      </a:endParaRPr>
                    </a:p>
                  </a:txBody>
                  <a:tcPr marL="41097" marR="41097" marT="0" marB="0" anchor="ctr"/>
                </a:tc>
                <a:tc vMerge="1">
                  <a:txBody>
                    <a:bodyPr/>
                    <a:lstStyle/>
                    <a:p>
                      <a:endParaRPr lang="el-GR"/>
                    </a:p>
                  </a:txBody>
                  <a:tcPr/>
                </a:tc>
                <a:tc vMerge="1">
                  <a:txBody>
                    <a:bodyPr/>
                    <a:lstStyle/>
                    <a:p>
                      <a:endParaRPr lang="el-GR"/>
                    </a:p>
                  </a:txBody>
                  <a:tcPr/>
                </a:tc>
              </a:tr>
              <a:tr h="1310399">
                <a:tc>
                  <a:txBody>
                    <a:bodyPr/>
                    <a:lstStyle/>
                    <a:p>
                      <a:pPr>
                        <a:spcAft>
                          <a:spcPts val="0"/>
                        </a:spcAft>
                      </a:pPr>
                      <a:r>
                        <a:rPr lang="el-GR" sz="1400" dirty="0"/>
                        <a:t>3.4 Η μεταφορά και αποβολή ουσιών στον άνθρωπο</a:t>
                      </a:r>
                      <a:endParaRPr lang="el-GR" sz="1400" dirty="0">
                        <a:latin typeface="Times New Roman"/>
                        <a:ea typeface="Times New Roman"/>
                      </a:endParaRPr>
                    </a:p>
                  </a:txBody>
                  <a:tcPr marL="41097" marR="41097" marT="0" marB="0" anchor="ctr"/>
                </a:tc>
                <a:tc>
                  <a:txBody>
                    <a:bodyPr/>
                    <a:lstStyle/>
                    <a:p>
                      <a:pPr>
                        <a:spcAft>
                          <a:spcPts val="0"/>
                        </a:spcAft>
                      </a:pPr>
                      <a:r>
                        <a:rPr lang="el-GR" sz="1400" dirty="0"/>
                        <a:t>Μπορεί να αξιοποιηθεί το διδακτικό υλικό:</a:t>
                      </a:r>
                    </a:p>
                    <a:p>
                      <a:pPr>
                        <a:spcAft>
                          <a:spcPts val="0"/>
                        </a:spcAft>
                      </a:pPr>
                      <a:r>
                        <a:rPr lang="el-GR" sz="1400" dirty="0"/>
                        <a:t>α) Κυκλοφορία του αίματος στην καρδιά</a:t>
                      </a:r>
                    </a:p>
                    <a:p>
                      <a:pPr>
                        <a:spcAft>
                          <a:spcPts val="0"/>
                        </a:spcAft>
                      </a:pPr>
                      <a:r>
                        <a:rPr lang="el-GR" sz="1400" u="sng" dirty="0">
                          <a:hlinkClick r:id="rId3"/>
                        </a:rPr>
                        <a:t>http://photodentro.edu.gr/lor/r/8521/3113?locale=el</a:t>
                      </a:r>
                      <a:endParaRPr lang="el-GR" sz="1400" dirty="0"/>
                    </a:p>
                    <a:p>
                      <a:pPr>
                        <a:spcAft>
                          <a:spcPts val="0"/>
                        </a:spcAft>
                      </a:pPr>
                      <a:r>
                        <a:rPr lang="el-GR" sz="1400" dirty="0"/>
                        <a:t>β) Καρδιά και υγεία</a:t>
                      </a:r>
                    </a:p>
                    <a:p>
                      <a:pPr>
                        <a:spcAft>
                          <a:spcPts val="0"/>
                        </a:spcAft>
                      </a:pPr>
                      <a:r>
                        <a:rPr lang="el-GR" sz="1400" u="sng" dirty="0">
                          <a:hlinkClick r:id="rId4"/>
                        </a:rPr>
                        <a:t>http://photodentro.edu.gr/lor/r/8521/4126?locale=el</a:t>
                      </a:r>
                      <a:endParaRPr lang="el-GR" sz="1400" dirty="0">
                        <a:latin typeface="Times New Roman"/>
                        <a:ea typeface="Times New Roman"/>
                      </a:endParaRPr>
                    </a:p>
                  </a:txBody>
                  <a:tcPr marL="41097" marR="41097" marT="0" marB="0"/>
                </a:tc>
                <a:tc>
                  <a:txBody>
                    <a:bodyPr/>
                    <a:lstStyle/>
                    <a:p>
                      <a:pPr algn="ctr">
                        <a:spcAft>
                          <a:spcPts val="0"/>
                        </a:spcAft>
                      </a:pPr>
                      <a:r>
                        <a:rPr lang="el-GR" sz="1400" dirty="0"/>
                        <a:t>6</a:t>
                      </a:r>
                      <a:endParaRPr lang="el-GR" sz="1400" dirty="0">
                        <a:latin typeface="Times New Roman"/>
                        <a:ea typeface="Times New Roman"/>
                      </a:endParaRPr>
                    </a:p>
                  </a:txBody>
                  <a:tcPr marL="41097" marR="41097" marT="0"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07198" y="44624"/>
            <a:ext cx="3981026" cy="400110"/>
          </a:xfrm>
          <a:prstGeom prst="rect">
            <a:avLst/>
          </a:prstGeom>
          <a:noFill/>
        </p:spPr>
        <p:txBody>
          <a:bodyPr wrap="none" rtlCol="0">
            <a:spAutoFit/>
          </a:bodyPr>
          <a:lstStyle/>
          <a:p>
            <a:r>
              <a:rPr lang="el-GR" sz="2000" b="1" dirty="0" smtClean="0"/>
              <a:t>Βιολογία Α΄ - Εσπερινού Γυμνασίου</a:t>
            </a:r>
          </a:p>
        </p:txBody>
      </p:sp>
      <p:graphicFrame>
        <p:nvGraphicFramePr>
          <p:cNvPr id="6" name="5 - Πίνακας"/>
          <p:cNvGraphicFramePr>
            <a:graphicFrameLocks noGrp="1"/>
          </p:cNvGraphicFramePr>
          <p:nvPr/>
        </p:nvGraphicFramePr>
        <p:xfrm>
          <a:off x="323528" y="764704"/>
          <a:ext cx="8136904" cy="5516880"/>
        </p:xfrm>
        <a:graphic>
          <a:graphicData uri="http://schemas.openxmlformats.org/drawingml/2006/table">
            <a:tbl>
              <a:tblPr>
                <a:tableStyleId>{2D5ABB26-0587-4C30-8999-92F81FD0307C}</a:tableStyleId>
              </a:tblPr>
              <a:tblGrid>
                <a:gridCol w="1737450"/>
                <a:gridCol w="5823390"/>
                <a:gridCol w="576064"/>
              </a:tblGrid>
              <a:tr h="179150">
                <a:tc gridSpan="3">
                  <a:txBody>
                    <a:bodyPr/>
                    <a:lstStyle/>
                    <a:p>
                      <a:pPr algn="ctr">
                        <a:spcBef>
                          <a:spcPts val="300"/>
                        </a:spcBef>
                        <a:spcAft>
                          <a:spcPts val="300"/>
                        </a:spcAft>
                      </a:pPr>
                      <a:r>
                        <a:rPr lang="el-GR" sz="1600" dirty="0"/>
                        <a:t>Κεφάλαιο 4</a:t>
                      </a:r>
                      <a:r>
                        <a:rPr lang="el-GR" sz="1600" baseline="30000" dirty="0"/>
                        <a:t>ο</a:t>
                      </a:r>
                      <a:r>
                        <a:rPr lang="el-GR" sz="1600" dirty="0"/>
                        <a:t>: Αναπνοή (10 ώρες)</a:t>
                      </a:r>
                      <a:endParaRPr lang="el-GR" sz="1600" dirty="0">
                        <a:latin typeface="Times New Roman"/>
                        <a:ea typeface="Times New Roman"/>
                      </a:endParaRPr>
                    </a:p>
                  </a:txBody>
                  <a:tcPr marL="57150" marR="57150" marT="0" marB="0" anchor="ctr"/>
                </a:tc>
                <a:tc hMerge="1">
                  <a:txBody>
                    <a:bodyPr/>
                    <a:lstStyle/>
                    <a:p>
                      <a:endParaRPr lang="el-GR"/>
                    </a:p>
                  </a:txBody>
                  <a:tcPr/>
                </a:tc>
                <a:tc hMerge="1">
                  <a:txBody>
                    <a:bodyPr/>
                    <a:lstStyle/>
                    <a:p>
                      <a:endParaRPr lang="el-GR"/>
                    </a:p>
                  </a:txBody>
                  <a:tcPr/>
                </a:tc>
              </a:tr>
              <a:tr h="407160">
                <a:tc>
                  <a:txBody>
                    <a:bodyPr/>
                    <a:lstStyle/>
                    <a:p>
                      <a:pPr>
                        <a:spcAft>
                          <a:spcPts val="0"/>
                        </a:spcAft>
                      </a:pPr>
                      <a:r>
                        <a:rPr lang="el-GR" sz="1200" dirty="0"/>
                        <a:t>4.1 Η αναπνοή στους μονοκύτταρους</a:t>
                      </a:r>
                      <a:endParaRPr lang="el-GR" sz="1200" dirty="0">
                        <a:latin typeface="Times New Roman"/>
                        <a:ea typeface="Times New Roman"/>
                      </a:endParaRPr>
                    </a:p>
                  </a:txBody>
                  <a:tcPr marL="57150" marR="57150" marT="0" marB="0" anchor="ctr"/>
                </a:tc>
                <a:tc rowSpan="2">
                  <a:txBody>
                    <a:bodyPr/>
                    <a:lstStyle/>
                    <a:p>
                      <a:pPr>
                        <a:spcAft>
                          <a:spcPts val="0"/>
                        </a:spcAft>
                      </a:pPr>
                      <a:r>
                        <a:rPr lang="el-GR" sz="1200" dirty="0"/>
                        <a:t>Προτείνεται η διδασκαλία να έχει  στόχο οι μαθητές να: </a:t>
                      </a:r>
                    </a:p>
                    <a:p>
                      <a:pPr>
                        <a:spcAft>
                          <a:spcPts val="0"/>
                        </a:spcAft>
                      </a:pPr>
                      <a:r>
                        <a:rPr lang="el-GR" sz="1200" dirty="0"/>
                        <a:t>α) Κατανοήσουν το ρόλο της κυτταρικής αναπνοής ως διαδικασία παραγωγής ενέργειας σε κάθε οργανισμό.</a:t>
                      </a:r>
                    </a:p>
                    <a:p>
                      <a:pPr>
                        <a:spcAft>
                          <a:spcPts val="0"/>
                        </a:spcAft>
                      </a:pPr>
                      <a:r>
                        <a:rPr lang="el-GR" sz="1200" dirty="0"/>
                        <a:t>β) Συνδέσουν την πρόσληψη της τροφής με τον τρόπο που αυτή εξασφαλίζει ενέργεια στον οργανισμό , </a:t>
                      </a:r>
                    </a:p>
                    <a:p>
                      <a:pPr>
                        <a:spcAft>
                          <a:spcPts val="0"/>
                        </a:spcAft>
                      </a:pPr>
                      <a:r>
                        <a:rPr lang="el-GR" sz="1200" dirty="0"/>
                        <a:t>γ) Διακρίνουν την αναπνοή σε επίπεδο οργανισμού από την κυτταρική αναπνοή με την οποία παράγεται ενέργεια </a:t>
                      </a:r>
                    </a:p>
                    <a:p>
                      <a:pPr>
                        <a:spcAft>
                          <a:spcPts val="0"/>
                        </a:spcAft>
                      </a:pPr>
                      <a:r>
                        <a:rPr lang="el-GR" sz="1200" dirty="0"/>
                        <a:t>δ) Συσχετίσουν τη φωτοσύνθεση με την αναπνοή ως τις δύο διαδικασίες με τις οποίες παράγεται και καταναλώνεται οξυγόνο αντίστοιχα. </a:t>
                      </a:r>
                    </a:p>
                    <a:p>
                      <a:pPr>
                        <a:spcAft>
                          <a:spcPts val="0"/>
                        </a:spcAft>
                      </a:pPr>
                      <a:r>
                        <a:rPr lang="el-GR" sz="1200" dirty="0"/>
                        <a:t>Ενδείκνυται η χρήση κατάλληλου- εγκεκριμένου ψηφιακού υλικού για την καλύτερη κατανόηση των δύο παραπάνω εννοιών, οι οποίες αναφέρονται στον μικρόκοσμο και δεν έχουν εμπειρικές αναφορές.</a:t>
                      </a:r>
                    </a:p>
                    <a:p>
                      <a:pPr>
                        <a:spcBef>
                          <a:spcPts val="600"/>
                        </a:spcBef>
                        <a:spcAft>
                          <a:spcPts val="0"/>
                        </a:spcAft>
                      </a:pPr>
                      <a:r>
                        <a:rPr lang="el-GR" sz="1200" dirty="0"/>
                        <a:t>Στην κατεύθυνση αυτή μπορεί να αξιοποιηθεί το διδακτικό υλικό:</a:t>
                      </a:r>
                    </a:p>
                    <a:p>
                      <a:pPr>
                        <a:spcAft>
                          <a:spcPts val="0"/>
                        </a:spcAft>
                      </a:pPr>
                      <a:r>
                        <a:rPr lang="el-GR" sz="1200" dirty="0"/>
                        <a:t>α) Σχέση φωτοσύνθεσης Κυτταρικής αναπνοής</a:t>
                      </a:r>
                    </a:p>
                    <a:p>
                      <a:pPr>
                        <a:spcAft>
                          <a:spcPts val="0"/>
                        </a:spcAft>
                      </a:pPr>
                      <a:r>
                        <a:rPr lang="el-GR" sz="1200" u="sng" dirty="0">
                          <a:hlinkClick r:id="rId2"/>
                        </a:rPr>
                        <a:t>http://photodentro.edu.gr/lor/r/8521/5625?locale=el</a:t>
                      </a:r>
                      <a:endParaRPr lang="el-GR" sz="1200" dirty="0"/>
                    </a:p>
                    <a:p>
                      <a:pPr>
                        <a:spcAft>
                          <a:spcPts val="0"/>
                        </a:spcAft>
                      </a:pPr>
                      <a:r>
                        <a:rPr lang="el-GR" sz="1200" dirty="0"/>
                        <a:t>β) Διαπνοή – Αναπνοή</a:t>
                      </a:r>
                    </a:p>
                    <a:p>
                      <a:pPr>
                        <a:spcAft>
                          <a:spcPts val="0"/>
                        </a:spcAft>
                      </a:pPr>
                      <a:r>
                        <a:rPr lang="el-GR" sz="1200" u="sng" dirty="0">
                          <a:hlinkClick r:id="rId3"/>
                        </a:rPr>
                        <a:t>http://photodentro.edu.gr/lor/r/8521/6271</a:t>
                      </a:r>
                      <a:endParaRPr lang="el-GR" sz="1200" dirty="0">
                        <a:latin typeface="Times New Roman"/>
                        <a:ea typeface="Times New Roman"/>
                      </a:endParaRPr>
                    </a:p>
                  </a:txBody>
                  <a:tcPr marL="57150" marR="57150" marT="0" marB="0"/>
                </a:tc>
                <a:tc>
                  <a:txBody>
                    <a:bodyPr/>
                    <a:lstStyle/>
                    <a:p>
                      <a:pPr algn="ctr">
                        <a:spcAft>
                          <a:spcPts val="0"/>
                        </a:spcAft>
                      </a:pPr>
                      <a:r>
                        <a:rPr lang="el-GR" sz="1200" dirty="0"/>
                        <a:t>1</a:t>
                      </a:r>
                      <a:endParaRPr lang="el-GR" sz="1200" dirty="0">
                        <a:latin typeface="Times New Roman"/>
                        <a:ea typeface="Times New Roman"/>
                      </a:endParaRPr>
                    </a:p>
                  </a:txBody>
                  <a:tcPr marL="57150" marR="57150" marT="0" marB="0" anchor="ctr"/>
                </a:tc>
              </a:tr>
              <a:tr h="2719828">
                <a:tc>
                  <a:txBody>
                    <a:bodyPr/>
                    <a:lstStyle/>
                    <a:p>
                      <a:pPr>
                        <a:spcAft>
                          <a:spcPts val="0"/>
                        </a:spcAft>
                      </a:pPr>
                      <a:r>
                        <a:rPr lang="el-GR" sz="1200" dirty="0"/>
                        <a:t>4.2 Η αναπνοή στα φυτά</a:t>
                      </a:r>
                      <a:endParaRPr lang="el-GR" sz="1200" dirty="0">
                        <a:latin typeface="Times New Roman"/>
                        <a:ea typeface="Times New Roman"/>
                      </a:endParaRPr>
                    </a:p>
                  </a:txBody>
                  <a:tcPr marL="57150" marR="57150" marT="0" marB="0" anchor="ctr"/>
                </a:tc>
                <a:tc vMerge="1">
                  <a:txBody>
                    <a:bodyPr/>
                    <a:lstStyle/>
                    <a:p>
                      <a:endParaRPr lang="el-GR"/>
                    </a:p>
                  </a:txBody>
                  <a:tcPr/>
                </a:tc>
                <a:tc>
                  <a:txBody>
                    <a:bodyPr/>
                    <a:lstStyle/>
                    <a:p>
                      <a:pPr algn="ctr">
                        <a:spcAft>
                          <a:spcPts val="0"/>
                        </a:spcAft>
                      </a:pPr>
                      <a:r>
                        <a:rPr lang="el-GR" sz="1200" dirty="0"/>
                        <a:t>4</a:t>
                      </a:r>
                      <a:endParaRPr lang="el-GR" sz="1200" dirty="0">
                        <a:latin typeface="Times New Roman"/>
                        <a:ea typeface="Times New Roman"/>
                      </a:endParaRPr>
                    </a:p>
                  </a:txBody>
                  <a:tcPr marL="57150" marR="57150" marT="0" marB="0" anchor="ctr"/>
                </a:tc>
              </a:tr>
              <a:tr h="2052086">
                <a:tc>
                  <a:txBody>
                    <a:bodyPr/>
                    <a:lstStyle/>
                    <a:p>
                      <a:pPr>
                        <a:spcAft>
                          <a:spcPts val="0"/>
                        </a:spcAft>
                      </a:pPr>
                      <a:r>
                        <a:rPr lang="el-GR" sz="1200"/>
                        <a:t>4.4 Η αναπνοή στον άνθρωπο </a:t>
                      </a:r>
                      <a:endParaRPr lang="el-GR" sz="1200">
                        <a:latin typeface="Times New Roman"/>
                        <a:ea typeface="Times New Roman"/>
                      </a:endParaRPr>
                    </a:p>
                  </a:txBody>
                  <a:tcPr marL="57150" marR="57150" marT="0" marB="0" anchor="ctr"/>
                </a:tc>
                <a:tc>
                  <a:txBody>
                    <a:bodyPr/>
                    <a:lstStyle/>
                    <a:p>
                      <a:pPr>
                        <a:spcAft>
                          <a:spcPts val="0"/>
                        </a:spcAft>
                      </a:pPr>
                      <a:r>
                        <a:rPr lang="el-GR" sz="1200"/>
                        <a:t>Κατά τη διδασκαλία της ενότητας αυτής θα πρέπει να αναδεικνύεται η συμβολή του τρόπου και των συνθηκών ζωής του σύγχρονου ανθρώπου (κάπνισμα, ατμοσφαιρική ρύπανση) στην καλή λειτουργία του αναπνευστικού του συστήματος και οι επιπτώσεις τους στην υγεία (εμφύσημα, βρογχίτιδα κτλ.). </a:t>
                      </a:r>
                    </a:p>
                    <a:p>
                      <a:pPr>
                        <a:spcBef>
                          <a:spcPts val="600"/>
                        </a:spcBef>
                        <a:spcAft>
                          <a:spcPts val="0"/>
                        </a:spcAft>
                      </a:pPr>
                      <a:r>
                        <a:rPr lang="el-GR" sz="1200"/>
                        <a:t>Μπορεί να αξιοποιηθεί το διδακτικό υλικό:</a:t>
                      </a:r>
                    </a:p>
                    <a:p>
                      <a:pPr>
                        <a:spcAft>
                          <a:spcPts val="0"/>
                        </a:spcAft>
                      </a:pPr>
                      <a:r>
                        <a:rPr lang="el-GR" sz="1200"/>
                        <a:t>α) Τα όργανα του αναπνευστικού συστήματος</a:t>
                      </a:r>
                    </a:p>
                    <a:p>
                      <a:pPr>
                        <a:spcAft>
                          <a:spcPts val="0"/>
                        </a:spcAft>
                      </a:pPr>
                      <a:r>
                        <a:rPr lang="el-GR" sz="1200" u="sng">
                          <a:hlinkClick r:id="rId4"/>
                        </a:rPr>
                        <a:t>http://photodentro.edu.gr/v/item/ds/8521/4914</a:t>
                      </a:r>
                      <a:endParaRPr lang="el-GR" sz="1200"/>
                    </a:p>
                    <a:p>
                      <a:pPr>
                        <a:spcAft>
                          <a:spcPts val="0"/>
                        </a:spcAft>
                      </a:pPr>
                      <a:r>
                        <a:rPr lang="el-GR" sz="1200"/>
                        <a:t>β) Κυτταρική αναπνοή</a:t>
                      </a:r>
                    </a:p>
                    <a:p>
                      <a:pPr>
                        <a:spcAft>
                          <a:spcPts val="0"/>
                        </a:spcAft>
                      </a:pPr>
                      <a:r>
                        <a:rPr lang="el-GR" sz="1200" u="sng">
                          <a:hlinkClick r:id="rId5"/>
                        </a:rPr>
                        <a:t>http://photodentro.edu.gr/lor/r/8521/5700?locale=el</a:t>
                      </a:r>
                      <a:endParaRPr lang="el-GR" sz="1200"/>
                    </a:p>
                    <a:p>
                      <a:pPr>
                        <a:spcAft>
                          <a:spcPts val="0"/>
                        </a:spcAft>
                      </a:pPr>
                      <a:r>
                        <a:rPr lang="el-GR" sz="1200"/>
                        <a:t>γ) Ανταλλαγή των αναπνευστικών αερίων</a:t>
                      </a:r>
                    </a:p>
                    <a:p>
                      <a:pPr>
                        <a:spcAft>
                          <a:spcPts val="0"/>
                        </a:spcAft>
                      </a:pPr>
                      <a:r>
                        <a:rPr lang="el-GR" sz="1200" u="sng">
                          <a:hlinkClick r:id="rId6"/>
                        </a:rPr>
                        <a:t>http://photodentro.edu.gr/lor/r/8521/5786?locale=el</a:t>
                      </a:r>
                      <a:endParaRPr lang="el-GR" sz="1200">
                        <a:latin typeface="Times New Roman"/>
                        <a:ea typeface="Times New Roman"/>
                      </a:endParaRPr>
                    </a:p>
                  </a:txBody>
                  <a:tcPr marL="57150" marR="57150" marT="0" marB="0"/>
                </a:tc>
                <a:tc>
                  <a:txBody>
                    <a:bodyPr/>
                    <a:lstStyle/>
                    <a:p>
                      <a:pPr algn="ctr">
                        <a:spcAft>
                          <a:spcPts val="0"/>
                        </a:spcAft>
                      </a:pPr>
                      <a:r>
                        <a:rPr lang="el-GR" sz="1200" dirty="0"/>
                        <a:t>5</a:t>
                      </a:r>
                      <a:endParaRPr lang="el-GR" sz="1200" dirty="0">
                        <a:latin typeface="Times New Roman"/>
                        <a:ea typeface="Times New Roman"/>
                      </a:endParaRPr>
                    </a:p>
                  </a:txBody>
                  <a:tcPr marL="57150" marR="57150"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476672"/>
            <a:ext cx="7560840" cy="2223120"/>
          </a:xfrm>
        </p:spPr>
        <p:txBody>
          <a:bodyPr>
            <a:noAutofit/>
          </a:bodyPr>
          <a:lstStyle/>
          <a:p>
            <a:r>
              <a:rPr lang="el-GR" sz="3200" b="1" dirty="0" smtClean="0">
                <a:solidFill>
                  <a:schemeClr val="accent1">
                    <a:lumMod val="50000"/>
                  </a:schemeClr>
                </a:solidFill>
              </a:rPr>
              <a:t>Βιολογία Ημερήσιου και Εσπερινού Γυμνασίου</a:t>
            </a:r>
            <a:br>
              <a:rPr lang="el-GR" sz="3200" b="1" dirty="0" smtClean="0">
                <a:solidFill>
                  <a:schemeClr val="accent1">
                    <a:lumMod val="50000"/>
                  </a:schemeClr>
                </a:solidFill>
              </a:rPr>
            </a:br>
            <a:r>
              <a:rPr lang="el-GR" sz="3200" b="1" dirty="0" smtClean="0">
                <a:solidFill>
                  <a:schemeClr val="accent1">
                    <a:lumMod val="50000"/>
                  </a:schemeClr>
                </a:solidFill>
              </a:rPr>
              <a:t/>
            </a:r>
            <a:br>
              <a:rPr lang="el-GR" sz="3200" b="1" dirty="0" smtClean="0">
                <a:solidFill>
                  <a:schemeClr val="accent1">
                    <a:lumMod val="50000"/>
                  </a:schemeClr>
                </a:solidFill>
              </a:rPr>
            </a:br>
            <a:r>
              <a:rPr lang="el-GR" sz="3200" b="1" dirty="0" smtClean="0">
                <a:solidFill>
                  <a:schemeClr val="accent1">
                    <a:lumMod val="50000"/>
                  </a:schemeClr>
                </a:solidFill>
              </a:rPr>
              <a:t>τάξεις Α΄, Β΄, Γ΄ </a:t>
            </a:r>
            <a:endParaRPr lang="el-GR" sz="3200" dirty="0">
              <a:solidFill>
                <a:schemeClr val="accent1">
                  <a:lumMod val="50000"/>
                </a:schemeClr>
              </a:solidFill>
            </a:endParaRPr>
          </a:p>
        </p:txBody>
      </p:sp>
      <p:sp>
        <p:nvSpPr>
          <p:cNvPr id="4" name="2 - Υπότιτλος"/>
          <p:cNvSpPr>
            <a:spLocks noGrp="1"/>
          </p:cNvSpPr>
          <p:nvPr>
            <p:ph idx="1"/>
          </p:nvPr>
        </p:nvSpPr>
        <p:spPr>
          <a:xfrm>
            <a:off x="539552" y="3185592"/>
            <a:ext cx="7128792" cy="3672408"/>
          </a:xfrm>
          <a:noFill/>
          <a:ln>
            <a:noFill/>
          </a:ln>
          <a:effectLst/>
        </p:spPr>
        <p:style>
          <a:lnRef idx="2">
            <a:schemeClr val="accent1"/>
          </a:lnRef>
          <a:fillRef idx="1">
            <a:schemeClr val="lt1"/>
          </a:fillRef>
          <a:effectRef idx="0">
            <a:schemeClr val="accent1"/>
          </a:effectRef>
          <a:fontRef idx="minor">
            <a:schemeClr val="dk1"/>
          </a:fontRef>
        </p:style>
        <p:txBody>
          <a:bodyPr>
            <a:noAutofit/>
          </a:bodyPr>
          <a:lstStyle/>
          <a:p>
            <a:pPr>
              <a:buNone/>
            </a:pPr>
            <a:r>
              <a:rPr lang="el-GR" sz="2400" b="1" dirty="0" smtClean="0">
                <a:solidFill>
                  <a:schemeClr val="accent1">
                    <a:lumMod val="50000"/>
                  </a:schemeClr>
                </a:solidFill>
                <a:latin typeface="+mj-lt"/>
                <a:ea typeface="+mj-ea"/>
                <a:cs typeface="+mj-cs"/>
              </a:rPr>
              <a:t>Ομάδα Εργασίας</a:t>
            </a:r>
          </a:p>
          <a:p>
            <a:pPr>
              <a:buNone/>
            </a:pPr>
            <a:r>
              <a:rPr lang="el-GR" sz="2400" b="1" dirty="0" smtClean="0">
                <a:solidFill>
                  <a:schemeClr val="accent1">
                    <a:lumMod val="50000"/>
                  </a:schemeClr>
                </a:solidFill>
                <a:latin typeface="+mj-lt"/>
                <a:ea typeface="+mj-ea"/>
                <a:cs typeface="+mj-cs"/>
              </a:rPr>
              <a:t>Δρ. Αποστολόπουλος Κωνσταντίνος, Χημικός  </a:t>
            </a:r>
          </a:p>
          <a:p>
            <a:pPr>
              <a:buNone/>
            </a:pPr>
            <a:r>
              <a:rPr lang="el-GR" sz="2400" b="1" dirty="0" smtClean="0">
                <a:solidFill>
                  <a:schemeClr val="accent1">
                    <a:lumMod val="50000"/>
                  </a:schemeClr>
                </a:solidFill>
                <a:latin typeface="+mj-lt"/>
                <a:ea typeface="+mj-ea"/>
                <a:cs typeface="+mj-cs"/>
              </a:rPr>
              <a:t>Σχολικός  Σύμβουλος ΠΕ04 – Β΄ Αθήνας</a:t>
            </a:r>
          </a:p>
          <a:p>
            <a:pPr>
              <a:buNone/>
            </a:pPr>
            <a:endParaRPr lang="el-GR" sz="2400" b="1" dirty="0" smtClean="0">
              <a:solidFill>
                <a:schemeClr val="accent1">
                  <a:lumMod val="50000"/>
                </a:schemeClr>
              </a:solidFill>
              <a:latin typeface="+mj-lt"/>
              <a:ea typeface="+mj-ea"/>
              <a:cs typeface="+mj-cs"/>
            </a:endParaRPr>
          </a:p>
          <a:p>
            <a:pPr>
              <a:buNone/>
            </a:pPr>
            <a:r>
              <a:rPr lang="el-GR" sz="2400" b="1" dirty="0" err="1" smtClean="0">
                <a:solidFill>
                  <a:schemeClr val="accent1">
                    <a:lumMod val="50000"/>
                  </a:schemeClr>
                </a:solidFill>
                <a:latin typeface="+mj-lt"/>
                <a:ea typeface="+mj-ea"/>
                <a:cs typeface="+mj-cs"/>
              </a:rPr>
              <a:t>Δοκοπούλου</a:t>
            </a:r>
            <a:r>
              <a:rPr lang="el-GR" sz="2400" b="1" dirty="0" smtClean="0">
                <a:solidFill>
                  <a:schemeClr val="accent1">
                    <a:lumMod val="50000"/>
                  </a:schemeClr>
                </a:solidFill>
                <a:latin typeface="+mj-lt"/>
                <a:ea typeface="+mj-ea"/>
                <a:cs typeface="+mj-cs"/>
              </a:rPr>
              <a:t> Μαρία, Βιολόγος </a:t>
            </a:r>
            <a:r>
              <a:rPr lang="en-US" sz="2400" b="1" dirty="0" err="1" smtClean="0">
                <a:solidFill>
                  <a:schemeClr val="accent1">
                    <a:lumMod val="50000"/>
                  </a:schemeClr>
                </a:solidFill>
                <a:latin typeface="+mj-lt"/>
                <a:ea typeface="+mj-ea"/>
                <a:cs typeface="+mj-cs"/>
              </a:rPr>
              <a:t>MSc</a:t>
            </a:r>
            <a:endParaRPr lang="el-GR" sz="2400" b="1" dirty="0" smtClean="0">
              <a:solidFill>
                <a:schemeClr val="accent1">
                  <a:lumMod val="50000"/>
                </a:schemeClr>
              </a:solidFill>
              <a:latin typeface="+mj-lt"/>
              <a:ea typeface="+mj-ea"/>
              <a:cs typeface="+mj-cs"/>
            </a:endParaRPr>
          </a:p>
          <a:p>
            <a:pPr>
              <a:buNone/>
            </a:pPr>
            <a:r>
              <a:rPr lang="el-GR" sz="2400" b="1" dirty="0" smtClean="0">
                <a:solidFill>
                  <a:schemeClr val="accent1">
                    <a:lumMod val="50000"/>
                  </a:schemeClr>
                </a:solidFill>
                <a:latin typeface="+mj-lt"/>
                <a:ea typeface="+mj-ea"/>
                <a:cs typeface="+mj-cs"/>
              </a:rPr>
              <a:t> Σύμβουλος Γ΄ - ΙΕΠ</a:t>
            </a:r>
            <a:endParaRPr lang="el-GR" sz="2400" b="1"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7544" y="764704"/>
          <a:ext cx="7920880" cy="4542971"/>
        </p:xfrm>
        <a:graphic>
          <a:graphicData uri="http://schemas.openxmlformats.org/drawingml/2006/table">
            <a:tbl>
              <a:tblPr>
                <a:tableStyleId>{2D5ABB26-0587-4C30-8999-92F81FD0307C}</a:tableStyleId>
              </a:tblPr>
              <a:tblGrid>
                <a:gridCol w="1691321"/>
                <a:gridCol w="5566681"/>
                <a:gridCol w="662878"/>
              </a:tblGrid>
              <a:tr h="145143">
                <a:tc gridSpan="3">
                  <a:txBody>
                    <a:bodyPr/>
                    <a:lstStyle/>
                    <a:p>
                      <a:pPr algn="ctr">
                        <a:spcBef>
                          <a:spcPts val="300"/>
                        </a:spcBef>
                        <a:spcAft>
                          <a:spcPts val="300"/>
                        </a:spcAft>
                      </a:pPr>
                      <a:r>
                        <a:rPr lang="el-GR" sz="2000" dirty="0"/>
                        <a:t>Κεφάλαιο 6</a:t>
                      </a:r>
                      <a:r>
                        <a:rPr lang="el-GR" sz="2000" baseline="30000" dirty="0"/>
                        <a:t>ο</a:t>
                      </a:r>
                      <a:r>
                        <a:rPr lang="el-GR" sz="2000" dirty="0"/>
                        <a:t>: Αναπαραγωγή (10 ώρες)</a:t>
                      </a:r>
                      <a:endParaRPr lang="el-GR" sz="2000" dirty="0">
                        <a:latin typeface="Times New Roman"/>
                        <a:ea typeface="Times New Roman"/>
                      </a:endParaRPr>
                    </a:p>
                  </a:txBody>
                  <a:tcPr marL="65314" marR="65314" marT="0" marB="0"/>
                </a:tc>
                <a:tc hMerge="1">
                  <a:txBody>
                    <a:bodyPr/>
                    <a:lstStyle/>
                    <a:p>
                      <a:endParaRPr lang="el-GR"/>
                    </a:p>
                  </a:txBody>
                  <a:tcPr/>
                </a:tc>
                <a:tc hMerge="1">
                  <a:txBody>
                    <a:bodyPr/>
                    <a:lstStyle/>
                    <a:p>
                      <a:endParaRPr lang="el-GR"/>
                    </a:p>
                  </a:txBody>
                  <a:tcPr/>
                </a:tc>
              </a:tr>
              <a:tr h="580571">
                <a:tc>
                  <a:txBody>
                    <a:bodyPr/>
                    <a:lstStyle/>
                    <a:p>
                      <a:pPr>
                        <a:spcAft>
                          <a:spcPts val="0"/>
                        </a:spcAft>
                      </a:pPr>
                      <a:r>
                        <a:rPr lang="el-GR" sz="1200"/>
                        <a:t>6.1 Η αναπαραγωγή στους μονοκύτταρους</a:t>
                      </a:r>
                      <a:endParaRPr lang="el-GR" sz="1200">
                        <a:latin typeface="Times New Roman"/>
                        <a:ea typeface="Times New Roman"/>
                      </a:endParaRPr>
                    </a:p>
                  </a:txBody>
                  <a:tcPr marL="65314" marR="65314" marT="0" marB="0" anchor="ctr"/>
                </a:tc>
                <a:tc>
                  <a:txBody>
                    <a:bodyPr/>
                    <a:lstStyle/>
                    <a:p>
                      <a:pPr>
                        <a:spcAft>
                          <a:spcPts val="0"/>
                        </a:spcAft>
                      </a:pPr>
                      <a:endParaRPr lang="el-GR" sz="1200">
                        <a:latin typeface="Calibri"/>
                        <a:ea typeface="Times New Roman"/>
                      </a:endParaRPr>
                    </a:p>
                  </a:txBody>
                  <a:tcPr marL="65314" marR="65314" marT="0" marB="0"/>
                </a:tc>
                <a:tc>
                  <a:txBody>
                    <a:bodyPr/>
                    <a:lstStyle/>
                    <a:p>
                      <a:pPr algn="ctr">
                        <a:spcAft>
                          <a:spcPts val="0"/>
                        </a:spcAft>
                      </a:pPr>
                      <a:r>
                        <a:rPr lang="el-GR" sz="1200"/>
                        <a:t>1</a:t>
                      </a:r>
                      <a:endParaRPr lang="el-GR" sz="1200">
                        <a:latin typeface="Times New Roman"/>
                        <a:ea typeface="Times New Roman"/>
                      </a:endParaRPr>
                    </a:p>
                  </a:txBody>
                  <a:tcPr marL="65314" marR="65314" marT="0" marB="0" anchor="ctr"/>
                </a:tc>
              </a:tr>
              <a:tr h="435429">
                <a:tc>
                  <a:txBody>
                    <a:bodyPr/>
                    <a:lstStyle/>
                    <a:p>
                      <a:pPr>
                        <a:spcAft>
                          <a:spcPts val="0"/>
                        </a:spcAft>
                      </a:pPr>
                      <a:r>
                        <a:rPr lang="el-GR" sz="1200"/>
                        <a:t>6.2 Η αναπαραγωγή στα φυτά</a:t>
                      </a:r>
                      <a:endParaRPr lang="el-GR" sz="1200">
                        <a:latin typeface="Times New Roman"/>
                        <a:ea typeface="Times New Roman"/>
                      </a:endParaRPr>
                    </a:p>
                  </a:txBody>
                  <a:tcPr marL="65314" marR="65314" marT="0" marB="0" anchor="ctr"/>
                </a:tc>
                <a:tc>
                  <a:txBody>
                    <a:bodyPr/>
                    <a:lstStyle/>
                    <a:p>
                      <a:pPr>
                        <a:spcAft>
                          <a:spcPts val="0"/>
                        </a:spcAft>
                      </a:pPr>
                      <a:endParaRPr lang="el-GR" sz="1200"/>
                    </a:p>
                    <a:p>
                      <a:pPr>
                        <a:spcAft>
                          <a:spcPts val="0"/>
                        </a:spcAft>
                      </a:pPr>
                      <a:r>
                        <a:rPr lang="el-GR" sz="1200"/>
                        <a:t>Η αναπαραγωγή στους οργανισμούς</a:t>
                      </a:r>
                    </a:p>
                    <a:p>
                      <a:pPr>
                        <a:spcAft>
                          <a:spcPts val="0"/>
                        </a:spcAft>
                      </a:pPr>
                      <a:r>
                        <a:rPr lang="el-GR" sz="1200" u="sng">
                          <a:hlinkClick r:id="rId3"/>
                        </a:rPr>
                        <a:t>http://photodentro.edu.gr/lor/r/8521/4889?locale=el</a:t>
                      </a:r>
                      <a:endParaRPr lang="el-GR" sz="1200">
                        <a:latin typeface="Times New Roman"/>
                        <a:ea typeface="Times New Roman"/>
                      </a:endParaRPr>
                    </a:p>
                  </a:txBody>
                  <a:tcPr marL="65314" marR="65314" marT="0" marB="0"/>
                </a:tc>
                <a:tc>
                  <a:txBody>
                    <a:bodyPr/>
                    <a:lstStyle/>
                    <a:p>
                      <a:pPr algn="ctr">
                        <a:spcAft>
                          <a:spcPts val="0"/>
                        </a:spcAft>
                      </a:pPr>
                      <a:r>
                        <a:rPr lang="en-US" sz="1200"/>
                        <a:t>3</a:t>
                      </a:r>
                      <a:endParaRPr lang="el-GR" sz="1200">
                        <a:latin typeface="Times New Roman"/>
                        <a:ea typeface="Times New Roman"/>
                      </a:endParaRPr>
                    </a:p>
                  </a:txBody>
                  <a:tcPr marL="65314" marR="65314" marT="0" marB="0" anchor="ctr"/>
                </a:tc>
              </a:tr>
              <a:tr h="1306286">
                <a:tc>
                  <a:txBody>
                    <a:bodyPr/>
                    <a:lstStyle/>
                    <a:p>
                      <a:pPr>
                        <a:spcAft>
                          <a:spcPts val="0"/>
                        </a:spcAft>
                      </a:pPr>
                      <a:r>
                        <a:rPr lang="el-GR" sz="1200"/>
                        <a:t>6.3 Η αναπαραγωγή στους ζωικούς οργανισμούς</a:t>
                      </a:r>
                      <a:endParaRPr lang="el-GR" sz="1200">
                        <a:latin typeface="Times New Roman"/>
                        <a:ea typeface="Times New Roman"/>
                      </a:endParaRPr>
                    </a:p>
                  </a:txBody>
                  <a:tcPr marL="65314" marR="65314" marT="0" marB="0" anchor="ctr"/>
                </a:tc>
                <a:tc>
                  <a:txBody>
                    <a:bodyPr/>
                    <a:lstStyle/>
                    <a:p>
                      <a:pPr>
                        <a:spcAft>
                          <a:spcPts val="0"/>
                        </a:spcAft>
                      </a:pPr>
                      <a:r>
                        <a:rPr lang="el-GR" sz="1200"/>
                        <a:t>Προτείνεται να δοθεί έμφαση στις ομοιότητες και τις διαφορές των διαφόρων ομάδων οργανισμών, μέσα από τις οποίες αναδεικνύεται η εξελικτική διάσταση.</a:t>
                      </a:r>
                    </a:p>
                    <a:p>
                      <a:pPr>
                        <a:spcAft>
                          <a:spcPts val="0"/>
                        </a:spcAft>
                      </a:pPr>
                      <a:r>
                        <a:rPr lang="el-GR" sz="1200"/>
                        <a:t>Είναι σημαντικό να τονίζεται η σπουδαιότητα της αναπαραγωγής για την επιβίωση των ειδών και την εξέλιξη τους. </a:t>
                      </a:r>
                    </a:p>
                    <a:p>
                      <a:pPr>
                        <a:spcAft>
                          <a:spcPts val="0"/>
                        </a:spcAft>
                      </a:pPr>
                      <a:r>
                        <a:rPr lang="el-GR" sz="1200"/>
                        <a:t>Η αναπαραγωγή στα έντομα</a:t>
                      </a:r>
                    </a:p>
                    <a:p>
                      <a:pPr>
                        <a:spcAft>
                          <a:spcPts val="0"/>
                        </a:spcAft>
                      </a:pPr>
                      <a:r>
                        <a:rPr lang="el-GR" sz="1200" u="sng">
                          <a:hlinkClick r:id="rId4"/>
                        </a:rPr>
                        <a:t>http://photodentro.edu.gr/lor/r/8521/611?locale=el</a:t>
                      </a:r>
                      <a:endParaRPr lang="el-GR" sz="1200"/>
                    </a:p>
                    <a:p>
                      <a:pPr>
                        <a:spcAft>
                          <a:spcPts val="0"/>
                        </a:spcAft>
                      </a:pPr>
                      <a:r>
                        <a:rPr lang="el-GR" sz="1200"/>
                        <a:t>Αναπαραγωγή σαλιγκαριού</a:t>
                      </a:r>
                    </a:p>
                    <a:p>
                      <a:pPr>
                        <a:spcAft>
                          <a:spcPts val="0"/>
                        </a:spcAft>
                      </a:pPr>
                      <a:r>
                        <a:rPr lang="el-GR" sz="1200" u="sng">
                          <a:hlinkClick r:id="rId5"/>
                        </a:rPr>
                        <a:t>http://photodentro.edu.gr/lor/r/8521/613?locale=el</a:t>
                      </a:r>
                      <a:endParaRPr lang="el-GR" sz="1200">
                        <a:latin typeface="Times New Roman"/>
                        <a:ea typeface="Times New Roman"/>
                      </a:endParaRPr>
                    </a:p>
                  </a:txBody>
                  <a:tcPr marL="65314" marR="65314" marT="0" marB="0"/>
                </a:tc>
                <a:tc>
                  <a:txBody>
                    <a:bodyPr/>
                    <a:lstStyle/>
                    <a:p>
                      <a:pPr algn="ctr">
                        <a:spcAft>
                          <a:spcPts val="0"/>
                        </a:spcAft>
                      </a:pPr>
                      <a:r>
                        <a:rPr lang="en-US" sz="1200"/>
                        <a:t>2</a:t>
                      </a:r>
                      <a:endParaRPr lang="el-GR" sz="1200">
                        <a:latin typeface="Times New Roman"/>
                        <a:ea typeface="Times New Roman"/>
                      </a:endParaRPr>
                    </a:p>
                  </a:txBody>
                  <a:tcPr marL="65314" marR="65314" marT="0" marB="0" anchor="ctr"/>
                </a:tc>
              </a:tr>
              <a:tr h="1451429">
                <a:tc>
                  <a:txBody>
                    <a:bodyPr/>
                    <a:lstStyle/>
                    <a:p>
                      <a:pPr>
                        <a:spcAft>
                          <a:spcPts val="0"/>
                        </a:spcAft>
                      </a:pPr>
                      <a:r>
                        <a:rPr lang="el-GR" sz="1200" dirty="0"/>
                        <a:t>6.4 Η αναπαραγωγή στον άνθρωπο</a:t>
                      </a:r>
                      <a:endParaRPr lang="el-GR" sz="1200" dirty="0">
                        <a:latin typeface="Times New Roman"/>
                        <a:ea typeface="Times New Roman"/>
                      </a:endParaRPr>
                    </a:p>
                  </a:txBody>
                  <a:tcPr marL="65314" marR="65314" marT="0" marB="0" anchor="ctr"/>
                </a:tc>
                <a:tc>
                  <a:txBody>
                    <a:bodyPr/>
                    <a:lstStyle/>
                    <a:p>
                      <a:pPr>
                        <a:spcAft>
                          <a:spcPts val="0"/>
                        </a:spcAft>
                      </a:pPr>
                      <a:r>
                        <a:rPr lang="el-GR" sz="1200" dirty="0"/>
                        <a:t>Για την ενημέρωση, ευαισθητοποίηση και ανάπτυξη στάσεων και συμπεριφορών θετικών για την υγεία, σχετικά με θέματα που αφορούν τα σεξουαλικώς μεταδιδόμενα νοσήματα και την αντισύλληψη, θεωρείται αποτελεσματικό να ανατίθενται εργασίες στους μαθητές, ώστε οι ίδιοι να αναζητούν, να αξιολογούν και να συνθέτουν πληροφορίες πέραν αυτών του βιβλίου. </a:t>
                      </a:r>
                    </a:p>
                    <a:p>
                      <a:pPr>
                        <a:spcAft>
                          <a:spcPts val="0"/>
                        </a:spcAft>
                      </a:pPr>
                      <a:r>
                        <a:rPr lang="el-GR" sz="1200" dirty="0"/>
                        <a:t>Υπερηχογράφημα εμβρύου</a:t>
                      </a:r>
                    </a:p>
                    <a:p>
                      <a:pPr>
                        <a:spcAft>
                          <a:spcPts val="0"/>
                        </a:spcAft>
                      </a:pPr>
                      <a:r>
                        <a:rPr lang="el-GR" sz="1200" u="sng" dirty="0">
                          <a:hlinkClick r:id="rId6"/>
                        </a:rPr>
                        <a:t>http://photodentro.edu.gr/lor/r/8521/6326?locale=el</a:t>
                      </a:r>
                      <a:endParaRPr lang="el-GR" sz="1200" dirty="0"/>
                    </a:p>
                    <a:p>
                      <a:pPr>
                        <a:spcAft>
                          <a:spcPts val="0"/>
                        </a:spcAft>
                      </a:pPr>
                      <a:r>
                        <a:rPr lang="el-GR" sz="1200" dirty="0"/>
                        <a:t>Η πορεία του ωαρίου</a:t>
                      </a:r>
                    </a:p>
                    <a:p>
                      <a:pPr>
                        <a:spcAft>
                          <a:spcPts val="0"/>
                        </a:spcAft>
                      </a:pPr>
                      <a:r>
                        <a:rPr lang="el-GR" sz="1200" u="sng" dirty="0">
                          <a:hlinkClick r:id="rId7"/>
                        </a:rPr>
                        <a:t>http://photodentro.edu.gr/lor/r/8521/4865?locale=el</a:t>
                      </a:r>
                      <a:endParaRPr lang="el-GR" sz="1200" dirty="0">
                        <a:latin typeface="Times New Roman"/>
                        <a:ea typeface="Times New Roman"/>
                      </a:endParaRPr>
                    </a:p>
                  </a:txBody>
                  <a:tcPr marL="65314" marR="65314" marT="0" marB="0"/>
                </a:tc>
                <a:tc>
                  <a:txBody>
                    <a:bodyPr/>
                    <a:lstStyle/>
                    <a:p>
                      <a:pPr algn="ctr">
                        <a:spcAft>
                          <a:spcPts val="0"/>
                        </a:spcAft>
                      </a:pPr>
                      <a:r>
                        <a:rPr lang="en-US" sz="1200" dirty="0"/>
                        <a:t>4</a:t>
                      </a:r>
                      <a:endParaRPr lang="el-GR" sz="1200" dirty="0">
                        <a:latin typeface="Times New Roman"/>
                        <a:ea typeface="Times New Roman"/>
                      </a:endParaRPr>
                    </a:p>
                  </a:txBody>
                  <a:tcPr marL="65314" marR="65314" marT="0" marB="0" anchor="ctr"/>
                </a:tc>
              </a:tr>
            </a:tbl>
          </a:graphicData>
        </a:graphic>
      </p:graphicFrame>
      <p:sp>
        <p:nvSpPr>
          <p:cNvPr id="307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 TextBox"/>
          <p:cNvSpPr txBox="1"/>
          <p:nvPr/>
        </p:nvSpPr>
        <p:spPr>
          <a:xfrm>
            <a:off x="2607198" y="44624"/>
            <a:ext cx="3981026" cy="400110"/>
          </a:xfrm>
          <a:prstGeom prst="rect">
            <a:avLst/>
          </a:prstGeom>
          <a:noFill/>
        </p:spPr>
        <p:txBody>
          <a:bodyPr wrap="none" rtlCol="0">
            <a:spAutoFit/>
          </a:bodyPr>
          <a:lstStyle/>
          <a:p>
            <a:r>
              <a:rPr lang="el-GR" sz="2000" b="1" dirty="0" smtClean="0"/>
              <a:t>Βιολογία Α΄ - Εσπερινού Γυμνασίου</a:t>
            </a:r>
          </a:p>
        </p:txBody>
      </p:sp>
      <p:sp>
        <p:nvSpPr>
          <p:cNvPr id="5" name="4 - TextBox"/>
          <p:cNvSpPr txBox="1"/>
          <p:nvPr/>
        </p:nvSpPr>
        <p:spPr>
          <a:xfrm>
            <a:off x="6669558" y="6021288"/>
            <a:ext cx="190122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l-GR" b="1" dirty="0" smtClean="0"/>
              <a:t>Σύνολο ωρών : 50</a:t>
            </a:r>
            <a:endParaRPr lang="el-G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323528" y="980728"/>
            <a:ext cx="1440160" cy="2232248"/>
          </a:xfrm>
          <a:prstGeom prst="rect">
            <a:avLst/>
          </a:prstGeom>
          <a:noFill/>
        </p:spPr>
      </p:pic>
      <p:sp>
        <p:nvSpPr>
          <p:cNvPr id="5" name="4 - Ορθογώνιο"/>
          <p:cNvSpPr/>
          <p:nvPr/>
        </p:nvSpPr>
        <p:spPr>
          <a:xfrm>
            <a:off x="2267744" y="260648"/>
            <a:ext cx="4781630" cy="461665"/>
          </a:xfrm>
          <a:prstGeom prst="rect">
            <a:avLst/>
          </a:prstGeom>
        </p:spPr>
        <p:txBody>
          <a:bodyPr wrap="none">
            <a:spAutoFit/>
          </a:bodyPr>
          <a:lstStyle/>
          <a:p>
            <a:r>
              <a:rPr lang="el-GR" sz="2400" b="1" dirty="0" smtClean="0"/>
              <a:t>Βιολογία Β΄ - Ημερησίου Γυμνασίου</a:t>
            </a:r>
          </a:p>
        </p:txBody>
      </p:sp>
      <p:sp>
        <p:nvSpPr>
          <p:cNvPr id="7" name="6 - Ορθογώνιο"/>
          <p:cNvSpPr/>
          <p:nvPr/>
        </p:nvSpPr>
        <p:spPr>
          <a:xfrm>
            <a:off x="2051720" y="1412776"/>
            <a:ext cx="5459059" cy="1200329"/>
          </a:xfrm>
          <a:prstGeom prst="rect">
            <a:avLst/>
          </a:prstGeom>
        </p:spPr>
        <p:txBody>
          <a:bodyPr wrap="none">
            <a:spAutoFit/>
          </a:bodyPr>
          <a:lstStyle/>
          <a:p>
            <a:r>
              <a:rPr lang="el-GR" sz="2400" b="1" u="sng" dirty="0" smtClean="0"/>
              <a:t>Οδηγίες διδασκαλίας 150022/Δ2/15-9-16</a:t>
            </a:r>
          </a:p>
          <a:p>
            <a:endParaRPr lang="el-GR" sz="2400" dirty="0" smtClean="0"/>
          </a:p>
          <a:p>
            <a:r>
              <a:rPr lang="el-GR" sz="2400" dirty="0" smtClean="0"/>
              <a:t>Κεφάλαια 2,3,4</a:t>
            </a:r>
          </a:p>
        </p:txBody>
      </p:sp>
      <p:sp>
        <p:nvSpPr>
          <p:cNvPr id="8" name="7 - Ορθογώνιο"/>
          <p:cNvSpPr/>
          <p:nvPr/>
        </p:nvSpPr>
        <p:spPr>
          <a:xfrm>
            <a:off x="2051720" y="3933056"/>
            <a:ext cx="6576800" cy="2308324"/>
          </a:xfrm>
          <a:prstGeom prst="rect">
            <a:avLst/>
          </a:prstGeom>
        </p:spPr>
        <p:txBody>
          <a:bodyPr wrap="none">
            <a:spAutoFit/>
          </a:bodyPr>
          <a:lstStyle/>
          <a:p>
            <a:r>
              <a:rPr lang="el-GR" sz="2400" b="1" u="sng" dirty="0" smtClean="0"/>
              <a:t>Οδηγίες διδασκαλίας 144958/Δ2/16-9-2015</a:t>
            </a:r>
          </a:p>
          <a:p>
            <a:endParaRPr lang="el-GR" sz="2400" dirty="0" smtClean="0"/>
          </a:p>
          <a:p>
            <a:r>
              <a:rPr lang="el-GR" sz="2400" dirty="0" smtClean="0"/>
              <a:t>Βιολογία Α΄ : κεφάλαιο 6 – Αναπαραγωγή (6.2, 6.4)</a:t>
            </a:r>
          </a:p>
          <a:p>
            <a:r>
              <a:rPr lang="el-GR" sz="2400" dirty="0" smtClean="0"/>
              <a:t>Βιολογία Γ΄ : κεφάλαια  2 (2.1,2.2,2.4) και 4</a:t>
            </a:r>
          </a:p>
          <a:p>
            <a:r>
              <a:rPr lang="el-GR" sz="2400" dirty="0" smtClean="0"/>
              <a:t>		</a:t>
            </a:r>
          </a:p>
          <a:p>
            <a:r>
              <a:rPr lang="el-GR" sz="2400" dirty="0" smtClean="0"/>
              <a:t>                 </a:t>
            </a:r>
          </a:p>
        </p:txBody>
      </p:sp>
      <p:sp>
        <p:nvSpPr>
          <p:cNvPr id="9" name="8 - Ορθογώνιο"/>
          <p:cNvSpPr/>
          <p:nvPr/>
        </p:nvSpPr>
        <p:spPr>
          <a:xfrm>
            <a:off x="4788024" y="2132856"/>
            <a:ext cx="4355976" cy="1015663"/>
          </a:xfrm>
          <a:prstGeom prst="rect">
            <a:avLst/>
          </a:prstGeom>
        </p:spPr>
        <p:txBody>
          <a:bodyPr wrap="square">
            <a:spAutoFit/>
          </a:bodyPr>
          <a:lstStyle/>
          <a:p>
            <a:pPr>
              <a:buFont typeface="Arial" pitchFamily="34" charset="0"/>
              <a:buChar char="•"/>
            </a:pPr>
            <a:r>
              <a:rPr lang="el-GR" sz="2000" dirty="0" smtClean="0"/>
              <a:t>Οι μαθητές έχουν διδαχθεί όλα τα κεφάλαια της Βιολογίας Α ΄ (2015 – 16)</a:t>
            </a:r>
          </a:p>
          <a:p>
            <a:pPr>
              <a:buFont typeface="Arial" pitchFamily="34" charset="0"/>
              <a:buChar char="•"/>
            </a:pPr>
            <a:r>
              <a:rPr lang="el-GR" sz="2000" dirty="0" smtClean="0"/>
              <a:t>Οι μαθητές δεν έχουν γνώσεις Χημείας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763688" y="836712"/>
            <a:ext cx="7380312" cy="707886"/>
          </a:xfrm>
          <a:prstGeom prst="rect">
            <a:avLst/>
          </a:prstGeom>
          <a:noFill/>
        </p:spPr>
        <p:txBody>
          <a:bodyPr wrap="square" rtlCol="0">
            <a:spAutoFit/>
          </a:bodyPr>
          <a:lstStyle/>
          <a:p>
            <a:pPr algn="ctr"/>
            <a:r>
              <a:rPr lang="el-GR" sz="2000" b="1" dirty="0" smtClean="0"/>
              <a:t>Κεφάλαια : 2,3,4</a:t>
            </a:r>
          </a:p>
          <a:p>
            <a:endParaRPr lang="el-GR" sz="2000" b="1" dirty="0"/>
          </a:p>
        </p:txBody>
      </p:sp>
      <p:pic>
        <p:nvPicPr>
          <p:cNvPr id="4"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251520" y="332656"/>
            <a:ext cx="1152128" cy="1872208"/>
          </a:xfrm>
          <a:prstGeom prst="rect">
            <a:avLst/>
          </a:prstGeom>
          <a:noFill/>
        </p:spPr>
      </p:pic>
      <p:sp>
        <p:nvSpPr>
          <p:cNvPr id="5" name="4 - Ορθογώνιο"/>
          <p:cNvSpPr/>
          <p:nvPr/>
        </p:nvSpPr>
        <p:spPr>
          <a:xfrm>
            <a:off x="2267744" y="260648"/>
            <a:ext cx="4781630" cy="461665"/>
          </a:xfrm>
          <a:prstGeom prst="rect">
            <a:avLst/>
          </a:prstGeom>
        </p:spPr>
        <p:txBody>
          <a:bodyPr wrap="none">
            <a:spAutoFit/>
          </a:bodyPr>
          <a:lstStyle/>
          <a:p>
            <a:r>
              <a:rPr lang="el-GR" sz="2400" b="1" dirty="0" smtClean="0"/>
              <a:t>Βιολογία Β΄ - Ημερησίου Γυμνασίου</a:t>
            </a:r>
          </a:p>
        </p:txBody>
      </p:sp>
      <p:graphicFrame>
        <p:nvGraphicFramePr>
          <p:cNvPr id="6" name="5 - Πίνακας"/>
          <p:cNvGraphicFramePr>
            <a:graphicFrameLocks noGrp="1"/>
          </p:cNvGraphicFramePr>
          <p:nvPr/>
        </p:nvGraphicFramePr>
        <p:xfrm>
          <a:off x="1835696" y="1484784"/>
          <a:ext cx="6984776" cy="4248471"/>
        </p:xfrm>
        <a:graphic>
          <a:graphicData uri="http://schemas.openxmlformats.org/drawingml/2006/table">
            <a:tbl>
              <a:tblPr>
                <a:tableStyleId>{2D5ABB26-0587-4C30-8999-92F81FD0307C}</a:tableStyleId>
              </a:tblPr>
              <a:tblGrid>
                <a:gridCol w="1491438"/>
                <a:gridCol w="5023207"/>
                <a:gridCol w="470131"/>
              </a:tblGrid>
              <a:tr h="246894">
                <a:tc>
                  <a:txBody>
                    <a:bodyPr/>
                    <a:lstStyle/>
                    <a:p>
                      <a:pPr>
                        <a:spcAft>
                          <a:spcPts val="0"/>
                        </a:spcAft>
                      </a:pPr>
                      <a:r>
                        <a:rPr lang="el-GR" sz="1100" dirty="0"/>
                        <a:t>Ενότητα</a:t>
                      </a:r>
                      <a:endParaRPr lang="el-GR" sz="1100" dirty="0">
                        <a:latin typeface="Times New Roman"/>
                        <a:ea typeface="Times New Roman"/>
                      </a:endParaRPr>
                    </a:p>
                  </a:txBody>
                  <a:tcPr marL="68580" marR="68580" marT="0" marB="0"/>
                </a:tc>
                <a:tc>
                  <a:txBody>
                    <a:bodyPr/>
                    <a:lstStyle/>
                    <a:p>
                      <a:pPr algn="ctr">
                        <a:spcAft>
                          <a:spcPts val="0"/>
                        </a:spcAft>
                      </a:pPr>
                      <a:r>
                        <a:rPr lang="el-GR" sz="1100" dirty="0"/>
                        <a:t>Παρατηρήσεις/Δραστηριότητες</a:t>
                      </a:r>
                      <a:endParaRPr lang="el-GR" sz="1100" dirty="0">
                        <a:latin typeface="Times New Roman"/>
                        <a:ea typeface="Times New Roman"/>
                      </a:endParaRPr>
                    </a:p>
                  </a:txBody>
                  <a:tcPr marL="68580" marR="68580" marT="0" marB="0"/>
                </a:tc>
                <a:tc>
                  <a:txBody>
                    <a:bodyPr/>
                    <a:lstStyle/>
                    <a:p>
                      <a:pPr>
                        <a:spcAft>
                          <a:spcPts val="0"/>
                        </a:spcAft>
                      </a:pPr>
                      <a:r>
                        <a:rPr lang="el-GR" sz="1100"/>
                        <a:t>Ώρες</a:t>
                      </a:r>
                      <a:endParaRPr lang="el-GR" sz="1100">
                        <a:latin typeface="Times New Roman"/>
                        <a:ea typeface="Times New Roman"/>
                      </a:endParaRPr>
                    </a:p>
                  </a:txBody>
                  <a:tcPr marL="68580" marR="68580" marT="0" marB="0"/>
                </a:tc>
              </a:tr>
              <a:tr h="295047">
                <a:tc gridSpan="3">
                  <a:txBody>
                    <a:bodyPr/>
                    <a:lstStyle/>
                    <a:p>
                      <a:pPr algn="ctr">
                        <a:spcBef>
                          <a:spcPts val="300"/>
                        </a:spcBef>
                        <a:spcAft>
                          <a:spcPts val="300"/>
                        </a:spcAft>
                      </a:pPr>
                      <a:r>
                        <a:rPr lang="el-GR" sz="1600" b="1" dirty="0"/>
                        <a:t>Κεφάλαιο 2: Οι οργανισμοί στο περιβάλλον τους (10 ώρες)</a:t>
                      </a:r>
                      <a:endParaRPr lang="el-GR" sz="1600" b="1" dirty="0">
                        <a:latin typeface="Times New Roman"/>
                        <a:ea typeface="Times New Roman"/>
                      </a:endParaRPr>
                    </a:p>
                  </a:txBody>
                  <a:tcPr marL="68580" marR="68580" marT="0" marB="0" anchor="ctr"/>
                </a:tc>
                <a:tc hMerge="1">
                  <a:txBody>
                    <a:bodyPr/>
                    <a:lstStyle/>
                    <a:p>
                      <a:endParaRPr lang="el-GR"/>
                    </a:p>
                  </a:txBody>
                  <a:tcPr/>
                </a:tc>
                <a:tc hMerge="1">
                  <a:txBody>
                    <a:bodyPr/>
                    <a:lstStyle/>
                    <a:p>
                      <a:endParaRPr lang="el-GR"/>
                    </a:p>
                  </a:txBody>
                  <a:tcPr/>
                </a:tc>
              </a:tr>
              <a:tr h="774499">
                <a:tc>
                  <a:txBody>
                    <a:bodyPr/>
                    <a:lstStyle/>
                    <a:p>
                      <a:pPr>
                        <a:spcAft>
                          <a:spcPts val="0"/>
                        </a:spcAft>
                      </a:pPr>
                      <a:r>
                        <a:rPr lang="el-GR" sz="1400" dirty="0"/>
                        <a:t>2.1 Ισορροπία στα βιολογικά οικοσυστήματα</a:t>
                      </a:r>
                      <a:endParaRPr lang="el-GR" sz="1400" dirty="0">
                        <a:latin typeface="Times New Roman"/>
                        <a:ea typeface="Times New Roman"/>
                      </a:endParaRPr>
                    </a:p>
                  </a:txBody>
                  <a:tcPr marL="68580" marR="68580" marT="0" marB="0" anchor="ctr"/>
                </a:tc>
                <a:tc>
                  <a:txBody>
                    <a:bodyPr/>
                    <a:lstStyle/>
                    <a:p>
                      <a:pPr>
                        <a:spcAft>
                          <a:spcPts val="0"/>
                        </a:spcAft>
                      </a:pPr>
                      <a:endParaRPr lang="el-GR" sz="1400" dirty="0">
                        <a:latin typeface="Calibri"/>
                        <a:ea typeface="Times New Roman"/>
                      </a:endParaRPr>
                    </a:p>
                  </a:txBody>
                  <a:tcPr marL="68580" marR="68580" marT="0" marB="0"/>
                </a:tc>
                <a:tc>
                  <a:txBody>
                    <a:bodyPr/>
                    <a:lstStyle/>
                    <a:p>
                      <a:pPr algn="ctr">
                        <a:spcAft>
                          <a:spcPts val="0"/>
                        </a:spcAft>
                      </a:pPr>
                      <a:r>
                        <a:rPr lang="el-GR" sz="1400"/>
                        <a:t>1</a:t>
                      </a:r>
                      <a:endParaRPr lang="el-GR" sz="1400">
                        <a:latin typeface="Times New Roman"/>
                        <a:ea typeface="Times New Roman"/>
                      </a:endParaRPr>
                    </a:p>
                  </a:txBody>
                  <a:tcPr marL="68580" marR="68580" marT="0" marB="0" anchor="ctr"/>
                </a:tc>
              </a:tr>
              <a:tr h="2157532">
                <a:tc>
                  <a:txBody>
                    <a:bodyPr/>
                    <a:lstStyle/>
                    <a:p>
                      <a:pPr>
                        <a:spcAft>
                          <a:spcPts val="0"/>
                        </a:spcAft>
                      </a:pPr>
                      <a:r>
                        <a:rPr lang="el-GR" sz="1400" dirty="0"/>
                        <a:t>2.2 Οργάνωση και λειτουργίες οικοσυστήματος – Ο ρόλος της ενέργειας</a:t>
                      </a:r>
                      <a:endParaRPr lang="el-GR" sz="1400" dirty="0">
                        <a:latin typeface="Times New Roman"/>
                        <a:ea typeface="Times New Roman"/>
                      </a:endParaRPr>
                    </a:p>
                  </a:txBody>
                  <a:tcPr marL="68580" marR="68580" marT="0" marB="0" anchor="ctr"/>
                </a:tc>
                <a:tc>
                  <a:txBody>
                    <a:bodyPr/>
                    <a:lstStyle/>
                    <a:p>
                      <a:pPr>
                        <a:spcAft>
                          <a:spcPts val="0"/>
                        </a:spcAft>
                      </a:pPr>
                      <a:r>
                        <a:rPr lang="el-GR" sz="1400" u="sng" dirty="0"/>
                        <a:t>1</a:t>
                      </a:r>
                      <a:r>
                        <a:rPr lang="el-GR" sz="1400" u="sng" baseline="30000" dirty="0"/>
                        <a:t>η</a:t>
                      </a:r>
                      <a:r>
                        <a:rPr lang="el-GR" sz="1400" u="sng" dirty="0"/>
                        <a:t> εργαστηριακή άσκηση:</a:t>
                      </a:r>
                      <a:endParaRPr lang="el-GR" sz="1400" dirty="0"/>
                    </a:p>
                    <a:p>
                      <a:pPr>
                        <a:spcAft>
                          <a:spcPts val="0"/>
                        </a:spcAft>
                      </a:pPr>
                      <a:r>
                        <a:rPr lang="el-GR" sz="1400" dirty="0"/>
                        <a:t> Μέτρηση του ρυθμού αποικοδόμησης του χαρτιού (πρόκειται για την άσκηση 6 του εργαστηριακού οδηγού)</a:t>
                      </a:r>
                    </a:p>
                    <a:p>
                      <a:pPr>
                        <a:spcBef>
                          <a:spcPts val="600"/>
                        </a:spcBef>
                        <a:spcAft>
                          <a:spcPts val="0"/>
                        </a:spcAft>
                      </a:pPr>
                      <a:r>
                        <a:rPr lang="el-GR" sz="1400" dirty="0"/>
                        <a:t>Μπορεί να αξιοποιηθεί το διδακτικό υλικό:</a:t>
                      </a:r>
                    </a:p>
                    <a:p>
                      <a:pPr>
                        <a:spcAft>
                          <a:spcPts val="0"/>
                        </a:spcAft>
                      </a:pPr>
                      <a:r>
                        <a:rPr lang="el-GR" sz="1400" dirty="0"/>
                        <a:t>α) Το μεγάλο ψάρι τρώει το μικρό</a:t>
                      </a:r>
                    </a:p>
                    <a:p>
                      <a:pPr>
                        <a:spcAft>
                          <a:spcPts val="0"/>
                        </a:spcAft>
                      </a:pPr>
                      <a:r>
                        <a:rPr lang="en-US" sz="1400" u="sng" dirty="0">
                          <a:hlinkClick r:id="rId3"/>
                        </a:rPr>
                        <a:t>http</a:t>
                      </a:r>
                      <a:r>
                        <a:rPr lang="el-GR" sz="1400" u="sng" dirty="0">
                          <a:hlinkClick r:id="rId3"/>
                        </a:rPr>
                        <a:t>://</a:t>
                      </a:r>
                      <a:r>
                        <a:rPr lang="en-US" sz="1400" u="sng" dirty="0" err="1">
                          <a:hlinkClick r:id="rId3"/>
                        </a:rPr>
                        <a:t>photodentro</a:t>
                      </a:r>
                      <a:r>
                        <a:rPr lang="el-GR" sz="1400" u="sng" dirty="0">
                          <a:hlinkClick r:id="rId3"/>
                        </a:rPr>
                        <a:t>.</a:t>
                      </a:r>
                      <a:r>
                        <a:rPr lang="en-US" sz="1400" u="sng" dirty="0" err="1">
                          <a:hlinkClick r:id="rId3"/>
                        </a:rPr>
                        <a:t>edu</a:t>
                      </a:r>
                      <a:r>
                        <a:rPr lang="el-GR" sz="1400" u="sng" dirty="0">
                          <a:hlinkClick r:id="rId3"/>
                        </a:rPr>
                        <a:t>.</a:t>
                      </a:r>
                      <a:r>
                        <a:rPr lang="en-US" sz="1400" u="sng" dirty="0" err="1">
                          <a:hlinkClick r:id="rId3"/>
                        </a:rPr>
                        <a:t>gr</a:t>
                      </a:r>
                      <a:r>
                        <a:rPr lang="el-GR" sz="1400" u="sng" dirty="0">
                          <a:hlinkClick r:id="rId3"/>
                        </a:rPr>
                        <a:t>/</a:t>
                      </a:r>
                      <a:r>
                        <a:rPr lang="en-US" sz="1400" u="sng" dirty="0" err="1">
                          <a:hlinkClick r:id="rId3"/>
                        </a:rPr>
                        <a:t>lor</a:t>
                      </a:r>
                      <a:r>
                        <a:rPr lang="el-GR" sz="1400" u="sng" dirty="0">
                          <a:hlinkClick r:id="rId3"/>
                        </a:rPr>
                        <a:t>/</a:t>
                      </a:r>
                      <a:r>
                        <a:rPr lang="en-US" sz="1400" u="sng" dirty="0">
                          <a:hlinkClick r:id="rId3"/>
                        </a:rPr>
                        <a:t>r</a:t>
                      </a:r>
                      <a:r>
                        <a:rPr lang="el-GR" sz="1400" u="sng" dirty="0">
                          <a:hlinkClick r:id="rId3"/>
                        </a:rPr>
                        <a:t>/8521/3714?</a:t>
                      </a:r>
                      <a:r>
                        <a:rPr lang="en-US" sz="1400" u="sng" dirty="0">
                          <a:hlinkClick r:id="rId3"/>
                        </a:rPr>
                        <a:t>locale</a:t>
                      </a:r>
                      <a:r>
                        <a:rPr lang="el-GR" sz="1400" u="sng" dirty="0">
                          <a:hlinkClick r:id="rId3"/>
                        </a:rPr>
                        <a:t>=</a:t>
                      </a:r>
                      <a:r>
                        <a:rPr lang="en-US" sz="1400" u="sng" dirty="0">
                          <a:hlinkClick r:id="rId3"/>
                        </a:rPr>
                        <a:t>el</a:t>
                      </a:r>
                      <a:endParaRPr lang="el-GR" sz="1400" dirty="0"/>
                    </a:p>
                    <a:p>
                      <a:pPr>
                        <a:spcAft>
                          <a:spcPts val="0"/>
                        </a:spcAft>
                      </a:pPr>
                      <a:r>
                        <a:rPr lang="el-GR" sz="1400" dirty="0"/>
                        <a:t>β) Τροφικά επίπεδα</a:t>
                      </a:r>
                    </a:p>
                    <a:p>
                      <a:pPr>
                        <a:spcAft>
                          <a:spcPts val="0"/>
                        </a:spcAft>
                      </a:pPr>
                      <a:r>
                        <a:rPr lang="en-US" sz="1400" u="sng" dirty="0">
                          <a:hlinkClick r:id="rId4"/>
                        </a:rPr>
                        <a:t>http</a:t>
                      </a:r>
                      <a:r>
                        <a:rPr lang="el-GR" sz="1400" u="sng" dirty="0">
                          <a:hlinkClick r:id="rId4"/>
                        </a:rPr>
                        <a:t>://</a:t>
                      </a:r>
                      <a:r>
                        <a:rPr lang="en-US" sz="1400" u="sng" dirty="0" err="1">
                          <a:hlinkClick r:id="rId4"/>
                        </a:rPr>
                        <a:t>photodentro</a:t>
                      </a:r>
                      <a:r>
                        <a:rPr lang="el-GR" sz="1400" u="sng" dirty="0">
                          <a:hlinkClick r:id="rId4"/>
                        </a:rPr>
                        <a:t>.</a:t>
                      </a:r>
                      <a:r>
                        <a:rPr lang="en-US" sz="1400" u="sng" dirty="0" err="1">
                          <a:hlinkClick r:id="rId4"/>
                        </a:rPr>
                        <a:t>edu</a:t>
                      </a:r>
                      <a:r>
                        <a:rPr lang="el-GR" sz="1400" u="sng" dirty="0">
                          <a:hlinkClick r:id="rId4"/>
                        </a:rPr>
                        <a:t>.</a:t>
                      </a:r>
                      <a:r>
                        <a:rPr lang="en-US" sz="1400" u="sng" dirty="0" err="1">
                          <a:hlinkClick r:id="rId4"/>
                        </a:rPr>
                        <a:t>gr</a:t>
                      </a:r>
                      <a:r>
                        <a:rPr lang="el-GR" sz="1400" u="sng" dirty="0">
                          <a:hlinkClick r:id="rId4"/>
                        </a:rPr>
                        <a:t>/</a:t>
                      </a:r>
                      <a:r>
                        <a:rPr lang="en-US" sz="1400" u="sng" dirty="0" err="1">
                          <a:hlinkClick r:id="rId4"/>
                        </a:rPr>
                        <a:t>lor</a:t>
                      </a:r>
                      <a:r>
                        <a:rPr lang="el-GR" sz="1400" u="sng" dirty="0">
                          <a:hlinkClick r:id="rId4"/>
                        </a:rPr>
                        <a:t>/</a:t>
                      </a:r>
                      <a:r>
                        <a:rPr lang="en-US" sz="1400" u="sng" dirty="0">
                          <a:hlinkClick r:id="rId4"/>
                        </a:rPr>
                        <a:t>r</a:t>
                      </a:r>
                      <a:r>
                        <a:rPr lang="el-GR" sz="1400" u="sng" dirty="0">
                          <a:hlinkClick r:id="rId4"/>
                        </a:rPr>
                        <a:t>/8521/7430?</a:t>
                      </a:r>
                      <a:r>
                        <a:rPr lang="en-US" sz="1400" u="sng" dirty="0">
                          <a:hlinkClick r:id="rId4"/>
                        </a:rPr>
                        <a:t>locale</a:t>
                      </a:r>
                      <a:r>
                        <a:rPr lang="el-GR" sz="1400" u="sng" dirty="0">
                          <a:hlinkClick r:id="rId4"/>
                        </a:rPr>
                        <a:t>=</a:t>
                      </a:r>
                      <a:r>
                        <a:rPr lang="en-US" sz="1400" u="sng" dirty="0">
                          <a:hlinkClick r:id="rId4"/>
                        </a:rPr>
                        <a:t>el</a:t>
                      </a:r>
                      <a:endParaRPr lang="el-GR" sz="1400" dirty="0">
                        <a:latin typeface="Times New Roman"/>
                        <a:ea typeface="Times New Roman"/>
                      </a:endParaRPr>
                    </a:p>
                  </a:txBody>
                  <a:tcPr marL="68580" marR="68580" marT="0" marB="0"/>
                </a:tc>
                <a:tc>
                  <a:txBody>
                    <a:bodyPr/>
                    <a:lstStyle/>
                    <a:p>
                      <a:pPr algn="ctr">
                        <a:spcAft>
                          <a:spcPts val="0"/>
                        </a:spcAft>
                      </a:pPr>
                      <a:r>
                        <a:rPr lang="el-GR" sz="1400"/>
                        <a:t>5</a:t>
                      </a:r>
                      <a:endParaRPr lang="el-GR" sz="1400">
                        <a:latin typeface="Times New Roman"/>
                        <a:ea typeface="Times New Roman"/>
                      </a:endParaRPr>
                    </a:p>
                  </a:txBody>
                  <a:tcPr marL="68580" marR="68580" marT="0" marB="0" anchor="ctr"/>
                </a:tc>
              </a:tr>
              <a:tr h="774499">
                <a:tc>
                  <a:txBody>
                    <a:bodyPr/>
                    <a:lstStyle/>
                    <a:p>
                      <a:pPr>
                        <a:spcAft>
                          <a:spcPts val="0"/>
                        </a:spcAft>
                      </a:pPr>
                      <a:r>
                        <a:rPr lang="el-GR" sz="1400"/>
                        <a:t>2. 4 Παρεμβάσεις του ανθρώπου στο περιβάλλον</a:t>
                      </a:r>
                      <a:endParaRPr lang="el-GR" sz="1400">
                        <a:latin typeface="Times New Roman"/>
                        <a:ea typeface="Times New Roman"/>
                      </a:endParaRPr>
                    </a:p>
                  </a:txBody>
                  <a:tcPr marL="68580" marR="68580" marT="0" marB="0" anchor="ctr"/>
                </a:tc>
                <a:tc>
                  <a:txBody>
                    <a:bodyPr/>
                    <a:lstStyle/>
                    <a:p>
                      <a:pPr>
                        <a:spcAft>
                          <a:spcPts val="0"/>
                        </a:spcAft>
                      </a:pPr>
                      <a:r>
                        <a:rPr lang="el-GR" sz="1600" b="1" dirty="0">
                          <a:solidFill>
                            <a:srgbClr val="FF0000"/>
                          </a:solidFill>
                        </a:rPr>
                        <a:t>Προτείνεται κάθε περιβαλλοντικό πρόβλημα να διδαχθεί με τη μορφή μικρού </a:t>
                      </a:r>
                      <a:r>
                        <a:rPr lang="en-US" sz="1600" b="1" dirty="0">
                          <a:solidFill>
                            <a:srgbClr val="FF0000"/>
                          </a:solidFill>
                        </a:rPr>
                        <a:t>project</a:t>
                      </a:r>
                      <a:r>
                        <a:rPr lang="el-GR" sz="1600" b="1" dirty="0">
                          <a:solidFill>
                            <a:srgbClr val="FF0000"/>
                          </a:solidFill>
                        </a:rPr>
                        <a:t>.</a:t>
                      </a:r>
                      <a:endParaRPr lang="el-GR" sz="1600" b="1" dirty="0">
                        <a:solidFill>
                          <a:srgbClr val="FF0000"/>
                        </a:solidFill>
                        <a:latin typeface="Times New Roman"/>
                        <a:ea typeface="Times New Roman"/>
                      </a:endParaRPr>
                    </a:p>
                  </a:txBody>
                  <a:tcPr marL="68580" marR="68580" marT="0" marB="0"/>
                </a:tc>
                <a:tc>
                  <a:txBody>
                    <a:bodyPr/>
                    <a:lstStyle/>
                    <a:p>
                      <a:pPr algn="ctr">
                        <a:spcAft>
                          <a:spcPts val="0"/>
                        </a:spcAft>
                      </a:pPr>
                      <a:r>
                        <a:rPr lang="el-GR" sz="1400" dirty="0"/>
                        <a:t>4</a:t>
                      </a:r>
                      <a:endParaRPr lang="el-GR" sz="1400" dirty="0">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627784" y="188640"/>
            <a:ext cx="4023537" cy="400110"/>
          </a:xfrm>
          <a:prstGeom prst="rect">
            <a:avLst/>
          </a:prstGeom>
          <a:noFill/>
        </p:spPr>
        <p:txBody>
          <a:bodyPr wrap="none" rtlCol="0">
            <a:spAutoFit/>
          </a:bodyPr>
          <a:lstStyle/>
          <a:p>
            <a:r>
              <a:rPr lang="el-GR" sz="2000" b="1" dirty="0" smtClean="0"/>
              <a:t>Βιολογία Β΄ - Ημερησίου Γυμνασίου</a:t>
            </a:r>
            <a:endParaRPr lang="el-GR" sz="2000" b="1" dirty="0"/>
          </a:p>
        </p:txBody>
      </p:sp>
      <p:pic>
        <p:nvPicPr>
          <p:cNvPr id="4"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251520" y="620688"/>
            <a:ext cx="1296144" cy="2016224"/>
          </a:xfrm>
          <a:prstGeom prst="rect">
            <a:avLst/>
          </a:prstGeom>
          <a:noFill/>
        </p:spPr>
      </p:pic>
      <p:graphicFrame>
        <p:nvGraphicFramePr>
          <p:cNvPr id="6" name="5 - Πίνακας"/>
          <p:cNvGraphicFramePr>
            <a:graphicFrameLocks noGrp="1"/>
          </p:cNvGraphicFramePr>
          <p:nvPr/>
        </p:nvGraphicFramePr>
        <p:xfrm>
          <a:off x="1763688" y="620688"/>
          <a:ext cx="7200800" cy="6134100"/>
        </p:xfrm>
        <a:graphic>
          <a:graphicData uri="http://schemas.openxmlformats.org/drawingml/2006/table">
            <a:tbl>
              <a:tblPr>
                <a:tableStyleId>{2D5ABB26-0587-4C30-8999-92F81FD0307C}</a:tableStyleId>
              </a:tblPr>
              <a:tblGrid>
                <a:gridCol w="1537563"/>
                <a:gridCol w="5303197"/>
                <a:gridCol w="360040"/>
              </a:tblGrid>
              <a:tr h="126015">
                <a:tc gridSpan="3">
                  <a:txBody>
                    <a:bodyPr/>
                    <a:lstStyle/>
                    <a:p>
                      <a:pPr algn="ctr">
                        <a:spcBef>
                          <a:spcPts val="300"/>
                        </a:spcBef>
                        <a:spcAft>
                          <a:spcPts val="300"/>
                        </a:spcAft>
                      </a:pPr>
                      <a:r>
                        <a:rPr lang="el-GR" sz="1300" b="1" dirty="0"/>
                        <a:t>Κεφάλαιο 3</a:t>
                      </a:r>
                      <a:r>
                        <a:rPr lang="el-GR" sz="1300" b="1" baseline="30000" dirty="0"/>
                        <a:t>ο</a:t>
                      </a:r>
                      <a:r>
                        <a:rPr lang="el-GR" sz="1300" b="1" dirty="0"/>
                        <a:t>:  Μεταβολισμός (3 ώρες)</a:t>
                      </a:r>
                      <a:endParaRPr lang="el-GR" sz="1300" b="1" dirty="0">
                        <a:latin typeface="Times New Roman"/>
                        <a:ea typeface="Times New Roman"/>
                      </a:endParaRPr>
                    </a:p>
                  </a:txBody>
                  <a:tcPr marL="56707" marR="56707" marT="0" marB="0" anchor="ctr"/>
                </a:tc>
                <a:tc hMerge="1">
                  <a:txBody>
                    <a:bodyPr/>
                    <a:lstStyle/>
                    <a:p>
                      <a:endParaRPr lang="el-GR"/>
                    </a:p>
                  </a:txBody>
                  <a:tcPr/>
                </a:tc>
                <a:tc hMerge="1">
                  <a:txBody>
                    <a:bodyPr/>
                    <a:lstStyle/>
                    <a:p>
                      <a:endParaRPr lang="el-GR"/>
                    </a:p>
                  </a:txBody>
                  <a:tcPr/>
                </a:tc>
              </a:tr>
              <a:tr h="252031">
                <a:tc>
                  <a:txBody>
                    <a:bodyPr/>
                    <a:lstStyle/>
                    <a:p>
                      <a:pPr>
                        <a:spcAft>
                          <a:spcPts val="0"/>
                        </a:spcAft>
                      </a:pPr>
                      <a:r>
                        <a:rPr lang="el-GR" sz="1300" dirty="0"/>
                        <a:t>3.1 Άνθρωπος και ενέργεια</a:t>
                      </a:r>
                      <a:endParaRPr lang="el-GR" sz="1300" dirty="0">
                        <a:latin typeface="Times New Roman"/>
                        <a:ea typeface="Times New Roman"/>
                      </a:endParaRPr>
                    </a:p>
                  </a:txBody>
                  <a:tcPr marL="56707" marR="56707" marT="0" marB="0" anchor="ctr"/>
                </a:tc>
                <a:tc>
                  <a:txBody>
                    <a:bodyPr/>
                    <a:lstStyle/>
                    <a:p>
                      <a:pPr>
                        <a:spcAft>
                          <a:spcPts val="0"/>
                        </a:spcAft>
                      </a:pPr>
                      <a:endParaRPr lang="el-GR" sz="1300" dirty="0">
                        <a:solidFill>
                          <a:srgbClr val="FF0000"/>
                        </a:solidFill>
                        <a:latin typeface="Calibri"/>
                        <a:ea typeface="Times New Roman"/>
                      </a:endParaRPr>
                    </a:p>
                  </a:txBody>
                  <a:tcPr marL="56707" marR="56707" marT="0" marB="0"/>
                </a:tc>
                <a:tc>
                  <a:txBody>
                    <a:bodyPr/>
                    <a:lstStyle/>
                    <a:p>
                      <a:pPr algn="ctr">
                        <a:spcAft>
                          <a:spcPts val="0"/>
                        </a:spcAft>
                      </a:pPr>
                      <a:r>
                        <a:rPr lang="el-GR" sz="1300" dirty="0"/>
                        <a:t>1</a:t>
                      </a:r>
                      <a:endParaRPr lang="el-GR" sz="1300" dirty="0">
                        <a:latin typeface="Times New Roman"/>
                        <a:ea typeface="Times New Roman"/>
                      </a:endParaRPr>
                    </a:p>
                  </a:txBody>
                  <a:tcPr marL="56707" marR="56707" marT="0" marB="0" anchor="ctr"/>
                </a:tc>
              </a:tr>
              <a:tr h="378046">
                <a:tc>
                  <a:txBody>
                    <a:bodyPr/>
                    <a:lstStyle/>
                    <a:p>
                      <a:pPr>
                        <a:spcAft>
                          <a:spcPts val="0"/>
                        </a:spcAft>
                      </a:pPr>
                      <a:r>
                        <a:rPr lang="el-GR" sz="1300" dirty="0"/>
                        <a:t>3.2 Ένζυμα και μεταβολισμός</a:t>
                      </a:r>
                      <a:endParaRPr lang="el-GR" sz="1300" dirty="0">
                        <a:latin typeface="Times New Roman"/>
                        <a:ea typeface="Times New Roman"/>
                      </a:endParaRPr>
                    </a:p>
                  </a:txBody>
                  <a:tcPr marL="56707" marR="56707" marT="0" marB="0" anchor="ctr"/>
                </a:tc>
                <a:tc>
                  <a:txBody>
                    <a:bodyPr/>
                    <a:lstStyle/>
                    <a:p>
                      <a:pPr>
                        <a:spcAft>
                          <a:spcPts val="0"/>
                        </a:spcAft>
                      </a:pPr>
                      <a:r>
                        <a:rPr lang="el-GR" sz="1300" dirty="0"/>
                        <a:t>Προτείνεται να αξιοποιηθεί το διδακτικό υλικό:</a:t>
                      </a:r>
                    </a:p>
                    <a:p>
                      <a:pPr>
                        <a:spcAft>
                          <a:spcPts val="0"/>
                        </a:spcAft>
                      </a:pPr>
                      <a:r>
                        <a:rPr lang="el-GR" sz="1300" dirty="0"/>
                        <a:t>Ο Μηχανισμός δράσης των ενζύμων</a:t>
                      </a:r>
                    </a:p>
                    <a:p>
                      <a:pPr>
                        <a:spcAft>
                          <a:spcPts val="0"/>
                        </a:spcAft>
                      </a:pPr>
                      <a:r>
                        <a:rPr lang="el-GR" sz="1300" u="sng" dirty="0">
                          <a:hlinkClick r:id="rId3"/>
                        </a:rPr>
                        <a:t>http://photodentro.edu.gr/lor/r/8521/6667?locale=el</a:t>
                      </a:r>
                      <a:endParaRPr lang="el-GR" sz="1300" dirty="0">
                        <a:latin typeface="Times New Roman"/>
                        <a:ea typeface="Times New Roman"/>
                      </a:endParaRPr>
                    </a:p>
                  </a:txBody>
                  <a:tcPr marL="56707" marR="56707" marT="0" marB="0"/>
                </a:tc>
                <a:tc>
                  <a:txBody>
                    <a:bodyPr/>
                    <a:lstStyle/>
                    <a:p>
                      <a:pPr algn="ctr">
                        <a:spcAft>
                          <a:spcPts val="0"/>
                        </a:spcAft>
                      </a:pPr>
                      <a:r>
                        <a:rPr lang="el-GR" sz="1300"/>
                        <a:t>2</a:t>
                      </a:r>
                      <a:endParaRPr lang="el-GR" sz="1300">
                        <a:latin typeface="Times New Roman"/>
                        <a:ea typeface="Times New Roman"/>
                      </a:endParaRPr>
                    </a:p>
                  </a:txBody>
                  <a:tcPr marL="56707" marR="56707" marT="0" marB="0" anchor="ctr"/>
                </a:tc>
              </a:tr>
              <a:tr h="283535">
                <a:tc gridSpan="3">
                  <a:txBody>
                    <a:bodyPr/>
                    <a:lstStyle/>
                    <a:p>
                      <a:pPr algn="ctr">
                        <a:spcBef>
                          <a:spcPts val="300"/>
                        </a:spcBef>
                        <a:spcAft>
                          <a:spcPts val="300"/>
                        </a:spcAft>
                      </a:pPr>
                      <a:r>
                        <a:rPr lang="el-GR" sz="1300" b="1" dirty="0"/>
                        <a:t>Κεφάλαιο 4</a:t>
                      </a:r>
                      <a:r>
                        <a:rPr lang="el-GR" sz="1300" b="1" baseline="30000" dirty="0"/>
                        <a:t>ο</a:t>
                      </a:r>
                      <a:r>
                        <a:rPr lang="el-GR" sz="1300" b="1" dirty="0"/>
                        <a:t>: Οι ασθένειες και οι παράγοντες που σχετίζονται με την εμφάνισή τους</a:t>
                      </a:r>
                    </a:p>
                    <a:p>
                      <a:pPr algn="ctr">
                        <a:spcAft>
                          <a:spcPts val="0"/>
                        </a:spcAft>
                      </a:pPr>
                      <a:r>
                        <a:rPr lang="el-GR" sz="1300" b="1" dirty="0"/>
                        <a:t>(12 ώρες)</a:t>
                      </a:r>
                      <a:endParaRPr lang="el-GR" sz="1300" b="1" dirty="0">
                        <a:latin typeface="Times New Roman"/>
                        <a:ea typeface="Times New Roman"/>
                      </a:endParaRPr>
                    </a:p>
                  </a:txBody>
                  <a:tcPr marL="56707" marR="56707" marT="0" marB="0" anchor="ctr"/>
                </a:tc>
                <a:tc hMerge="1">
                  <a:txBody>
                    <a:bodyPr/>
                    <a:lstStyle/>
                    <a:p>
                      <a:endParaRPr lang="el-GR"/>
                    </a:p>
                  </a:txBody>
                  <a:tcPr/>
                </a:tc>
                <a:tc hMerge="1">
                  <a:txBody>
                    <a:bodyPr/>
                    <a:lstStyle/>
                    <a:p>
                      <a:endParaRPr lang="el-GR"/>
                    </a:p>
                  </a:txBody>
                  <a:tcPr/>
                </a:tc>
              </a:tr>
              <a:tr h="126015">
                <a:tc>
                  <a:txBody>
                    <a:bodyPr/>
                    <a:lstStyle/>
                    <a:p>
                      <a:pPr>
                        <a:spcAft>
                          <a:spcPts val="0"/>
                        </a:spcAft>
                      </a:pPr>
                      <a:r>
                        <a:rPr lang="el-GR" sz="1300" dirty="0"/>
                        <a:t>4.1 Ομοιόσταση</a:t>
                      </a:r>
                      <a:endParaRPr lang="el-GR" sz="1300" dirty="0">
                        <a:latin typeface="Times New Roman"/>
                        <a:ea typeface="Times New Roman"/>
                      </a:endParaRPr>
                    </a:p>
                  </a:txBody>
                  <a:tcPr marL="56707" marR="56707" marT="0" marB="0" anchor="ctr"/>
                </a:tc>
                <a:tc>
                  <a:txBody>
                    <a:bodyPr/>
                    <a:lstStyle/>
                    <a:p>
                      <a:pPr>
                        <a:spcAft>
                          <a:spcPts val="0"/>
                        </a:spcAft>
                      </a:pPr>
                      <a:endParaRPr lang="el-GR" sz="1300" dirty="0">
                        <a:latin typeface="Calibri"/>
                        <a:ea typeface="Times New Roman"/>
                      </a:endParaRPr>
                    </a:p>
                  </a:txBody>
                  <a:tcPr marL="56707" marR="56707" marT="0" marB="0"/>
                </a:tc>
                <a:tc>
                  <a:txBody>
                    <a:bodyPr/>
                    <a:lstStyle/>
                    <a:p>
                      <a:pPr algn="ctr">
                        <a:spcAft>
                          <a:spcPts val="0"/>
                        </a:spcAft>
                      </a:pPr>
                      <a:r>
                        <a:rPr lang="el-GR" sz="1300" dirty="0"/>
                        <a:t>1</a:t>
                      </a:r>
                      <a:endParaRPr lang="el-GR" sz="1300" dirty="0">
                        <a:latin typeface="Times New Roman"/>
                        <a:ea typeface="Times New Roman"/>
                      </a:endParaRPr>
                    </a:p>
                  </a:txBody>
                  <a:tcPr marL="56707" marR="56707" marT="0" marB="0" anchor="ctr"/>
                </a:tc>
              </a:tr>
              <a:tr h="2016248">
                <a:tc>
                  <a:txBody>
                    <a:bodyPr/>
                    <a:lstStyle/>
                    <a:p>
                      <a:pPr>
                        <a:spcAft>
                          <a:spcPts val="0"/>
                        </a:spcAft>
                      </a:pPr>
                      <a:r>
                        <a:rPr lang="el-GR" sz="1300" dirty="0"/>
                        <a:t>4.2 Ασθένειες</a:t>
                      </a:r>
                      <a:endParaRPr lang="el-GR" sz="1300" dirty="0">
                        <a:latin typeface="Times New Roman"/>
                        <a:ea typeface="Times New Roman"/>
                      </a:endParaRPr>
                    </a:p>
                  </a:txBody>
                  <a:tcPr marL="56707" marR="56707" marT="0" marB="0" anchor="ctr"/>
                </a:tc>
                <a:tc>
                  <a:txBody>
                    <a:bodyPr/>
                    <a:lstStyle/>
                    <a:p>
                      <a:pPr>
                        <a:spcAft>
                          <a:spcPts val="0"/>
                        </a:spcAft>
                      </a:pPr>
                      <a:r>
                        <a:rPr lang="el-GR" sz="1300" dirty="0"/>
                        <a:t>Προτείνεται κατά τη διδασκαλία των βακτηρίων να τονιστούν οι διαφορές μεταξύ </a:t>
                      </a:r>
                      <a:r>
                        <a:rPr lang="el-GR" sz="1300" dirty="0" err="1"/>
                        <a:t>βακτηριακών</a:t>
                      </a:r>
                      <a:r>
                        <a:rPr lang="el-GR" sz="1300" dirty="0"/>
                        <a:t> κυττάρων (</a:t>
                      </a:r>
                      <a:r>
                        <a:rPr lang="el-GR" sz="1300" dirty="0" err="1"/>
                        <a:t>προκαρυωτικά</a:t>
                      </a:r>
                      <a:r>
                        <a:rPr lang="el-GR" sz="1300" dirty="0"/>
                        <a:t>) και κυττάρων του ξενιστή (</a:t>
                      </a:r>
                      <a:r>
                        <a:rPr lang="el-GR" sz="1300" dirty="0" err="1"/>
                        <a:t>ευκαρυωτικά</a:t>
                      </a:r>
                      <a:r>
                        <a:rPr lang="el-GR" sz="1300" dirty="0"/>
                        <a:t> κύτταρα), ώστε να γίνει συζητηθεί και να γίνει πιο κατανοητή η χρήση της φαρμακευτικής αγωγής (αντιβιοτικά – </a:t>
                      </a:r>
                      <a:r>
                        <a:rPr lang="el-GR" sz="1300" dirty="0" err="1"/>
                        <a:t>αντιιικά</a:t>
                      </a:r>
                      <a:r>
                        <a:rPr lang="el-GR" sz="1300" dirty="0"/>
                        <a:t>).</a:t>
                      </a:r>
                      <a:r>
                        <a:rPr lang="el-GR" sz="1300" u="sng" dirty="0"/>
                        <a:t> </a:t>
                      </a:r>
                      <a:endParaRPr lang="el-GR" sz="1300" dirty="0"/>
                    </a:p>
                    <a:p>
                      <a:pPr>
                        <a:spcBef>
                          <a:spcPts val="600"/>
                        </a:spcBef>
                        <a:spcAft>
                          <a:spcPts val="0"/>
                        </a:spcAft>
                      </a:pPr>
                      <a:r>
                        <a:rPr lang="el-GR" sz="1300" u="sng" dirty="0"/>
                        <a:t>2</a:t>
                      </a:r>
                      <a:r>
                        <a:rPr lang="el-GR" sz="1300" u="sng" baseline="30000" dirty="0"/>
                        <a:t>η</a:t>
                      </a:r>
                      <a:r>
                        <a:rPr lang="el-GR" sz="1300" u="sng" dirty="0"/>
                        <a:t> εργαστηριακή άσκηση</a:t>
                      </a:r>
                      <a:endParaRPr lang="el-GR" sz="1300" dirty="0"/>
                    </a:p>
                    <a:p>
                      <a:pPr>
                        <a:spcAft>
                          <a:spcPts val="0"/>
                        </a:spcAft>
                      </a:pPr>
                      <a:r>
                        <a:rPr lang="el-GR" sz="1300" dirty="0"/>
                        <a:t>Παρατήρηση </a:t>
                      </a:r>
                      <a:r>
                        <a:rPr lang="el-GR" sz="1300" dirty="0" err="1"/>
                        <a:t>πρωτοζώων</a:t>
                      </a:r>
                      <a:endParaRPr lang="el-GR" sz="1300" dirty="0"/>
                    </a:p>
                    <a:p>
                      <a:pPr>
                        <a:spcAft>
                          <a:spcPts val="0"/>
                        </a:spcAft>
                      </a:pPr>
                      <a:r>
                        <a:rPr lang="el-GR" sz="1300" u="sng" dirty="0"/>
                        <a:t>3</a:t>
                      </a:r>
                      <a:r>
                        <a:rPr lang="el-GR" sz="1300" u="sng" baseline="30000" dirty="0"/>
                        <a:t>η</a:t>
                      </a:r>
                      <a:r>
                        <a:rPr lang="el-GR" sz="1300" u="sng" dirty="0"/>
                        <a:t> εργαστηριακή άσκηση</a:t>
                      </a:r>
                      <a:endParaRPr lang="el-GR" sz="1300" dirty="0"/>
                    </a:p>
                    <a:p>
                      <a:pPr>
                        <a:spcAft>
                          <a:spcPts val="0"/>
                        </a:spcAft>
                      </a:pPr>
                      <a:r>
                        <a:rPr lang="el-GR" sz="1300" dirty="0"/>
                        <a:t>Παρατήρηση βακτηρίων</a:t>
                      </a:r>
                    </a:p>
                    <a:p>
                      <a:pPr>
                        <a:spcAft>
                          <a:spcPts val="0"/>
                        </a:spcAft>
                      </a:pPr>
                      <a:r>
                        <a:rPr lang="el-GR" sz="1300" dirty="0"/>
                        <a:t>(πρόκειται για τις ασκήσεις 2 και 3 του εργαστηριακού οδηγού)</a:t>
                      </a:r>
                    </a:p>
                    <a:p>
                      <a:pPr>
                        <a:spcBef>
                          <a:spcPts val="600"/>
                        </a:spcBef>
                        <a:spcAft>
                          <a:spcPts val="0"/>
                        </a:spcAft>
                      </a:pPr>
                      <a:r>
                        <a:rPr lang="el-GR" sz="1300" dirty="0"/>
                        <a:t>Μπορεί να αξιοποιηθεί το διδακτικό υλικό:</a:t>
                      </a:r>
                    </a:p>
                    <a:p>
                      <a:pPr>
                        <a:spcAft>
                          <a:spcPts val="0"/>
                        </a:spcAft>
                      </a:pPr>
                      <a:r>
                        <a:rPr lang="el-GR" sz="1300" dirty="0"/>
                        <a:t>α) Βακτήρια</a:t>
                      </a:r>
                    </a:p>
                    <a:p>
                      <a:pPr>
                        <a:spcAft>
                          <a:spcPts val="0"/>
                        </a:spcAft>
                      </a:pPr>
                      <a:r>
                        <a:rPr lang="el-GR" sz="1300" u="sng" dirty="0">
                          <a:hlinkClick r:id="rId4"/>
                        </a:rPr>
                        <a:t>http://photodentro.edu.gr/lor/r/8521/3107?locale=el</a:t>
                      </a:r>
                      <a:endParaRPr lang="el-GR" sz="1300" dirty="0"/>
                    </a:p>
                    <a:p>
                      <a:pPr>
                        <a:spcAft>
                          <a:spcPts val="0"/>
                        </a:spcAft>
                      </a:pPr>
                      <a:r>
                        <a:rPr lang="el-GR" sz="1300" dirty="0"/>
                        <a:t>β) Είσοδος μικροβίων στον οργανισμό</a:t>
                      </a:r>
                    </a:p>
                    <a:p>
                      <a:pPr>
                        <a:spcAft>
                          <a:spcPts val="0"/>
                        </a:spcAft>
                      </a:pPr>
                      <a:r>
                        <a:rPr lang="el-GR" sz="1300" u="sng" dirty="0">
                          <a:hlinkClick r:id="rId5"/>
                        </a:rPr>
                        <a:t>http://photodentro.edu.gr/lor/r/8521/4886?locale=el</a:t>
                      </a:r>
                      <a:endParaRPr lang="el-GR" sz="1300" dirty="0">
                        <a:latin typeface="Times New Roman"/>
                        <a:ea typeface="Times New Roman"/>
                      </a:endParaRPr>
                    </a:p>
                  </a:txBody>
                  <a:tcPr marL="56707" marR="56707" marT="0" marB="0"/>
                </a:tc>
                <a:tc>
                  <a:txBody>
                    <a:bodyPr/>
                    <a:lstStyle/>
                    <a:p>
                      <a:pPr algn="ctr">
                        <a:spcAft>
                          <a:spcPts val="0"/>
                        </a:spcAft>
                      </a:pPr>
                      <a:r>
                        <a:rPr lang="el-GR" sz="1300" dirty="0"/>
                        <a:t>5</a:t>
                      </a:r>
                      <a:endParaRPr lang="el-GR" sz="1300" dirty="0">
                        <a:latin typeface="Times New Roman"/>
                        <a:ea typeface="Times New Roman"/>
                      </a:endParaRPr>
                    </a:p>
                  </a:txBody>
                  <a:tcPr marL="56707" marR="56707" marT="0" marB="0" anchor="ctr"/>
                </a:tc>
              </a:tr>
              <a:tr h="630077">
                <a:tc>
                  <a:txBody>
                    <a:bodyPr/>
                    <a:lstStyle/>
                    <a:p>
                      <a:pPr>
                        <a:spcAft>
                          <a:spcPts val="0"/>
                        </a:spcAft>
                      </a:pPr>
                      <a:r>
                        <a:rPr lang="el-GR" sz="1300" dirty="0"/>
                        <a:t>4.3 Αμυντικοί μηχανισμοί του ανθρώπου </a:t>
                      </a:r>
                      <a:endParaRPr lang="el-GR" sz="1300" dirty="0">
                        <a:latin typeface="Times New Roman"/>
                        <a:ea typeface="Times New Roman"/>
                      </a:endParaRPr>
                    </a:p>
                  </a:txBody>
                  <a:tcPr marL="56707" marR="56707" marT="0" marB="0" anchor="ctr"/>
                </a:tc>
                <a:tc>
                  <a:txBody>
                    <a:bodyPr/>
                    <a:lstStyle/>
                    <a:p>
                      <a:pPr>
                        <a:spcAft>
                          <a:spcPts val="0"/>
                        </a:spcAft>
                      </a:pPr>
                      <a:r>
                        <a:rPr lang="el-GR" sz="1300" dirty="0"/>
                        <a:t>Μπορεί να αξιοποιηθεί το διδακτικό υλικό:</a:t>
                      </a:r>
                    </a:p>
                    <a:p>
                      <a:pPr>
                        <a:spcAft>
                          <a:spcPts val="0"/>
                        </a:spcAft>
                      </a:pPr>
                      <a:r>
                        <a:rPr lang="el-GR" sz="1300" dirty="0"/>
                        <a:t>α) Μη ειδική άμυνα: Φλεγμονή</a:t>
                      </a:r>
                    </a:p>
                    <a:p>
                      <a:pPr>
                        <a:spcAft>
                          <a:spcPts val="0"/>
                        </a:spcAft>
                      </a:pPr>
                      <a:r>
                        <a:rPr lang="el-GR" sz="1300" u="sng" dirty="0">
                          <a:hlinkClick r:id="rId6"/>
                        </a:rPr>
                        <a:t>http://photodentro.edu.gr/lor/r/8521/5626?locale=el</a:t>
                      </a:r>
                      <a:endParaRPr lang="el-GR" sz="1300" dirty="0"/>
                    </a:p>
                    <a:p>
                      <a:pPr>
                        <a:spcAft>
                          <a:spcPts val="0"/>
                        </a:spcAft>
                      </a:pPr>
                      <a:r>
                        <a:rPr lang="el-GR" sz="1300" dirty="0"/>
                        <a:t>β) Εμβόλια</a:t>
                      </a:r>
                    </a:p>
                    <a:p>
                      <a:pPr>
                        <a:spcAft>
                          <a:spcPts val="0"/>
                        </a:spcAft>
                      </a:pPr>
                      <a:r>
                        <a:rPr lang="el-GR" sz="1300" u="sng" dirty="0">
                          <a:hlinkClick r:id="rId7"/>
                        </a:rPr>
                        <a:t>http://photodentro.edu.gr/lor/r/8521/3106?locale=el</a:t>
                      </a:r>
                      <a:endParaRPr lang="el-GR" sz="1300" dirty="0">
                        <a:latin typeface="Times New Roman"/>
                        <a:ea typeface="Times New Roman"/>
                      </a:endParaRPr>
                    </a:p>
                  </a:txBody>
                  <a:tcPr marL="56707" marR="56707" marT="0" marB="0"/>
                </a:tc>
                <a:tc>
                  <a:txBody>
                    <a:bodyPr/>
                    <a:lstStyle/>
                    <a:p>
                      <a:pPr algn="ctr">
                        <a:spcAft>
                          <a:spcPts val="0"/>
                        </a:spcAft>
                      </a:pPr>
                      <a:r>
                        <a:rPr lang="el-GR" sz="1300" dirty="0"/>
                        <a:t>3</a:t>
                      </a:r>
                      <a:endParaRPr lang="el-GR" sz="1300" dirty="0">
                        <a:latin typeface="Times New Roman"/>
                        <a:ea typeface="Times New Roman"/>
                      </a:endParaRPr>
                    </a:p>
                  </a:txBody>
                  <a:tcPr marL="56707" marR="56707" marT="0" marB="0" anchor="ctr"/>
                </a:tc>
              </a:tr>
              <a:tr h="252031">
                <a:tc>
                  <a:txBody>
                    <a:bodyPr/>
                    <a:lstStyle/>
                    <a:p>
                      <a:pPr>
                        <a:spcAft>
                          <a:spcPts val="0"/>
                        </a:spcAft>
                      </a:pPr>
                      <a:r>
                        <a:rPr lang="el-GR" sz="1300" dirty="0"/>
                        <a:t>4.4 Τρόπος ζωής και ασθένειες </a:t>
                      </a:r>
                      <a:endParaRPr lang="el-GR" sz="1300" dirty="0">
                        <a:latin typeface="Times New Roman"/>
                        <a:ea typeface="Times New Roman"/>
                      </a:endParaRPr>
                    </a:p>
                  </a:txBody>
                  <a:tcPr marL="56707" marR="56707" marT="0" marB="0" anchor="ctr"/>
                </a:tc>
                <a:tc>
                  <a:txBody>
                    <a:bodyPr/>
                    <a:lstStyle/>
                    <a:p>
                      <a:pPr>
                        <a:spcAft>
                          <a:spcPts val="0"/>
                        </a:spcAft>
                      </a:pPr>
                      <a:endParaRPr lang="el-GR" sz="1300" dirty="0">
                        <a:latin typeface="Calibri"/>
                        <a:ea typeface="Times New Roman"/>
                      </a:endParaRPr>
                    </a:p>
                  </a:txBody>
                  <a:tcPr marL="56707" marR="56707" marT="0" marB="0"/>
                </a:tc>
                <a:tc>
                  <a:txBody>
                    <a:bodyPr/>
                    <a:lstStyle/>
                    <a:p>
                      <a:pPr algn="ctr">
                        <a:spcAft>
                          <a:spcPts val="0"/>
                        </a:spcAft>
                      </a:pPr>
                      <a:r>
                        <a:rPr lang="el-GR" sz="1300" dirty="0"/>
                        <a:t>3</a:t>
                      </a:r>
                      <a:endParaRPr lang="el-GR" sz="1300" dirty="0">
                        <a:latin typeface="Times New Roman"/>
                        <a:ea typeface="Times New Roman"/>
                      </a:endParaRPr>
                    </a:p>
                  </a:txBody>
                  <a:tcPr marL="56707" marR="56707"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Πίνακας"/>
          <p:cNvGraphicFramePr>
            <a:graphicFrameLocks noGrp="1"/>
          </p:cNvGraphicFramePr>
          <p:nvPr/>
        </p:nvGraphicFramePr>
        <p:xfrm>
          <a:off x="2339752" y="1127120"/>
          <a:ext cx="6312024" cy="2661920"/>
        </p:xfrm>
        <a:graphic>
          <a:graphicData uri="http://schemas.openxmlformats.org/drawingml/2006/table">
            <a:tbl>
              <a:tblPr firstRow="1" bandRow="1">
                <a:tableStyleId>{FABFCF23-3B69-468F-B69F-88F6DE6A72F2}</a:tableStyleId>
              </a:tblPr>
              <a:tblGrid>
                <a:gridCol w="3156012"/>
                <a:gridCol w="3156012"/>
              </a:tblGrid>
              <a:tr h="370840">
                <a:tc gridSpan="2">
                  <a:txBody>
                    <a:bodyPr/>
                    <a:lstStyle/>
                    <a:p>
                      <a:pPr algn="ctr"/>
                      <a:r>
                        <a:rPr lang="el-GR" dirty="0" err="1" smtClean="0"/>
                        <a:t>Σχολ</a:t>
                      </a:r>
                      <a:r>
                        <a:rPr lang="el-GR" dirty="0" smtClean="0"/>
                        <a:t>. Έτος 2016 -2017</a:t>
                      </a:r>
                      <a:endParaRPr lang="el-GR"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Σύνολο διδακτικών ωρών </a:t>
                      </a:r>
                    </a:p>
                    <a:p>
                      <a:endParaRPr lang="el-GR" dirty="0"/>
                    </a:p>
                  </a:txBody>
                  <a:tcPr/>
                </a:tc>
                <a:tc>
                  <a:txBody>
                    <a:bodyPr/>
                    <a:lstStyle/>
                    <a:p>
                      <a:pPr algn="ctr"/>
                      <a:r>
                        <a:rPr lang="el-GR" dirty="0" smtClean="0"/>
                        <a:t>25</a:t>
                      </a:r>
                      <a:endParaRPr lang="el-GR" dirty="0"/>
                    </a:p>
                  </a:txBody>
                  <a:tcPr/>
                </a:tc>
              </a:tr>
              <a:tr h="370840">
                <a:tc>
                  <a:txBody>
                    <a:bodyPr/>
                    <a:lstStyle/>
                    <a:p>
                      <a:r>
                        <a:rPr lang="el-GR" dirty="0" smtClean="0"/>
                        <a:t>Προτεινόμενο ψηφιακό υλικό</a:t>
                      </a:r>
                      <a:endParaRPr lang="el-GR" dirty="0"/>
                    </a:p>
                  </a:txBody>
                  <a:tcPr/>
                </a:tc>
                <a:tc>
                  <a:txBody>
                    <a:bodyPr/>
                    <a:lstStyle/>
                    <a:p>
                      <a:pPr algn="ctr"/>
                      <a:r>
                        <a:rPr lang="el-GR" dirty="0" smtClean="0"/>
                        <a:t>7</a:t>
                      </a:r>
                      <a:r>
                        <a:rPr lang="el-GR" baseline="0" dirty="0" smtClean="0"/>
                        <a:t> </a:t>
                      </a:r>
                      <a:r>
                        <a:rPr lang="el-GR" dirty="0" smtClean="0"/>
                        <a:t>μαθησιακά αντικείμενα από το Φωτόδεντρο </a:t>
                      </a:r>
                      <a:endParaRPr lang="el-GR" dirty="0"/>
                    </a:p>
                  </a:txBody>
                  <a:tcPr/>
                </a:tc>
              </a:tr>
              <a:tr h="370840">
                <a:tc>
                  <a:txBody>
                    <a:bodyPr/>
                    <a:lstStyle/>
                    <a:p>
                      <a:r>
                        <a:rPr lang="el-GR" dirty="0" smtClean="0"/>
                        <a:t>Εργαστηριακές ασκήσεις </a:t>
                      </a:r>
                      <a:endParaRPr lang="el-GR" dirty="0"/>
                    </a:p>
                  </a:txBody>
                  <a:tcPr/>
                </a:tc>
                <a:tc>
                  <a:txBody>
                    <a:bodyPr/>
                    <a:lstStyle/>
                    <a:p>
                      <a:pPr algn="ctr"/>
                      <a:r>
                        <a:rPr lang="el-GR" dirty="0" smtClean="0"/>
                        <a:t>3</a:t>
                      </a:r>
                      <a:r>
                        <a:rPr lang="el-GR" baseline="0" dirty="0" smtClean="0"/>
                        <a:t> </a:t>
                      </a:r>
                      <a:endParaRPr lang="el-GR" dirty="0"/>
                    </a:p>
                  </a:txBody>
                  <a:tcPr/>
                </a:tc>
              </a:tr>
              <a:tr h="370840">
                <a:tc>
                  <a:txBody>
                    <a:bodyPr/>
                    <a:lstStyle/>
                    <a:p>
                      <a:r>
                        <a:rPr lang="el-GR" dirty="0" smtClean="0"/>
                        <a:t>Προτεινόμενο</a:t>
                      </a:r>
                      <a:r>
                        <a:rPr lang="el-GR" baseline="0" dirty="0" smtClean="0"/>
                        <a:t> </a:t>
                      </a:r>
                      <a:r>
                        <a:rPr lang="en-US" baseline="0" dirty="0" smtClean="0"/>
                        <a:t>project</a:t>
                      </a:r>
                      <a:endParaRPr lang="el-GR" dirty="0"/>
                    </a:p>
                  </a:txBody>
                  <a:tcPr/>
                </a:tc>
                <a:tc>
                  <a:txBody>
                    <a:bodyPr/>
                    <a:lstStyle/>
                    <a:p>
                      <a:pPr algn="ctr"/>
                      <a:r>
                        <a:rPr lang="el-GR" dirty="0" smtClean="0"/>
                        <a:t>Μελέτη</a:t>
                      </a:r>
                      <a:r>
                        <a:rPr lang="el-GR" baseline="0" dirty="0" smtClean="0"/>
                        <a:t> περιβαλλοντικών προβλημάτων</a:t>
                      </a:r>
                      <a:endParaRPr lang="el-GR" dirty="0"/>
                    </a:p>
                  </a:txBody>
                  <a:tcPr/>
                </a:tc>
              </a:tr>
            </a:tbl>
          </a:graphicData>
        </a:graphic>
      </p:graphicFrame>
      <p:sp>
        <p:nvSpPr>
          <p:cNvPr id="8" name="7 - TextBox"/>
          <p:cNvSpPr txBox="1"/>
          <p:nvPr/>
        </p:nvSpPr>
        <p:spPr>
          <a:xfrm>
            <a:off x="2627784" y="260648"/>
            <a:ext cx="4023537" cy="400110"/>
          </a:xfrm>
          <a:prstGeom prst="rect">
            <a:avLst/>
          </a:prstGeom>
          <a:noFill/>
        </p:spPr>
        <p:txBody>
          <a:bodyPr wrap="none" rtlCol="0">
            <a:spAutoFit/>
          </a:bodyPr>
          <a:lstStyle/>
          <a:p>
            <a:r>
              <a:rPr lang="el-GR" sz="2000" b="1" dirty="0" smtClean="0"/>
              <a:t>Βιολογία Β΄ - Ημερησίου Γυμνασίου</a:t>
            </a:r>
            <a:endParaRPr lang="el-GR" sz="2000" b="1" dirty="0"/>
          </a:p>
        </p:txBody>
      </p:sp>
      <p:pic>
        <p:nvPicPr>
          <p:cNvPr id="5"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395536" y="1340768"/>
            <a:ext cx="1440000" cy="216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619672" y="44624"/>
            <a:ext cx="5660780" cy="400110"/>
          </a:xfrm>
          <a:prstGeom prst="rect">
            <a:avLst/>
          </a:prstGeom>
          <a:noFill/>
        </p:spPr>
        <p:txBody>
          <a:bodyPr wrap="none" rtlCol="0">
            <a:spAutoFit/>
          </a:bodyPr>
          <a:lstStyle/>
          <a:p>
            <a:r>
              <a:rPr lang="el-GR" sz="2000" b="1" dirty="0" smtClean="0"/>
              <a:t>Βιολογία Β΄ - Εσπερινού Γυμνασίου (Κεφάλαια 2,4)</a:t>
            </a:r>
            <a:endParaRPr lang="el-GR" sz="2000" b="1" dirty="0"/>
          </a:p>
        </p:txBody>
      </p:sp>
      <p:graphicFrame>
        <p:nvGraphicFramePr>
          <p:cNvPr id="6" name="5 - Πίνακας"/>
          <p:cNvGraphicFramePr>
            <a:graphicFrameLocks noGrp="1"/>
          </p:cNvGraphicFramePr>
          <p:nvPr/>
        </p:nvGraphicFramePr>
        <p:xfrm>
          <a:off x="179512" y="476672"/>
          <a:ext cx="8964488" cy="6201229"/>
        </p:xfrm>
        <a:graphic>
          <a:graphicData uri="http://schemas.openxmlformats.org/drawingml/2006/table">
            <a:tbl>
              <a:tblPr>
                <a:tableStyleId>{2D5ABB26-0587-4C30-8999-92F81FD0307C}</a:tableStyleId>
              </a:tblPr>
              <a:tblGrid>
                <a:gridCol w="1973406"/>
                <a:gridCol w="6247172"/>
                <a:gridCol w="132350"/>
                <a:gridCol w="611560"/>
              </a:tblGrid>
              <a:tr h="92891">
                <a:tc>
                  <a:txBody>
                    <a:bodyPr/>
                    <a:lstStyle/>
                    <a:p>
                      <a:pPr>
                        <a:spcAft>
                          <a:spcPts val="0"/>
                        </a:spcAft>
                      </a:pPr>
                      <a:r>
                        <a:rPr lang="el-GR" sz="1100" dirty="0"/>
                        <a:t>Ενότητα</a:t>
                      </a:r>
                      <a:endParaRPr lang="el-GR" sz="1100" dirty="0">
                        <a:latin typeface="Times New Roman"/>
                        <a:ea typeface="Times New Roman"/>
                      </a:endParaRPr>
                    </a:p>
                  </a:txBody>
                  <a:tcPr marL="41801" marR="41801" marT="0" marB="0"/>
                </a:tc>
                <a:tc>
                  <a:txBody>
                    <a:bodyPr/>
                    <a:lstStyle/>
                    <a:p>
                      <a:pPr algn="ctr">
                        <a:spcAft>
                          <a:spcPts val="0"/>
                        </a:spcAft>
                      </a:pPr>
                      <a:r>
                        <a:rPr lang="el-GR" sz="1100"/>
                        <a:t>Παρατηρήσεις/Δραστηριότητες</a:t>
                      </a:r>
                      <a:endParaRPr lang="el-GR" sz="1100">
                        <a:latin typeface="Times New Roman"/>
                        <a:ea typeface="Times New Roman"/>
                      </a:endParaRPr>
                    </a:p>
                  </a:txBody>
                  <a:tcPr marL="41801" marR="41801" marT="0" marB="0"/>
                </a:tc>
                <a:tc gridSpan="2">
                  <a:txBody>
                    <a:bodyPr/>
                    <a:lstStyle/>
                    <a:p>
                      <a:pPr>
                        <a:spcAft>
                          <a:spcPts val="0"/>
                        </a:spcAft>
                      </a:pPr>
                      <a:r>
                        <a:rPr lang="el-GR" sz="1100"/>
                        <a:t>Ώρες</a:t>
                      </a:r>
                      <a:endParaRPr lang="el-GR" sz="1100">
                        <a:latin typeface="Times New Roman"/>
                        <a:ea typeface="Times New Roman"/>
                      </a:endParaRPr>
                    </a:p>
                  </a:txBody>
                  <a:tcPr marL="41801" marR="41801" marT="0" marB="0"/>
                </a:tc>
                <a:tc hMerge="1">
                  <a:txBody>
                    <a:bodyPr/>
                    <a:lstStyle/>
                    <a:p>
                      <a:endParaRPr lang="el-GR"/>
                    </a:p>
                  </a:txBody>
                  <a:tcPr/>
                </a:tc>
              </a:tr>
              <a:tr h="92891">
                <a:tc gridSpan="4">
                  <a:txBody>
                    <a:bodyPr/>
                    <a:lstStyle/>
                    <a:p>
                      <a:pPr algn="ctr">
                        <a:spcBef>
                          <a:spcPts val="300"/>
                        </a:spcBef>
                        <a:spcAft>
                          <a:spcPts val="300"/>
                        </a:spcAft>
                      </a:pPr>
                      <a:r>
                        <a:rPr lang="el-GR" sz="1100" b="1" dirty="0"/>
                        <a:t>Κεφάλαιο 2 - Οι οργανισμοί στο περιβάλλον τους (11 ώρες)</a:t>
                      </a:r>
                      <a:endParaRPr lang="el-GR" sz="1100" b="1" dirty="0">
                        <a:latin typeface="Times New Roman"/>
                        <a:ea typeface="Times New Roman"/>
                      </a:endParaRPr>
                    </a:p>
                  </a:txBody>
                  <a:tcPr marL="41801" marR="41801" marT="0" marB="0" anchor="ctr"/>
                </a:tc>
                <a:tc hMerge="1">
                  <a:txBody>
                    <a:bodyPr/>
                    <a:lstStyle/>
                    <a:p>
                      <a:endParaRPr lang="el-GR"/>
                    </a:p>
                  </a:txBody>
                  <a:tcPr/>
                </a:tc>
                <a:tc hMerge="1">
                  <a:txBody>
                    <a:bodyPr/>
                    <a:lstStyle/>
                    <a:p>
                      <a:endParaRPr lang="el-GR"/>
                    </a:p>
                  </a:txBody>
                  <a:tcPr/>
                </a:tc>
                <a:tc hMerge="1">
                  <a:txBody>
                    <a:bodyPr/>
                    <a:lstStyle/>
                    <a:p>
                      <a:endParaRPr lang="el-GR"/>
                    </a:p>
                  </a:txBody>
                  <a:tcPr/>
                </a:tc>
              </a:tr>
              <a:tr h="278674">
                <a:tc>
                  <a:txBody>
                    <a:bodyPr/>
                    <a:lstStyle/>
                    <a:p>
                      <a:pPr>
                        <a:spcAft>
                          <a:spcPts val="0"/>
                        </a:spcAft>
                      </a:pPr>
                      <a:r>
                        <a:rPr lang="el-GR" sz="1100" dirty="0"/>
                        <a:t>2.1 Ισορροπία στα βιολογικά οικοσυστήματα</a:t>
                      </a:r>
                      <a:endParaRPr lang="el-GR" sz="1100" dirty="0">
                        <a:latin typeface="Times New Roman"/>
                        <a:ea typeface="Times New Roman"/>
                      </a:endParaRPr>
                    </a:p>
                  </a:txBody>
                  <a:tcPr marL="41801" marR="41801" marT="0" marB="0" anchor="ctr"/>
                </a:tc>
                <a:tc gridSpan="2">
                  <a:txBody>
                    <a:bodyPr/>
                    <a:lstStyle/>
                    <a:p>
                      <a:pPr>
                        <a:spcAft>
                          <a:spcPts val="0"/>
                        </a:spcAft>
                      </a:pPr>
                      <a:endParaRPr lang="el-GR" sz="1100" dirty="0">
                        <a:latin typeface="Calibri"/>
                        <a:ea typeface="Times New Roman"/>
                      </a:endParaRPr>
                    </a:p>
                  </a:txBody>
                  <a:tcPr marL="41801" marR="41801" marT="0" marB="0"/>
                </a:tc>
                <a:tc hMerge="1">
                  <a:txBody>
                    <a:bodyPr/>
                    <a:lstStyle/>
                    <a:p>
                      <a:pPr algn="ctr">
                        <a:spcAft>
                          <a:spcPts val="0"/>
                        </a:spcAft>
                      </a:pPr>
                      <a:endParaRPr lang="el-GR" sz="110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dirty="0"/>
                        <a:t>2</a:t>
                      </a:r>
                      <a:endParaRPr lang="el-GR" sz="1100" dirty="0">
                        <a:latin typeface="Times New Roman"/>
                        <a:ea typeface="Times New Roman"/>
                      </a:endParaRPr>
                    </a:p>
                  </a:txBody>
                  <a:tcPr marL="41801" marR="41801" marT="0" marB="0" anchor="ctr"/>
                </a:tc>
              </a:tr>
              <a:tr h="789577">
                <a:tc>
                  <a:txBody>
                    <a:bodyPr/>
                    <a:lstStyle/>
                    <a:p>
                      <a:pPr>
                        <a:spcAft>
                          <a:spcPts val="0"/>
                        </a:spcAft>
                      </a:pPr>
                      <a:r>
                        <a:rPr lang="el-GR" sz="1100" dirty="0"/>
                        <a:t>2.2 Οργάνωση και λειτουργίες οικοσυστήματος – Ο ρόλος της ενέργειας</a:t>
                      </a:r>
                      <a:endParaRPr lang="el-GR" sz="1100" dirty="0">
                        <a:latin typeface="Times New Roman"/>
                        <a:ea typeface="Times New Roman"/>
                      </a:endParaRPr>
                    </a:p>
                  </a:txBody>
                  <a:tcPr marL="41801" marR="41801" marT="0" marB="0" anchor="ctr"/>
                </a:tc>
                <a:tc gridSpan="2">
                  <a:txBody>
                    <a:bodyPr/>
                    <a:lstStyle/>
                    <a:p>
                      <a:pPr>
                        <a:spcAft>
                          <a:spcPts val="0"/>
                        </a:spcAft>
                      </a:pPr>
                      <a:r>
                        <a:rPr lang="el-GR" sz="1100" u="sng" dirty="0"/>
                        <a:t>1</a:t>
                      </a:r>
                      <a:r>
                        <a:rPr lang="el-GR" sz="1100" u="sng" baseline="30000" dirty="0"/>
                        <a:t>η</a:t>
                      </a:r>
                      <a:r>
                        <a:rPr lang="el-GR" sz="1100" u="sng" dirty="0"/>
                        <a:t> εργαστηριακή άσκηση:</a:t>
                      </a:r>
                      <a:endParaRPr lang="el-GR" sz="1100" dirty="0"/>
                    </a:p>
                    <a:p>
                      <a:pPr>
                        <a:spcAft>
                          <a:spcPts val="0"/>
                        </a:spcAft>
                      </a:pPr>
                      <a:r>
                        <a:rPr lang="el-GR" sz="1100" dirty="0"/>
                        <a:t> Μέτρηση του ρυθμού αποικοδόμησης του χαρτιού (πρόκειται για την άσκηση 6 του εργαστηριακού οδηγού)</a:t>
                      </a:r>
                    </a:p>
                    <a:p>
                      <a:pPr>
                        <a:spcBef>
                          <a:spcPts val="600"/>
                        </a:spcBef>
                        <a:spcAft>
                          <a:spcPts val="0"/>
                        </a:spcAft>
                      </a:pPr>
                      <a:r>
                        <a:rPr lang="el-GR" sz="1100" dirty="0"/>
                        <a:t>Μπορεί να αξιοποιηθεί το διδακτικό υλικό:</a:t>
                      </a:r>
                    </a:p>
                    <a:p>
                      <a:pPr>
                        <a:spcAft>
                          <a:spcPts val="0"/>
                        </a:spcAft>
                      </a:pPr>
                      <a:r>
                        <a:rPr lang="el-GR" sz="1100" dirty="0"/>
                        <a:t>α) Το μεγάλο ψάρι τρώει το μικρό</a:t>
                      </a:r>
                    </a:p>
                    <a:p>
                      <a:pPr>
                        <a:spcAft>
                          <a:spcPts val="0"/>
                        </a:spcAft>
                      </a:pPr>
                      <a:r>
                        <a:rPr lang="en-US" sz="1100" u="sng" dirty="0">
                          <a:hlinkClick r:id="rId2"/>
                        </a:rPr>
                        <a:t>http</a:t>
                      </a:r>
                      <a:r>
                        <a:rPr lang="el-GR" sz="1100" u="sng" dirty="0">
                          <a:hlinkClick r:id="rId2"/>
                        </a:rPr>
                        <a:t>://</a:t>
                      </a:r>
                      <a:r>
                        <a:rPr lang="en-US" sz="1100" u="sng" dirty="0" err="1">
                          <a:hlinkClick r:id="rId2"/>
                        </a:rPr>
                        <a:t>photodentro</a:t>
                      </a:r>
                      <a:r>
                        <a:rPr lang="el-GR" sz="1100" u="sng" dirty="0">
                          <a:hlinkClick r:id="rId2"/>
                        </a:rPr>
                        <a:t>.</a:t>
                      </a:r>
                      <a:r>
                        <a:rPr lang="en-US" sz="1100" u="sng" dirty="0" err="1">
                          <a:hlinkClick r:id="rId2"/>
                        </a:rPr>
                        <a:t>edu</a:t>
                      </a:r>
                      <a:r>
                        <a:rPr lang="el-GR" sz="1100" u="sng" dirty="0">
                          <a:hlinkClick r:id="rId2"/>
                        </a:rPr>
                        <a:t>.</a:t>
                      </a:r>
                      <a:r>
                        <a:rPr lang="en-US" sz="1100" u="sng" dirty="0" err="1">
                          <a:hlinkClick r:id="rId2"/>
                        </a:rPr>
                        <a:t>gr</a:t>
                      </a:r>
                      <a:r>
                        <a:rPr lang="el-GR" sz="1100" u="sng" dirty="0">
                          <a:hlinkClick r:id="rId2"/>
                        </a:rPr>
                        <a:t>/</a:t>
                      </a:r>
                      <a:r>
                        <a:rPr lang="en-US" sz="1100" u="sng" dirty="0" err="1">
                          <a:hlinkClick r:id="rId2"/>
                        </a:rPr>
                        <a:t>lor</a:t>
                      </a:r>
                      <a:r>
                        <a:rPr lang="el-GR" sz="1100" u="sng" dirty="0">
                          <a:hlinkClick r:id="rId2"/>
                        </a:rPr>
                        <a:t>/</a:t>
                      </a:r>
                      <a:r>
                        <a:rPr lang="en-US" sz="1100" u="sng" dirty="0">
                          <a:hlinkClick r:id="rId2"/>
                        </a:rPr>
                        <a:t>r</a:t>
                      </a:r>
                      <a:r>
                        <a:rPr lang="el-GR" sz="1100" u="sng" dirty="0">
                          <a:hlinkClick r:id="rId2"/>
                        </a:rPr>
                        <a:t>/8521/3714?</a:t>
                      </a:r>
                      <a:r>
                        <a:rPr lang="en-US" sz="1100" u="sng" dirty="0">
                          <a:hlinkClick r:id="rId2"/>
                        </a:rPr>
                        <a:t>locale</a:t>
                      </a:r>
                      <a:r>
                        <a:rPr lang="el-GR" sz="1100" u="sng" dirty="0">
                          <a:hlinkClick r:id="rId2"/>
                        </a:rPr>
                        <a:t>=</a:t>
                      </a:r>
                      <a:r>
                        <a:rPr lang="en-US" sz="1100" u="sng" dirty="0">
                          <a:hlinkClick r:id="rId2"/>
                        </a:rPr>
                        <a:t>el</a:t>
                      </a:r>
                      <a:endParaRPr lang="el-GR" sz="1100" dirty="0"/>
                    </a:p>
                    <a:p>
                      <a:pPr>
                        <a:spcAft>
                          <a:spcPts val="0"/>
                        </a:spcAft>
                      </a:pPr>
                      <a:r>
                        <a:rPr lang="el-GR" sz="1100" dirty="0"/>
                        <a:t>β) Τροφικά επίπεδα</a:t>
                      </a:r>
                    </a:p>
                    <a:p>
                      <a:pPr>
                        <a:spcAft>
                          <a:spcPts val="0"/>
                        </a:spcAft>
                      </a:pPr>
                      <a:r>
                        <a:rPr lang="en-US" sz="1100" u="sng" dirty="0">
                          <a:hlinkClick r:id="rId3"/>
                        </a:rPr>
                        <a:t>http</a:t>
                      </a:r>
                      <a:r>
                        <a:rPr lang="el-GR" sz="1100" u="sng" dirty="0">
                          <a:hlinkClick r:id="rId3"/>
                        </a:rPr>
                        <a:t>://</a:t>
                      </a:r>
                      <a:r>
                        <a:rPr lang="en-US" sz="1100" u="sng" dirty="0" err="1">
                          <a:hlinkClick r:id="rId3"/>
                        </a:rPr>
                        <a:t>photodentro</a:t>
                      </a:r>
                      <a:r>
                        <a:rPr lang="el-GR" sz="1100" u="sng" dirty="0">
                          <a:hlinkClick r:id="rId3"/>
                        </a:rPr>
                        <a:t>.</a:t>
                      </a:r>
                      <a:r>
                        <a:rPr lang="en-US" sz="1100" u="sng" dirty="0" err="1">
                          <a:hlinkClick r:id="rId3"/>
                        </a:rPr>
                        <a:t>edu</a:t>
                      </a:r>
                      <a:r>
                        <a:rPr lang="el-GR" sz="1100" u="sng" dirty="0">
                          <a:hlinkClick r:id="rId3"/>
                        </a:rPr>
                        <a:t>.</a:t>
                      </a:r>
                      <a:r>
                        <a:rPr lang="en-US" sz="1100" u="sng" dirty="0" err="1">
                          <a:hlinkClick r:id="rId3"/>
                        </a:rPr>
                        <a:t>gr</a:t>
                      </a:r>
                      <a:r>
                        <a:rPr lang="el-GR" sz="1100" u="sng" dirty="0">
                          <a:hlinkClick r:id="rId3"/>
                        </a:rPr>
                        <a:t>/</a:t>
                      </a:r>
                      <a:r>
                        <a:rPr lang="en-US" sz="1100" u="sng" dirty="0" err="1">
                          <a:hlinkClick r:id="rId3"/>
                        </a:rPr>
                        <a:t>lor</a:t>
                      </a:r>
                      <a:r>
                        <a:rPr lang="el-GR" sz="1100" u="sng" dirty="0">
                          <a:hlinkClick r:id="rId3"/>
                        </a:rPr>
                        <a:t>/</a:t>
                      </a:r>
                      <a:r>
                        <a:rPr lang="en-US" sz="1100" u="sng" dirty="0">
                          <a:hlinkClick r:id="rId3"/>
                        </a:rPr>
                        <a:t>r</a:t>
                      </a:r>
                      <a:r>
                        <a:rPr lang="el-GR" sz="1100" u="sng" dirty="0">
                          <a:hlinkClick r:id="rId3"/>
                        </a:rPr>
                        <a:t>/8521/7430?</a:t>
                      </a:r>
                      <a:r>
                        <a:rPr lang="en-US" sz="1100" u="sng" dirty="0">
                          <a:hlinkClick r:id="rId3"/>
                        </a:rPr>
                        <a:t>locale</a:t>
                      </a:r>
                      <a:r>
                        <a:rPr lang="el-GR" sz="1100" u="sng" dirty="0">
                          <a:hlinkClick r:id="rId3"/>
                        </a:rPr>
                        <a:t>=</a:t>
                      </a:r>
                      <a:r>
                        <a:rPr lang="en-US" sz="1100" u="sng" dirty="0">
                          <a:hlinkClick r:id="rId3"/>
                        </a:rPr>
                        <a:t>el</a:t>
                      </a:r>
                      <a:endParaRPr lang="el-GR" sz="1100" dirty="0">
                        <a:latin typeface="Times New Roman"/>
                        <a:ea typeface="Times New Roman"/>
                      </a:endParaRPr>
                    </a:p>
                  </a:txBody>
                  <a:tcPr marL="41801" marR="41801" marT="0" marB="0"/>
                </a:tc>
                <a:tc hMerge="1">
                  <a:txBody>
                    <a:bodyPr/>
                    <a:lstStyle/>
                    <a:p>
                      <a:pPr algn="ctr">
                        <a:spcAft>
                          <a:spcPts val="0"/>
                        </a:spcAft>
                      </a:pPr>
                      <a:endParaRPr lang="el-GR" sz="110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a:t>5</a:t>
                      </a:r>
                      <a:endParaRPr lang="el-GR" sz="1100">
                        <a:latin typeface="Times New Roman"/>
                        <a:ea typeface="Times New Roman"/>
                      </a:endParaRPr>
                    </a:p>
                  </a:txBody>
                  <a:tcPr marL="41801" marR="41801" marT="0" marB="0" anchor="ctr"/>
                </a:tc>
              </a:tr>
              <a:tr h="278674">
                <a:tc>
                  <a:txBody>
                    <a:bodyPr/>
                    <a:lstStyle/>
                    <a:p>
                      <a:pPr>
                        <a:spcAft>
                          <a:spcPts val="0"/>
                        </a:spcAft>
                      </a:pPr>
                      <a:r>
                        <a:rPr lang="el-GR" sz="1100" dirty="0"/>
                        <a:t>2. 4 Παρεμβάσεις του ανθρώπου στο περιβάλλον</a:t>
                      </a:r>
                      <a:endParaRPr lang="el-GR" sz="1100" dirty="0">
                        <a:latin typeface="Times New Roman"/>
                        <a:ea typeface="Times New Roman"/>
                      </a:endParaRPr>
                    </a:p>
                  </a:txBody>
                  <a:tcPr marL="41801" marR="41801" marT="0" marB="0" anchor="ctr"/>
                </a:tc>
                <a:tc gridSpan="2">
                  <a:txBody>
                    <a:bodyPr/>
                    <a:lstStyle/>
                    <a:p>
                      <a:pPr>
                        <a:spcAft>
                          <a:spcPts val="0"/>
                        </a:spcAft>
                      </a:pPr>
                      <a:r>
                        <a:rPr lang="el-GR" sz="1100" dirty="0"/>
                        <a:t>Προτείνεται κάθε περιβαλλοντικό πρόβλημα να διδαχθεί με τη μορφή μικρού </a:t>
                      </a:r>
                      <a:r>
                        <a:rPr lang="en-US" sz="1100" dirty="0"/>
                        <a:t>project</a:t>
                      </a:r>
                      <a:r>
                        <a:rPr lang="el-GR" sz="1100" dirty="0"/>
                        <a:t>.</a:t>
                      </a:r>
                      <a:endParaRPr lang="el-GR" sz="1100" dirty="0">
                        <a:latin typeface="Times New Roman"/>
                        <a:ea typeface="Times New Roman"/>
                      </a:endParaRPr>
                    </a:p>
                  </a:txBody>
                  <a:tcPr marL="41801" marR="41801" marT="0" marB="0"/>
                </a:tc>
                <a:tc hMerge="1">
                  <a:txBody>
                    <a:bodyPr/>
                    <a:lstStyle/>
                    <a:p>
                      <a:pPr algn="ctr">
                        <a:spcAft>
                          <a:spcPts val="0"/>
                        </a:spcAft>
                      </a:pPr>
                      <a:endParaRPr lang="el-GR" sz="110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a:t>4</a:t>
                      </a:r>
                      <a:endParaRPr lang="el-GR" sz="1100">
                        <a:latin typeface="Times New Roman"/>
                        <a:ea typeface="Times New Roman"/>
                      </a:endParaRPr>
                    </a:p>
                  </a:txBody>
                  <a:tcPr marL="41801" marR="41801" marT="0" marB="0" anchor="ctr"/>
                </a:tc>
              </a:tr>
              <a:tr h="209006">
                <a:tc gridSpan="4">
                  <a:txBody>
                    <a:bodyPr/>
                    <a:lstStyle/>
                    <a:p>
                      <a:pPr algn="ctr">
                        <a:spcBef>
                          <a:spcPts val="300"/>
                        </a:spcBef>
                        <a:spcAft>
                          <a:spcPts val="300"/>
                        </a:spcAft>
                      </a:pPr>
                      <a:r>
                        <a:rPr lang="el-GR" sz="1100" b="1" dirty="0"/>
                        <a:t>Κεφάλαιο 4 -  Οι ασθένειες και οι παράγοντες που σχετίζονται με την εμφάνισή </a:t>
                      </a:r>
                      <a:r>
                        <a:rPr lang="el-GR" sz="1100" b="1" dirty="0" smtClean="0"/>
                        <a:t>τους(14 </a:t>
                      </a:r>
                      <a:r>
                        <a:rPr lang="el-GR" sz="1100" b="1" dirty="0"/>
                        <a:t>ώρες)</a:t>
                      </a:r>
                      <a:endParaRPr lang="el-GR" sz="1100" b="1" dirty="0">
                        <a:latin typeface="Times New Roman"/>
                        <a:ea typeface="Times New Roman"/>
                      </a:endParaRPr>
                    </a:p>
                  </a:txBody>
                  <a:tcPr marL="41801" marR="41801" marT="0" marB="0" anchor="ctr"/>
                </a:tc>
                <a:tc hMerge="1">
                  <a:txBody>
                    <a:bodyPr/>
                    <a:lstStyle/>
                    <a:p>
                      <a:endParaRPr lang="el-GR"/>
                    </a:p>
                  </a:txBody>
                  <a:tcPr/>
                </a:tc>
                <a:tc hMerge="1">
                  <a:txBody>
                    <a:bodyPr/>
                    <a:lstStyle/>
                    <a:p>
                      <a:endParaRPr lang="el-GR"/>
                    </a:p>
                  </a:txBody>
                  <a:tcPr/>
                </a:tc>
                <a:tc hMerge="1">
                  <a:txBody>
                    <a:bodyPr/>
                    <a:lstStyle/>
                    <a:p>
                      <a:endParaRPr lang="el-GR"/>
                    </a:p>
                  </a:txBody>
                  <a:tcPr/>
                </a:tc>
              </a:tr>
              <a:tr h="92891">
                <a:tc>
                  <a:txBody>
                    <a:bodyPr/>
                    <a:lstStyle/>
                    <a:p>
                      <a:pPr>
                        <a:spcAft>
                          <a:spcPts val="0"/>
                        </a:spcAft>
                      </a:pPr>
                      <a:r>
                        <a:rPr lang="el-GR" sz="1100" dirty="0"/>
                        <a:t>4.1 Ομοιόσταση</a:t>
                      </a:r>
                      <a:endParaRPr lang="el-GR" sz="1100" dirty="0">
                        <a:latin typeface="Times New Roman"/>
                        <a:ea typeface="Times New Roman"/>
                      </a:endParaRPr>
                    </a:p>
                  </a:txBody>
                  <a:tcPr marL="41801" marR="41801" marT="0" marB="0" anchor="ctr"/>
                </a:tc>
                <a:tc gridSpan="2">
                  <a:txBody>
                    <a:bodyPr/>
                    <a:lstStyle/>
                    <a:p>
                      <a:pPr>
                        <a:spcAft>
                          <a:spcPts val="0"/>
                        </a:spcAft>
                      </a:pPr>
                      <a:endParaRPr lang="el-GR" sz="1100" dirty="0">
                        <a:latin typeface="Calibri"/>
                        <a:ea typeface="Times New Roman"/>
                      </a:endParaRPr>
                    </a:p>
                  </a:txBody>
                  <a:tcPr marL="41801" marR="41801" marT="0" marB="0"/>
                </a:tc>
                <a:tc hMerge="1">
                  <a:txBody>
                    <a:bodyPr/>
                    <a:lstStyle/>
                    <a:p>
                      <a:pPr algn="ctr">
                        <a:spcAft>
                          <a:spcPts val="0"/>
                        </a:spcAft>
                      </a:pPr>
                      <a:endParaRPr lang="el-GR" sz="110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dirty="0"/>
                        <a:t>2</a:t>
                      </a:r>
                      <a:endParaRPr lang="el-GR" sz="1100" dirty="0">
                        <a:latin typeface="Times New Roman"/>
                        <a:ea typeface="Times New Roman"/>
                      </a:endParaRPr>
                    </a:p>
                  </a:txBody>
                  <a:tcPr marL="41801" marR="41801" marT="0" marB="0" anchor="ctr"/>
                </a:tc>
              </a:tr>
              <a:tr h="1486263">
                <a:tc>
                  <a:txBody>
                    <a:bodyPr/>
                    <a:lstStyle/>
                    <a:p>
                      <a:pPr>
                        <a:spcAft>
                          <a:spcPts val="0"/>
                        </a:spcAft>
                      </a:pPr>
                      <a:r>
                        <a:rPr lang="el-GR" sz="1100" dirty="0"/>
                        <a:t>4.2 Ασθένειες</a:t>
                      </a:r>
                      <a:endParaRPr lang="el-GR" sz="1100" dirty="0">
                        <a:latin typeface="Times New Roman"/>
                        <a:ea typeface="Times New Roman"/>
                      </a:endParaRPr>
                    </a:p>
                  </a:txBody>
                  <a:tcPr marL="41801" marR="41801" marT="0" marB="0" anchor="ctr"/>
                </a:tc>
                <a:tc gridSpan="2">
                  <a:txBody>
                    <a:bodyPr/>
                    <a:lstStyle/>
                    <a:p>
                      <a:pPr>
                        <a:spcAft>
                          <a:spcPts val="0"/>
                        </a:spcAft>
                      </a:pPr>
                      <a:r>
                        <a:rPr lang="el-GR" sz="1100" dirty="0"/>
                        <a:t>Προτείνεται κατά τη διδασκαλία των βακτηρίων να τονιστούν οι διαφορές μεταξύ </a:t>
                      </a:r>
                      <a:r>
                        <a:rPr lang="el-GR" sz="1100" dirty="0" err="1"/>
                        <a:t>βακτηριακών</a:t>
                      </a:r>
                      <a:r>
                        <a:rPr lang="el-GR" sz="1100" dirty="0"/>
                        <a:t> κυττάρων (</a:t>
                      </a:r>
                      <a:r>
                        <a:rPr lang="el-GR" sz="1100" dirty="0" err="1"/>
                        <a:t>προκαρυωτικά</a:t>
                      </a:r>
                      <a:r>
                        <a:rPr lang="el-GR" sz="1100" dirty="0"/>
                        <a:t>) και κυττάρων του ξενιστή (</a:t>
                      </a:r>
                      <a:r>
                        <a:rPr lang="el-GR" sz="1100" dirty="0" err="1"/>
                        <a:t>ευκαρυωτικά</a:t>
                      </a:r>
                      <a:r>
                        <a:rPr lang="el-GR" sz="1100" dirty="0"/>
                        <a:t> κύτταρα), ώστε να γίνει συζητηθεί και να γίνει πιο κατανοητή η χρήση της φαρμακευτικής αγωγής (αντιβιοτικά – </a:t>
                      </a:r>
                      <a:r>
                        <a:rPr lang="el-GR" sz="1100" dirty="0" err="1"/>
                        <a:t>αντιιικά</a:t>
                      </a:r>
                      <a:r>
                        <a:rPr lang="el-GR" sz="1100" dirty="0"/>
                        <a:t>).</a:t>
                      </a:r>
                      <a:r>
                        <a:rPr lang="el-GR" sz="1100" u="sng" dirty="0"/>
                        <a:t> </a:t>
                      </a:r>
                      <a:endParaRPr lang="el-GR" sz="1100" dirty="0"/>
                    </a:p>
                    <a:p>
                      <a:pPr>
                        <a:spcBef>
                          <a:spcPts val="600"/>
                        </a:spcBef>
                        <a:spcAft>
                          <a:spcPts val="0"/>
                        </a:spcAft>
                      </a:pPr>
                      <a:r>
                        <a:rPr lang="el-GR" sz="1100" u="sng" dirty="0"/>
                        <a:t>2</a:t>
                      </a:r>
                      <a:r>
                        <a:rPr lang="el-GR" sz="1100" u="sng" baseline="30000" dirty="0"/>
                        <a:t>η</a:t>
                      </a:r>
                      <a:r>
                        <a:rPr lang="el-GR" sz="1100" u="sng" dirty="0"/>
                        <a:t> εργαστηριακή άσκηση</a:t>
                      </a:r>
                      <a:endParaRPr lang="el-GR" sz="1100" dirty="0"/>
                    </a:p>
                    <a:p>
                      <a:pPr>
                        <a:spcAft>
                          <a:spcPts val="0"/>
                        </a:spcAft>
                      </a:pPr>
                      <a:r>
                        <a:rPr lang="el-GR" sz="1100" dirty="0"/>
                        <a:t>Παρατήρηση </a:t>
                      </a:r>
                      <a:r>
                        <a:rPr lang="el-GR" sz="1100" dirty="0" err="1"/>
                        <a:t>πρωτοζώων</a:t>
                      </a:r>
                      <a:endParaRPr lang="el-GR" sz="1100" dirty="0"/>
                    </a:p>
                    <a:p>
                      <a:pPr>
                        <a:spcAft>
                          <a:spcPts val="0"/>
                        </a:spcAft>
                      </a:pPr>
                      <a:r>
                        <a:rPr lang="el-GR" sz="1100" u="sng" dirty="0"/>
                        <a:t>3</a:t>
                      </a:r>
                      <a:r>
                        <a:rPr lang="el-GR" sz="1100" u="sng" baseline="30000" dirty="0"/>
                        <a:t>η</a:t>
                      </a:r>
                      <a:r>
                        <a:rPr lang="el-GR" sz="1100" u="sng" dirty="0"/>
                        <a:t> εργαστηριακή άσκηση</a:t>
                      </a:r>
                      <a:endParaRPr lang="el-GR" sz="1100" dirty="0"/>
                    </a:p>
                    <a:p>
                      <a:pPr>
                        <a:spcAft>
                          <a:spcPts val="0"/>
                        </a:spcAft>
                      </a:pPr>
                      <a:r>
                        <a:rPr lang="el-GR" sz="1100" dirty="0"/>
                        <a:t>Παρατήρηση βακτηρίων</a:t>
                      </a:r>
                    </a:p>
                    <a:p>
                      <a:pPr>
                        <a:spcAft>
                          <a:spcPts val="0"/>
                        </a:spcAft>
                      </a:pPr>
                      <a:r>
                        <a:rPr lang="el-GR" sz="1100" dirty="0"/>
                        <a:t>(πρόκειται για τις ασκήσεις 2 και 3 του εργαστηριακού οδηγού)</a:t>
                      </a:r>
                    </a:p>
                    <a:p>
                      <a:pPr>
                        <a:spcBef>
                          <a:spcPts val="600"/>
                        </a:spcBef>
                        <a:spcAft>
                          <a:spcPts val="0"/>
                        </a:spcAft>
                      </a:pPr>
                      <a:r>
                        <a:rPr lang="el-GR" sz="1100" dirty="0"/>
                        <a:t>Μπορεί να αξιοποιηθεί το διδακτικό υλικό:</a:t>
                      </a:r>
                    </a:p>
                    <a:p>
                      <a:pPr>
                        <a:spcAft>
                          <a:spcPts val="0"/>
                        </a:spcAft>
                      </a:pPr>
                      <a:r>
                        <a:rPr lang="el-GR" sz="1100" dirty="0"/>
                        <a:t>α) Βακτήρια</a:t>
                      </a:r>
                    </a:p>
                    <a:p>
                      <a:pPr>
                        <a:spcAft>
                          <a:spcPts val="0"/>
                        </a:spcAft>
                      </a:pPr>
                      <a:r>
                        <a:rPr lang="el-GR" sz="1100" u="sng" dirty="0">
                          <a:hlinkClick r:id="rId4"/>
                        </a:rPr>
                        <a:t>http://photodentro.edu.gr/lor/r/8521/3107?locale=el</a:t>
                      </a:r>
                      <a:endParaRPr lang="el-GR" sz="1100" dirty="0"/>
                    </a:p>
                    <a:p>
                      <a:pPr>
                        <a:spcAft>
                          <a:spcPts val="0"/>
                        </a:spcAft>
                      </a:pPr>
                      <a:r>
                        <a:rPr lang="el-GR" sz="1100" dirty="0"/>
                        <a:t>β) Είσοδος μικροβίων στον οργανισμό</a:t>
                      </a:r>
                    </a:p>
                    <a:p>
                      <a:pPr>
                        <a:spcAft>
                          <a:spcPts val="0"/>
                        </a:spcAft>
                      </a:pPr>
                      <a:r>
                        <a:rPr lang="el-GR" sz="1100" u="sng" dirty="0">
                          <a:hlinkClick r:id="rId5"/>
                        </a:rPr>
                        <a:t>http://photodentro.edu.gr/lor/r/8521/4886?locale=el</a:t>
                      </a:r>
                      <a:endParaRPr lang="el-GR" sz="1100" dirty="0">
                        <a:latin typeface="Times New Roman"/>
                        <a:ea typeface="Times New Roman"/>
                      </a:endParaRPr>
                    </a:p>
                  </a:txBody>
                  <a:tcPr marL="41801" marR="41801" marT="0" marB="0"/>
                </a:tc>
                <a:tc hMerge="1">
                  <a:txBody>
                    <a:bodyPr/>
                    <a:lstStyle/>
                    <a:p>
                      <a:pPr algn="ctr">
                        <a:spcAft>
                          <a:spcPts val="0"/>
                        </a:spcAft>
                      </a:pPr>
                      <a:endParaRPr lang="el-GR" sz="110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a:t>5</a:t>
                      </a:r>
                      <a:endParaRPr lang="el-GR" sz="1100">
                        <a:latin typeface="Times New Roman"/>
                        <a:ea typeface="Times New Roman"/>
                      </a:endParaRPr>
                    </a:p>
                  </a:txBody>
                  <a:tcPr marL="41801" marR="41801" marT="0" marB="0" anchor="ctr"/>
                </a:tc>
              </a:tr>
              <a:tr h="464457">
                <a:tc>
                  <a:txBody>
                    <a:bodyPr/>
                    <a:lstStyle/>
                    <a:p>
                      <a:pPr>
                        <a:spcAft>
                          <a:spcPts val="0"/>
                        </a:spcAft>
                      </a:pPr>
                      <a:r>
                        <a:rPr lang="el-GR" sz="1100"/>
                        <a:t>4.3 Αμυντικοί μηχανισμοί του ανθρώπου </a:t>
                      </a:r>
                      <a:endParaRPr lang="el-GR" sz="1100">
                        <a:latin typeface="Times New Roman"/>
                        <a:ea typeface="Times New Roman"/>
                      </a:endParaRPr>
                    </a:p>
                  </a:txBody>
                  <a:tcPr marL="41801" marR="41801" marT="0" marB="0" anchor="ctr"/>
                </a:tc>
                <a:tc gridSpan="2">
                  <a:txBody>
                    <a:bodyPr/>
                    <a:lstStyle/>
                    <a:p>
                      <a:pPr>
                        <a:spcAft>
                          <a:spcPts val="0"/>
                        </a:spcAft>
                      </a:pPr>
                      <a:r>
                        <a:rPr lang="el-GR" sz="1100" dirty="0"/>
                        <a:t>Μπορεί να αξιοποιηθεί το διδακτικό υλικό:</a:t>
                      </a:r>
                    </a:p>
                    <a:p>
                      <a:pPr>
                        <a:spcAft>
                          <a:spcPts val="0"/>
                        </a:spcAft>
                      </a:pPr>
                      <a:r>
                        <a:rPr lang="el-GR" sz="1100" dirty="0"/>
                        <a:t>α) Μη ειδική άμυνα: Φλεγμονή</a:t>
                      </a:r>
                    </a:p>
                    <a:p>
                      <a:pPr>
                        <a:spcAft>
                          <a:spcPts val="0"/>
                        </a:spcAft>
                      </a:pPr>
                      <a:r>
                        <a:rPr lang="el-GR" sz="1100" u="sng" dirty="0">
                          <a:hlinkClick r:id="rId6"/>
                        </a:rPr>
                        <a:t>http://photodentro.edu.gr/lor/r/8521/5626?locale=el</a:t>
                      </a:r>
                      <a:endParaRPr lang="el-GR" sz="1100" dirty="0"/>
                    </a:p>
                    <a:p>
                      <a:pPr>
                        <a:spcAft>
                          <a:spcPts val="0"/>
                        </a:spcAft>
                      </a:pPr>
                      <a:r>
                        <a:rPr lang="el-GR" sz="1100" dirty="0"/>
                        <a:t>β) Εμβόλια</a:t>
                      </a:r>
                    </a:p>
                    <a:p>
                      <a:pPr>
                        <a:spcAft>
                          <a:spcPts val="0"/>
                        </a:spcAft>
                      </a:pPr>
                      <a:r>
                        <a:rPr lang="el-GR" sz="1100" u="sng" dirty="0">
                          <a:hlinkClick r:id="rId7"/>
                        </a:rPr>
                        <a:t>http://photodentro.edu.gr/lor/r/8521/3106?locale=el</a:t>
                      </a:r>
                      <a:endParaRPr lang="el-GR" sz="1100" dirty="0">
                        <a:latin typeface="Times New Roman"/>
                        <a:ea typeface="Times New Roman"/>
                      </a:endParaRPr>
                    </a:p>
                  </a:txBody>
                  <a:tcPr marL="41801" marR="41801" marT="0" marB="0"/>
                </a:tc>
                <a:tc hMerge="1">
                  <a:txBody>
                    <a:bodyPr/>
                    <a:lstStyle/>
                    <a:p>
                      <a:pPr algn="ctr">
                        <a:spcAft>
                          <a:spcPts val="0"/>
                        </a:spcAft>
                      </a:pPr>
                      <a:endParaRPr lang="el-GR" sz="1100" dirty="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dirty="0"/>
                        <a:t>3</a:t>
                      </a:r>
                      <a:endParaRPr lang="el-GR" sz="1100" dirty="0">
                        <a:latin typeface="Times New Roman"/>
                        <a:ea typeface="Times New Roman"/>
                      </a:endParaRPr>
                    </a:p>
                  </a:txBody>
                  <a:tcPr marL="41801" marR="41801" marT="0" marB="0" anchor="ctr"/>
                </a:tc>
              </a:tr>
              <a:tr h="185783">
                <a:tc>
                  <a:txBody>
                    <a:bodyPr/>
                    <a:lstStyle/>
                    <a:p>
                      <a:pPr>
                        <a:spcAft>
                          <a:spcPts val="0"/>
                        </a:spcAft>
                      </a:pPr>
                      <a:r>
                        <a:rPr lang="el-GR" sz="1100"/>
                        <a:t>4.4 Τρόπος ζωής και ασθένειες </a:t>
                      </a:r>
                      <a:endParaRPr lang="el-GR" sz="1100">
                        <a:latin typeface="Times New Roman"/>
                        <a:ea typeface="Times New Roman"/>
                      </a:endParaRPr>
                    </a:p>
                  </a:txBody>
                  <a:tcPr marL="41801" marR="41801" marT="0" marB="0" anchor="ctr"/>
                </a:tc>
                <a:tc gridSpan="2">
                  <a:txBody>
                    <a:bodyPr/>
                    <a:lstStyle/>
                    <a:p>
                      <a:pPr>
                        <a:spcAft>
                          <a:spcPts val="0"/>
                        </a:spcAft>
                      </a:pPr>
                      <a:endParaRPr lang="el-GR" sz="1100" dirty="0">
                        <a:latin typeface="Calibri"/>
                        <a:ea typeface="Times New Roman"/>
                      </a:endParaRPr>
                    </a:p>
                  </a:txBody>
                  <a:tcPr marL="41801" marR="41801" marT="0" marB="0"/>
                </a:tc>
                <a:tc hMerge="1">
                  <a:txBody>
                    <a:bodyPr/>
                    <a:lstStyle/>
                    <a:p>
                      <a:pPr algn="ctr">
                        <a:spcAft>
                          <a:spcPts val="0"/>
                        </a:spcAft>
                      </a:pPr>
                      <a:endParaRPr lang="el-GR" sz="1100" dirty="0">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100" dirty="0"/>
                        <a:t>4</a:t>
                      </a:r>
                      <a:endParaRPr lang="el-GR" sz="1100" dirty="0">
                        <a:latin typeface="Times New Roman"/>
                        <a:ea typeface="Times New Roman"/>
                      </a:endParaRPr>
                    </a:p>
                  </a:txBody>
                  <a:tcPr marL="41801" marR="41801" marT="0" marB="0" anchor="ctr"/>
                </a:tc>
              </a:tr>
              <a:tr h="92891">
                <a:tc gridSpan="3">
                  <a:txBody>
                    <a:bodyPr/>
                    <a:lstStyle/>
                    <a:p>
                      <a:pPr algn="r">
                        <a:spcAft>
                          <a:spcPts val="0"/>
                        </a:spcAft>
                      </a:pPr>
                      <a:r>
                        <a:rPr lang="el-GR" sz="1400" dirty="0"/>
                        <a:t>                             Σύνολο διδακτικών ωρών</a:t>
                      </a:r>
                      <a:endParaRPr lang="el-GR" sz="1400" dirty="0">
                        <a:solidFill>
                          <a:srgbClr val="FF0000"/>
                        </a:solidFill>
                        <a:latin typeface="Times New Roman"/>
                        <a:ea typeface="Times New Roman"/>
                      </a:endParaRPr>
                    </a:p>
                  </a:txBody>
                  <a:tcPr marL="41801" marR="41801" marT="0" marB="0"/>
                </a:tc>
                <a:tc hMerge="1">
                  <a:txBody>
                    <a:bodyPr/>
                    <a:lstStyle/>
                    <a:p>
                      <a:endParaRPr lang="el-GR"/>
                    </a:p>
                  </a:txBody>
                  <a:tcPr/>
                </a:tc>
                <a:tc hMerge="1">
                  <a:txBody>
                    <a:bodyPr/>
                    <a:lstStyle/>
                    <a:p>
                      <a:pPr algn="ctr">
                        <a:spcAft>
                          <a:spcPts val="0"/>
                        </a:spcAft>
                      </a:pPr>
                      <a:endParaRPr lang="el-GR" sz="1400" dirty="0">
                        <a:solidFill>
                          <a:srgbClr val="FF0000"/>
                        </a:solidFill>
                        <a:latin typeface="Times New Roman"/>
                        <a:ea typeface="Times New Roman"/>
                      </a:endParaRPr>
                    </a:p>
                  </a:txBody>
                  <a:tcPr marL="41801" marR="418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t>25</a:t>
                      </a:r>
                      <a:endParaRPr lang="el-GR" sz="1400" dirty="0">
                        <a:solidFill>
                          <a:srgbClr val="FF0000"/>
                        </a:solidFill>
                        <a:latin typeface="Times New Roman"/>
                        <a:ea typeface="Times New Roman"/>
                      </a:endParaRPr>
                    </a:p>
                  </a:txBody>
                  <a:tcPr marL="41801" marR="41801"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1979712" y="188640"/>
            <a:ext cx="5637056" cy="707886"/>
          </a:xfrm>
          <a:prstGeom prst="rect">
            <a:avLst/>
          </a:prstGeom>
          <a:noFill/>
        </p:spPr>
        <p:txBody>
          <a:bodyPr wrap="none" rtlCol="0">
            <a:spAutoFit/>
          </a:bodyPr>
          <a:lstStyle/>
          <a:p>
            <a:r>
              <a:rPr lang="el-GR" sz="2000" b="1" dirty="0" smtClean="0"/>
              <a:t>Βιολογία Γ΄ - Ημερησίου και Εσπερινού Γυμνασίου</a:t>
            </a:r>
          </a:p>
          <a:p>
            <a:endParaRPr lang="el-GR" sz="2000" b="1" dirty="0" smtClean="0"/>
          </a:p>
        </p:txBody>
      </p:sp>
      <p:pic>
        <p:nvPicPr>
          <p:cNvPr id="5"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395536" y="2060848"/>
            <a:ext cx="1440000" cy="1944216"/>
          </a:xfrm>
          <a:prstGeom prst="rect">
            <a:avLst/>
          </a:prstGeom>
          <a:noFill/>
        </p:spPr>
      </p:pic>
      <p:sp>
        <p:nvSpPr>
          <p:cNvPr id="6" name="5 - TextBox"/>
          <p:cNvSpPr txBox="1"/>
          <p:nvPr/>
        </p:nvSpPr>
        <p:spPr>
          <a:xfrm>
            <a:off x="2267744" y="3702511"/>
            <a:ext cx="6192688" cy="2246769"/>
          </a:xfrm>
          <a:prstGeom prst="rect">
            <a:avLst/>
          </a:prstGeom>
          <a:noFill/>
        </p:spPr>
        <p:txBody>
          <a:bodyPr wrap="square" rtlCol="0">
            <a:spAutoFit/>
          </a:bodyPr>
          <a:lstStyle/>
          <a:p>
            <a:r>
              <a:rPr lang="el-GR" sz="2000" b="1" dirty="0" smtClean="0"/>
              <a:t>Διδακτέα ύλη 144958/Δ2/16-9-2015</a:t>
            </a:r>
          </a:p>
          <a:p>
            <a:endParaRPr lang="el-GR" sz="2000" b="1" dirty="0" smtClean="0"/>
          </a:p>
          <a:p>
            <a:r>
              <a:rPr lang="el-GR" sz="2000" dirty="0" smtClean="0"/>
              <a:t>Η επιστήμη της Βιολογίας</a:t>
            </a:r>
          </a:p>
          <a:p>
            <a:r>
              <a:rPr lang="el-GR" sz="2000" dirty="0" smtClean="0"/>
              <a:t>Κεφάλαιο 1 : Οργάνωση της ζωής – Βιολογικά συστήματα</a:t>
            </a:r>
          </a:p>
          <a:p>
            <a:r>
              <a:rPr lang="el-GR" sz="2000" dirty="0" smtClean="0"/>
              <a:t>Κεφάλαιο 5: Διατήρηση και συνέχιση της ζωής</a:t>
            </a:r>
          </a:p>
          <a:p>
            <a:r>
              <a:rPr lang="el-GR" sz="2000" dirty="0" smtClean="0">
                <a:solidFill>
                  <a:srgbClr val="FF0000"/>
                </a:solidFill>
              </a:rPr>
              <a:t>Κεφάλαιο 6: Γενετική Μηχανική και Βιοτεχνολογία</a:t>
            </a:r>
          </a:p>
          <a:p>
            <a:r>
              <a:rPr lang="el-GR" sz="2000" dirty="0" smtClean="0"/>
              <a:t>Κεφάλαιο 7: Εξέλιξη  </a:t>
            </a:r>
            <a:endParaRPr lang="el-GR" sz="2000" dirty="0"/>
          </a:p>
        </p:txBody>
      </p:sp>
      <p:sp>
        <p:nvSpPr>
          <p:cNvPr id="9" name="8 - Ορθογώνιο"/>
          <p:cNvSpPr/>
          <p:nvPr/>
        </p:nvSpPr>
        <p:spPr>
          <a:xfrm>
            <a:off x="2267744" y="980728"/>
            <a:ext cx="6408712" cy="1631216"/>
          </a:xfrm>
          <a:prstGeom prst="rect">
            <a:avLst/>
          </a:prstGeom>
        </p:spPr>
        <p:txBody>
          <a:bodyPr wrap="square">
            <a:spAutoFit/>
          </a:bodyPr>
          <a:lstStyle/>
          <a:p>
            <a:r>
              <a:rPr lang="el-GR" sz="2000" b="1" dirty="0" smtClean="0"/>
              <a:t> Διδακτέα ύλη 150022/Δ2/15-9-16</a:t>
            </a:r>
          </a:p>
          <a:p>
            <a:endParaRPr lang="el-GR" sz="2000" b="1" dirty="0" smtClean="0"/>
          </a:p>
          <a:p>
            <a:r>
              <a:rPr lang="el-GR" sz="2000" dirty="0" smtClean="0"/>
              <a:t>Κεφάλαιο 1 : Οργάνωση της ζωής – Βιολογικά συστήματα</a:t>
            </a:r>
          </a:p>
          <a:p>
            <a:r>
              <a:rPr lang="el-GR" sz="2000" dirty="0" smtClean="0"/>
              <a:t>Κεφάλαιο 5: Διατήρηση και συνέχιση της ζωής</a:t>
            </a:r>
          </a:p>
          <a:p>
            <a:r>
              <a:rPr lang="el-GR" sz="2000" dirty="0" smtClean="0"/>
              <a:t>Κεφάλαιο 7: Εξέλιξη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123726" y="980728"/>
          <a:ext cx="6768753" cy="4968551"/>
        </p:xfrm>
        <a:graphic>
          <a:graphicData uri="http://schemas.openxmlformats.org/drawingml/2006/table">
            <a:tbl>
              <a:tblPr>
                <a:tableStyleId>{2D5ABB26-0587-4C30-8999-92F81FD0307C}</a:tableStyleId>
              </a:tblPr>
              <a:tblGrid>
                <a:gridCol w="1445311"/>
                <a:gridCol w="4756983"/>
                <a:gridCol w="566459"/>
              </a:tblGrid>
              <a:tr h="298860">
                <a:tc>
                  <a:txBody>
                    <a:bodyPr/>
                    <a:lstStyle/>
                    <a:p>
                      <a:pPr algn="ctr">
                        <a:spcAft>
                          <a:spcPts val="0"/>
                        </a:spcAft>
                      </a:pPr>
                      <a:r>
                        <a:rPr lang="el-GR" sz="1600" dirty="0"/>
                        <a:t>Ενότητα</a:t>
                      </a:r>
                      <a:endParaRPr lang="el-GR" sz="1600" dirty="0">
                        <a:latin typeface="Times New Roman"/>
                        <a:ea typeface="Times New Roman"/>
                      </a:endParaRPr>
                    </a:p>
                  </a:txBody>
                  <a:tcPr marL="68580" marR="68580" marT="0" marB="0"/>
                </a:tc>
                <a:tc>
                  <a:txBody>
                    <a:bodyPr/>
                    <a:lstStyle/>
                    <a:p>
                      <a:pPr algn="ctr">
                        <a:spcAft>
                          <a:spcPts val="0"/>
                        </a:spcAft>
                      </a:pPr>
                      <a:r>
                        <a:rPr lang="el-GR" sz="1600"/>
                        <a:t>Παρατηρήσεις/Δραστηριότητες</a:t>
                      </a:r>
                      <a:endParaRPr lang="el-GR" sz="1600">
                        <a:latin typeface="Times New Roman"/>
                        <a:ea typeface="Times New Roman"/>
                      </a:endParaRPr>
                    </a:p>
                  </a:txBody>
                  <a:tcPr marL="68580" marR="68580" marT="0" marB="0"/>
                </a:tc>
                <a:tc>
                  <a:txBody>
                    <a:bodyPr/>
                    <a:lstStyle/>
                    <a:p>
                      <a:pPr algn="ctr">
                        <a:spcAft>
                          <a:spcPts val="0"/>
                        </a:spcAft>
                      </a:pPr>
                      <a:r>
                        <a:rPr lang="el-GR" sz="1600"/>
                        <a:t>Ώρες</a:t>
                      </a:r>
                      <a:endParaRPr lang="el-GR" sz="1600">
                        <a:latin typeface="Times New Roman"/>
                        <a:ea typeface="Times New Roman"/>
                      </a:endParaRPr>
                    </a:p>
                  </a:txBody>
                  <a:tcPr marL="68580" marR="68580" marT="0" marB="0"/>
                </a:tc>
              </a:tr>
              <a:tr h="298860">
                <a:tc gridSpan="3">
                  <a:txBody>
                    <a:bodyPr/>
                    <a:lstStyle/>
                    <a:p>
                      <a:pPr algn="ctr">
                        <a:spcBef>
                          <a:spcPts val="300"/>
                        </a:spcBef>
                        <a:spcAft>
                          <a:spcPts val="300"/>
                        </a:spcAft>
                      </a:pPr>
                      <a:r>
                        <a:rPr lang="el-GR" sz="1600" b="1" dirty="0"/>
                        <a:t>Κεφάλαιο 1  Οργάνωση της ζωής – Βιολογικά συστήματα (5 ώρες)</a:t>
                      </a:r>
                      <a:endParaRPr lang="el-GR" sz="1600" b="1" dirty="0">
                        <a:latin typeface="Times New Roman"/>
                        <a:ea typeface="Times New Roman"/>
                      </a:endParaRPr>
                    </a:p>
                  </a:txBody>
                  <a:tcPr marL="68580" marR="68580" marT="0" marB="0" anchor="ctr"/>
                </a:tc>
                <a:tc hMerge="1">
                  <a:txBody>
                    <a:bodyPr/>
                    <a:lstStyle/>
                    <a:p>
                      <a:endParaRPr lang="el-GR"/>
                    </a:p>
                  </a:txBody>
                  <a:tcPr/>
                </a:tc>
                <a:tc hMerge="1">
                  <a:txBody>
                    <a:bodyPr/>
                    <a:lstStyle/>
                    <a:p>
                      <a:endParaRPr lang="el-GR"/>
                    </a:p>
                  </a:txBody>
                  <a:tcPr/>
                </a:tc>
              </a:tr>
              <a:tr h="896580">
                <a:tc>
                  <a:txBody>
                    <a:bodyPr/>
                    <a:lstStyle/>
                    <a:p>
                      <a:pPr>
                        <a:spcAft>
                          <a:spcPts val="0"/>
                        </a:spcAft>
                      </a:pPr>
                      <a:r>
                        <a:rPr lang="el-GR" sz="1600" dirty="0"/>
                        <a:t>1.1 Τα μόρια της ζωής</a:t>
                      </a:r>
                      <a:endParaRPr lang="el-GR" sz="1600" dirty="0">
                        <a:latin typeface="Times New Roman"/>
                        <a:ea typeface="Times New Roman"/>
                      </a:endParaRPr>
                    </a:p>
                  </a:txBody>
                  <a:tcPr marL="68580" marR="68580" marT="0" marB="0" anchor="ctr"/>
                </a:tc>
                <a:tc>
                  <a:txBody>
                    <a:bodyPr/>
                    <a:lstStyle/>
                    <a:p>
                      <a:pPr>
                        <a:spcAft>
                          <a:spcPts val="0"/>
                        </a:spcAft>
                      </a:pPr>
                      <a:r>
                        <a:rPr lang="el-GR" sz="1600" dirty="0"/>
                        <a:t>Μπορεί να αξιοποιηθεί το διδακτικό υλικό:</a:t>
                      </a:r>
                    </a:p>
                    <a:p>
                      <a:pPr>
                        <a:spcAft>
                          <a:spcPts val="0"/>
                        </a:spcAft>
                      </a:pPr>
                      <a:r>
                        <a:rPr lang="el-GR" sz="1600" dirty="0"/>
                        <a:t>Τα χημικά συστατικά της ζωής</a:t>
                      </a:r>
                    </a:p>
                    <a:p>
                      <a:pPr>
                        <a:spcAft>
                          <a:spcPts val="0"/>
                        </a:spcAft>
                      </a:pPr>
                      <a:r>
                        <a:rPr lang="el-GR" sz="1600" u="sng" dirty="0">
                          <a:hlinkClick r:id="rId2"/>
                        </a:rPr>
                        <a:t>http://photodentro.edu.gr/lor/r/8521/3080?locale=el</a:t>
                      </a:r>
                      <a:endParaRPr lang="el-GR" sz="1600" dirty="0">
                        <a:latin typeface="Times New Roman"/>
                        <a:ea typeface="Times New Roman"/>
                      </a:endParaRPr>
                    </a:p>
                  </a:txBody>
                  <a:tcPr marL="68580" marR="68580" marT="0" marB="0"/>
                </a:tc>
                <a:tc>
                  <a:txBody>
                    <a:bodyPr/>
                    <a:lstStyle/>
                    <a:p>
                      <a:pPr algn="ctr">
                        <a:spcAft>
                          <a:spcPts val="0"/>
                        </a:spcAft>
                      </a:pPr>
                      <a:r>
                        <a:rPr lang="el-GR" sz="1600"/>
                        <a:t>2</a:t>
                      </a:r>
                      <a:endParaRPr lang="el-GR" sz="1600">
                        <a:latin typeface="Times New Roman"/>
                        <a:ea typeface="Times New Roman"/>
                      </a:endParaRPr>
                    </a:p>
                  </a:txBody>
                  <a:tcPr marL="68580" marR="68580" marT="0" marB="0" anchor="ctr"/>
                </a:tc>
              </a:tr>
              <a:tr h="1886555">
                <a:tc>
                  <a:txBody>
                    <a:bodyPr/>
                    <a:lstStyle/>
                    <a:p>
                      <a:pPr>
                        <a:spcAft>
                          <a:spcPts val="0"/>
                        </a:spcAft>
                      </a:pPr>
                      <a:r>
                        <a:rPr lang="el-GR" sz="1600" dirty="0"/>
                        <a:t>1.2 Κύτταρο η μονάδα της ζωής: </a:t>
                      </a:r>
                      <a:endParaRPr lang="el-GR" sz="1600" dirty="0">
                        <a:latin typeface="Times New Roman"/>
                        <a:ea typeface="Times New Roman"/>
                      </a:endParaRPr>
                    </a:p>
                  </a:txBody>
                  <a:tcPr marL="68580" marR="68580" marT="0" marB="0" anchor="ctr"/>
                </a:tc>
                <a:tc>
                  <a:txBody>
                    <a:bodyPr/>
                    <a:lstStyle/>
                    <a:p>
                      <a:pPr>
                        <a:spcAft>
                          <a:spcPts val="0"/>
                        </a:spcAft>
                      </a:pPr>
                      <a:r>
                        <a:rPr lang="el-GR" sz="1600" dirty="0"/>
                        <a:t>Προτείνεται να δοθεί έμφαση μόνο στον πυρήνα, το κυτταρόπλασμα και τα </a:t>
                      </a:r>
                      <a:r>
                        <a:rPr lang="el-GR" sz="1600" dirty="0" err="1"/>
                        <a:t>ριβοσώματα</a:t>
                      </a:r>
                      <a:r>
                        <a:rPr lang="el-GR" sz="1600" dirty="0"/>
                        <a:t>, δεδομένου ότι μέρος της ενότητας έχει διδαχθεί στην Α΄ γυμνασίου.</a:t>
                      </a:r>
                    </a:p>
                    <a:p>
                      <a:pPr>
                        <a:spcBef>
                          <a:spcPts val="600"/>
                        </a:spcBef>
                        <a:spcAft>
                          <a:spcPts val="0"/>
                        </a:spcAft>
                      </a:pPr>
                      <a:r>
                        <a:rPr lang="el-GR" sz="1600" dirty="0"/>
                        <a:t>Μπορεί να αξιοποιηθεί το διδακτικό υλικό:</a:t>
                      </a:r>
                    </a:p>
                    <a:p>
                      <a:pPr>
                        <a:spcAft>
                          <a:spcPts val="0"/>
                        </a:spcAft>
                      </a:pPr>
                      <a:r>
                        <a:rPr lang="el-GR" sz="1600" dirty="0"/>
                        <a:t> Παρατήρηση κυττάρων στο μικροσκόπιο</a:t>
                      </a:r>
                    </a:p>
                    <a:p>
                      <a:pPr>
                        <a:spcAft>
                          <a:spcPts val="0"/>
                        </a:spcAft>
                      </a:pPr>
                      <a:r>
                        <a:rPr lang="el-GR" sz="1600" u="sng" dirty="0">
                          <a:hlinkClick r:id="rId3"/>
                        </a:rPr>
                        <a:t>http://photodentro.edu.gr/lor/r/8521/3158?locale=el</a:t>
                      </a:r>
                      <a:endParaRPr lang="el-GR" sz="1600" dirty="0">
                        <a:latin typeface="Times New Roman"/>
                        <a:ea typeface="Times New Roman"/>
                      </a:endParaRPr>
                    </a:p>
                  </a:txBody>
                  <a:tcPr marL="68580" marR="68580" marT="0" marB="0"/>
                </a:tc>
                <a:tc>
                  <a:txBody>
                    <a:bodyPr/>
                    <a:lstStyle/>
                    <a:p>
                      <a:pPr algn="ctr">
                        <a:spcAft>
                          <a:spcPts val="0"/>
                        </a:spcAft>
                      </a:pPr>
                      <a:r>
                        <a:rPr lang="el-GR" sz="1600" dirty="0"/>
                        <a:t>2</a:t>
                      </a:r>
                      <a:endParaRPr lang="el-GR" sz="1600" dirty="0">
                        <a:latin typeface="Times New Roman"/>
                        <a:ea typeface="Times New Roman"/>
                      </a:endParaRPr>
                    </a:p>
                  </a:txBody>
                  <a:tcPr marL="68580" marR="68580" marT="0" marB="0" anchor="ctr"/>
                </a:tc>
              </a:tr>
              <a:tr h="1587696">
                <a:tc>
                  <a:txBody>
                    <a:bodyPr/>
                    <a:lstStyle/>
                    <a:p>
                      <a:pPr>
                        <a:spcAft>
                          <a:spcPts val="0"/>
                        </a:spcAft>
                      </a:pPr>
                      <a:r>
                        <a:rPr lang="el-GR" sz="1600"/>
                        <a:t>1.3 Τα επίπεδα οργάνωσης της ζωής </a:t>
                      </a:r>
                      <a:endParaRPr lang="el-GR" sz="1600">
                        <a:latin typeface="Times New Roman"/>
                        <a:ea typeface="Times New Roman"/>
                      </a:endParaRPr>
                    </a:p>
                  </a:txBody>
                  <a:tcPr marL="68580" marR="68580" marT="0" marB="0" anchor="ctr"/>
                </a:tc>
                <a:tc>
                  <a:txBody>
                    <a:bodyPr/>
                    <a:lstStyle/>
                    <a:p>
                      <a:pPr>
                        <a:spcAft>
                          <a:spcPts val="0"/>
                        </a:spcAft>
                      </a:pPr>
                      <a:r>
                        <a:rPr lang="el-GR" sz="1600" dirty="0">
                          <a:solidFill>
                            <a:srgbClr val="FF0000"/>
                          </a:solidFill>
                        </a:rPr>
                        <a:t>Να διδαχθεί μόνο η παράγραφος: «Η οργάνωση των </a:t>
                      </a:r>
                      <a:r>
                        <a:rPr lang="el-GR" sz="1600" dirty="0" smtClean="0">
                          <a:solidFill>
                            <a:srgbClr val="FF0000"/>
                          </a:solidFill>
                        </a:rPr>
                        <a:t>έμβιων </a:t>
                      </a:r>
                      <a:r>
                        <a:rPr lang="el-GR" sz="1600" dirty="0">
                          <a:solidFill>
                            <a:srgbClr val="FF0000"/>
                          </a:solidFill>
                        </a:rPr>
                        <a:t>όντων – Τα οικοσυστήματα»</a:t>
                      </a:r>
                    </a:p>
                    <a:p>
                      <a:pPr>
                        <a:spcBef>
                          <a:spcPts val="600"/>
                        </a:spcBef>
                        <a:spcAft>
                          <a:spcPts val="0"/>
                        </a:spcAft>
                      </a:pPr>
                      <a:r>
                        <a:rPr lang="el-GR" sz="1600" dirty="0"/>
                        <a:t>Μπορεί να αξιοποιηθεί το διδακτικό υλικό:</a:t>
                      </a:r>
                    </a:p>
                    <a:p>
                      <a:pPr>
                        <a:spcAft>
                          <a:spcPts val="0"/>
                        </a:spcAft>
                      </a:pPr>
                      <a:r>
                        <a:rPr lang="el-GR" sz="1600" dirty="0"/>
                        <a:t>Οργάνωση της ζωής – Βιολογικά συστήματα</a:t>
                      </a:r>
                    </a:p>
                    <a:p>
                      <a:pPr>
                        <a:spcAft>
                          <a:spcPts val="0"/>
                        </a:spcAft>
                      </a:pPr>
                      <a:r>
                        <a:rPr lang="el-GR" sz="1600" u="sng" dirty="0">
                          <a:hlinkClick r:id="rId4"/>
                        </a:rPr>
                        <a:t>http://photodentro.edu.gr/lor/r/8521/6767?locale=el</a:t>
                      </a:r>
                      <a:endParaRPr lang="el-GR" sz="1600" dirty="0">
                        <a:latin typeface="Times New Roman"/>
                        <a:ea typeface="Times New Roman"/>
                      </a:endParaRPr>
                    </a:p>
                  </a:txBody>
                  <a:tcPr marL="68580" marR="68580" marT="0" marB="0"/>
                </a:tc>
                <a:tc>
                  <a:txBody>
                    <a:bodyPr/>
                    <a:lstStyle/>
                    <a:p>
                      <a:pPr algn="ctr">
                        <a:spcAft>
                          <a:spcPts val="0"/>
                        </a:spcAft>
                      </a:pPr>
                      <a:r>
                        <a:rPr lang="el-GR" sz="1600" dirty="0"/>
                        <a:t>1</a:t>
                      </a:r>
                      <a:endParaRPr lang="el-GR" sz="1600" dirty="0">
                        <a:latin typeface="Times New Roman"/>
                        <a:ea typeface="Times New Roman"/>
                      </a:endParaRPr>
                    </a:p>
                  </a:txBody>
                  <a:tcPr marL="68580" marR="68580" marT="0" marB="0" anchor="ctr"/>
                </a:tc>
              </a:tr>
            </a:tbl>
          </a:graphicData>
        </a:graphic>
      </p:graphicFrame>
      <p:pic>
        <p:nvPicPr>
          <p:cNvPr id="3" name="Picture 11" descr="Αποτέλεσμα εικόνας για βιολογία γ γυμν"/>
          <p:cNvPicPr preferRelativeResize="0">
            <a:picLocks noChangeArrowheads="1"/>
          </p:cNvPicPr>
          <p:nvPr/>
        </p:nvPicPr>
        <p:blipFill>
          <a:blip r:embed="rId5" cstate="print"/>
          <a:srcRect/>
          <a:stretch>
            <a:fillRect/>
          </a:stretch>
        </p:blipFill>
        <p:spPr bwMode="auto">
          <a:xfrm>
            <a:off x="467544" y="1196752"/>
            <a:ext cx="1440000" cy="2016224"/>
          </a:xfrm>
          <a:prstGeom prst="rect">
            <a:avLst/>
          </a:prstGeom>
          <a:noFill/>
        </p:spPr>
      </p:pic>
      <p:sp>
        <p:nvSpPr>
          <p:cNvPr id="4" name="3 - TextBox"/>
          <p:cNvSpPr txBox="1"/>
          <p:nvPr/>
        </p:nvSpPr>
        <p:spPr>
          <a:xfrm>
            <a:off x="1728956" y="260648"/>
            <a:ext cx="5579348" cy="707886"/>
          </a:xfrm>
          <a:prstGeom prst="rect">
            <a:avLst/>
          </a:prstGeom>
          <a:noFill/>
        </p:spPr>
        <p:txBody>
          <a:bodyPr wrap="none" rtlCol="0">
            <a:spAutoFit/>
          </a:bodyPr>
          <a:lstStyle/>
          <a:p>
            <a:r>
              <a:rPr lang="el-GR" sz="2000" b="1" dirty="0" smtClean="0"/>
              <a:t>Βιολογία Γ΄ - Ημερησίου και Εσπερινού Γυμνασίου</a:t>
            </a:r>
          </a:p>
          <a:p>
            <a:endParaRPr lang="el-GR" sz="20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179512" y="836712"/>
            <a:ext cx="1080120" cy="1800200"/>
          </a:xfrm>
          <a:prstGeom prst="rect">
            <a:avLst/>
          </a:prstGeom>
          <a:noFill/>
        </p:spPr>
      </p:pic>
      <p:sp>
        <p:nvSpPr>
          <p:cNvPr id="4" name="3 - TextBox"/>
          <p:cNvSpPr txBox="1"/>
          <p:nvPr/>
        </p:nvSpPr>
        <p:spPr>
          <a:xfrm>
            <a:off x="1728956" y="44624"/>
            <a:ext cx="5579348" cy="707886"/>
          </a:xfrm>
          <a:prstGeom prst="rect">
            <a:avLst/>
          </a:prstGeom>
          <a:noFill/>
        </p:spPr>
        <p:txBody>
          <a:bodyPr wrap="none" rtlCol="0">
            <a:spAutoFit/>
          </a:bodyPr>
          <a:lstStyle/>
          <a:p>
            <a:r>
              <a:rPr lang="el-GR" sz="2000" b="1" dirty="0" smtClean="0"/>
              <a:t>Βιολογία Γ΄ - Ημερησίου και Εσπερινού Γυμνασίου</a:t>
            </a:r>
          </a:p>
          <a:p>
            <a:endParaRPr lang="el-GR" sz="2000" b="1" dirty="0" smtClean="0"/>
          </a:p>
        </p:txBody>
      </p:sp>
      <p:graphicFrame>
        <p:nvGraphicFramePr>
          <p:cNvPr id="5" name="4 - Πίνακας"/>
          <p:cNvGraphicFramePr>
            <a:graphicFrameLocks noGrp="1"/>
          </p:cNvGraphicFramePr>
          <p:nvPr/>
        </p:nvGraphicFramePr>
        <p:xfrm>
          <a:off x="1331640" y="585544"/>
          <a:ext cx="7632847" cy="6019800"/>
        </p:xfrm>
        <a:graphic>
          <a:graphicData uri="http://schemas.openxmlformats.org/drawingml/2006/table">
            <a:tbl>
              <a:tblPr>
                <a:tableStyleId>{2D5ABB26-0587-4C30-8999-92F81FD0307C}</a:tableStyleId>
              </a:tblPr>
              <a:tblGrid>
                <a:gridCol w="1629818"/>
                <a:gridCol w="5498974"/>
                <a:gridCol w="504055"/>
              </a:tblGrid>
              <a:tr h="148447">
                <a:tc gridSpan="3">
                  <a:txBody>
                    <a:bodyPr/>
                    <a:lstStyle/>
                    <a:p>
                      <a:pPr algn="ctr">
                        <a:spcBef>
                          <a:spcPts val="300"/>
                        </a:spcBef>
                        <a:spcAft>
                          <a:spcPts val="300"/>
                        </a:spcAft>
                      </a:pPr>
                      <a:r>
                        <a:rPr lang="el-GR" sz="1600" b="1" dirty="0"/>
                        <a:t>Κεφάλαιο 5  Διατήρηση και συνέχιση της ζωής (14 ώρες)</a:t>
                      </a:r>
                      <a:endParaRPr lang="el-GR" sz="1600" b="1" dirty="0">
                        <a:latin typeface="Times New Roman"/>
                        <a:ea typeface="Times New Roman"/>
                      </a:endParaRPr>
                    </a:p>
                  </a:txBody>
                  <a:tcPr marL="56271" marR="56271" marT="0" marB="0" anchor="ctr"/>
                </a:tc>
                <a:tc hMerge="1">
                  <a:txBody>
                    <a:bodyPr/>
                    <a:lstStyle/>
                    <a:p>
                      <a:endParaRPr lang="el-GR"/>
                    </a:p>
                  </a:txBody>
                  <a:tcPr/>
                </a:tc>
                <a:tc hMerge="1">
                  <a:txBody>
                    <a:bodyPr/>
                    <a:lstStyle/>
                    <a:p>
                      <a:endParaRPr lang="el-GR"/>
                    </a:p>
                  </a:txBody>
                  <a:tcPr/>
                </a:tc>
              </a:tr>
              <a:tr h="445341">
                <a:tc>
                  <a:txBody>
                    <a:bodyPr/>
                    <a:lstStyle/>
                    <a:p>
                      <a:pPr>
                        <a:spcAft>
                          <a:spcPts val="0"/>
                        </a:spcAft>
                      </a:pPr>
                      <a:r>
                        <a:rPr lang="el-GR" sz="1300" dirty="0"/>
                        <a:t>5.1 Το γενετικό υλικό οργανώνεται σε χρωμοσώματα</a:t>
                      </a:r>
                      <a:endParaRPr lang="el-GR" sz="1300" dirty="0">
                        <a:latin typeface="Times New Roman"/>
                        <a:ea typeface="Times New Roman"/>
                      </a:endParaRPr>
                    </a:p>
                  </a:txBody>
                  <a:tcPr marL="56271" marR="56271" marT="0" marB="0" anchor="ctr"/>
                </a:tc>
                <a:tc>
                  <a:txBody>
                    <a:bodyPr/>
                    <a:lstStyle/>
                    <a:p>
                      <a:pPr>
                        <a:spcAft>
                          <a:spcPts val="0"/>
                        </a:spcAft>
                      </a:pPr>
                      <a:r>
                        <a:rPr lang="el-GR" sz="1300"/>
                        <a:t>Μπορεί να αξιοποιηθεί το διδακτικό υλικό:</a:t>
                      </a:r>
                    </a:p>
                    <a:p>
                      <a:pPr>
                        <a:spcAft>
                          <a:spcPts val="0"/>
                        </a:spcAft>
                      </a:pPr>
                      <a:r>
                        <a:rPr lang="el-GR" sz="1300"/>
                        <a:t>Καθορισμός φύλου στον άνθρωπο</a:t>
                      </a:r>
                    </a:p>
                    <a:p>
                      <a:pPr>
                        <a:spcAft>
                          <a:spcPts val="0"/>
                        </a:spcAft>
                      </a:pPr>
                      <a:r>
                        <a:rPr lang="el-GR" sz="1300" u="sng">
                          <a:hlinkClick r:id="rId3"/>
                        </a:rPr>
                        <a:t>http://photodentro.edu.gr/lor/r/8521/3161?locale=el</a:t>
                      </a:r>
                      <a:endParaRPr lang="el-GR" sz="1300">
                        <a:latin typeface="Times New Roman"/>
                        <a:ea typeface="Times New Roman"/>
                      </a:endParaRPr>
                    </a:p>
                  </a:txBody>
                  <a:tcPr marL="56271" marR="56271" marT="0" marB="0"/>
                </a:tc>
                <a:tc>
                  <a:txBody>
                    <a:bodyPr/>
                    <a:lstStyle/>
                    <a:p>
                      <a:pPr algn="ctr">
                        <a:spcAft>
                          <a:spcPts val="0"/>
                        </a:spcAft>
                      </a:pPr>
                      <a:r>
                        <a:rPr lang="el-GR" sz="1300"/>
                        <a:t>2</a:t>
                      </a:r>
                      <a:endParaRPr lang="el-GR" sz="1300">
                        <a:latin typeface="Times New Roman"/>
                        <a:ea typeface="Times New Roman"/>
                      </a:endParaRPr>
                    </a:p>
                  </a:txBody>
                  <a:tcPr marL="56271" marR="56271" marT="0" marB="0" anchor="ctr"/>
                </a:tc>
              </a:tr>
              <a:tr h="1410249">
                <a:tc>
                  <a:txBody>
                    <a:bodyPr/>
                    <a:lstStyle/>
                    <a:p>
                      <a:pPr>
                        <a:spcAft>
                          <a:spcPts val="0"/>
                        </a:spcAft>
                      </a:pPr>
                      <a:r>
                        <a:rPr lang="el-GR" sz="1300" dirty="0"/>
                        <a:t>5.2 Η ροή της γενετικής πληροφορίας</a:t>
                      </a:r>
                      <a:endParaRPr lang="el-GR" sz="1300" dirty="0">
                        <a:latin typeface="Times New Roman"/>
                        <a:ea typeface="Times New Roman"/>
                      </a:endParaRPr>
                    </a:p>
                  </a:txBody>
                  <a:tcPr marL="56271" marR="56271" marT="0" marB="0" anchor="ctr"/>
                </a:tc>
                <a:tc>
                  <a:txBody>
                    <a:bodyPr/>
                    <a:lstStyle/>
                    <a:p>
                      <a:pPr>
                        <a:spcAft>
                          <a:spcPts val="0"/>
                        </a:spcAft>
                      </a:pPr>
                      <a:r>
                        <a:rPr lang="el-GR" sz="1300" dirty="0"/>
                        <a:t>Να δοθεί έμφαση στη βιολογική σημασία των διαδικασιών της αντιγραφής, μεταγραφής και μετάφρασης.</a:t>
                      </a:r>
                    </a:p>
                    <a:p>
                      <a:pPr>
                        <a:spcBef>
                          <a:spcPts val="600"/>
                        </a:spcBef>
                        <a:spcAft>
                          <a:spcPts val="0"/>
                        </a:spcAft>
                      </a:pPr>
                      <a:r>
                        <a:rPr lang="el-GR" sz="1300" dirty="0"/>
                        <a:t>Μπορεί να αξιοποιηθεί το διδακτικό υλικό:</a:t>
                      </a:r>
                    </a:p>
                    <a:p>
                      <a:pPr>
                        <a:spcAft>
                          <a:spcPts val="0"/>
                        </a:spcAft>
                      </a:pPr>
                      <a:r>
                        <a:rPr lang="el-GR" sz="1300" dirty="0"/>
                        <a:t>α) Αντιγραφή του </a:t>
                      </a:r>
                      <a:r>
                        <a:rPr lang="en-US" sz="1300" dirty="0"/>
                        <a:t>DNA</a:t>
                      </a:r>
                      <a:endParaRPr lang="el-GR" sz="1300" dirty="0"/>
                    </a:p>
                    <a:p>
                      <a:pPr>
                        <a:spcAft>
                          <a:spcPts val="0"/>
                        </a:spcAft>
                      </a:pPr>
                      <a:r>
                        <a:rPr lang="el-GR" sz="1300" u="sng" dirty="0">
                          <a:hlinkClick r:id="rId4"/>
                        </a:rPr>
                        <a:t>http://photodentro.edu.gr/lor/r/8521/6237?locale=el</a:t>
                      </a:r>
                      <a:endParaRPr lang="el-GR" sz="1300" dirty="0"/>
                    </a:p>
                    <a:p>
                      <a:pPr>
                        <a:spcAft>
                          <a:spcPts val="0"/>
                        </a:spcAft>
                      </a:pPr>
                      <a:r>
                        <a:rPr lang="el-GR" sz="1300" dirty="0"/>
                        <a:t>β) Μεταγραφή του </a:t>
                      </a:r>
                      <a:r>
                        <a:rPr lang="en-US" sz="1300" dirty="0"/>
                        <a:t>DNA</a:t>
                      </a:r>
                      <a:endParaRPr lang="el-GR" sz="1300" dirty="0"/>
                    </a:p>
                    <a:p>
                      <a:pPr>
                        <a:spcAft>
                          <a:spcPts val="0"/>
                        </a:spcAft>
                      </a:pPr>
                      <a:r>
                        <a:rPr lang="el-GR" sz="1300" u="sng" dirty="0">
                          <a:hlinkClick r:id="rId5"/>
                        </a:rPr>
                        <a:t>http://photodentro.edu.gr/lor/r/8521/6234?locale=el</a:t>
                      </a:r>
                      <a:endParaRPr lang="el-GR" sz="1300" dirty="0"/>
                    </a:p>
                    <a:p>
                      <a:pPr>
                        <a:spcAft>
                          <a:spcPts val="0"/>
                        </a:spcAft>
                      </a:pPr>
                      <a:r>
                        <a:rPr lang="el-GR" sz="1300" dirty="0"/>
                        <a:t>γ) Έκφραση της γενετικής πληροφορίας: Μετάφραση</a:t>
                      </a:r>
                    </a:p>
                    <a:p>
                      <a:pPr>
                        <a:spcAft>
                          <a:spcPts val="0"/>
                        </a:spcAft>
                      </a:pPr>
                      <a:r>
                        <a:rPr lang="el-GR" sz="1300" u="sng" dirty="0">
                          <a:hlinkClick r:id="rId6"/>
                        </a:rPr>
                        <a:t>http://photodentro.edu.gr/lor/r/8521/6670?locale=el</a:t>
                      </a:r>
                      <a:endParaRPr lang="el-GR" sz="1300" dirty="0">
                        <a:latin typeface="Times New Roman"/>
                        <a:ea typeface="Times New Roman"/>
                      </a:endParaRPr>
                    </a:p>
                  </a:txBody>
                  <a:tcPr marL="56271" marR="56271" marT="0" marB="0"/>
                </a:tc>
                <a:tc>
                  <a:txBody>
                    <a:bodyPr/>
                    <a:lstStyle/>
                    <a:p>
                      <a:pPr algn="ctr">
                        <a:spcAft>
                          <a:spcPts val="0"/>
                        </a:spcAft>
                      </a:pPr>
                      <a:r>
                        <a:rPr lang="el-GR" sz="1300"/>
                        <a:t>5</a:t>
                      </a:r>
                      <a:endParaRPr lang="el-GR" sz="1300">
                        <a:latin typeface="Times New Roman"/>
                        <a:ea typeface="Times New Roman"/>
                      </a:endParaRPr>
                    </a:p>
                  </a:txBody>
                  <a:tcPr marL="56271" marR="56271" marT="0" marB="0" anchor="ctr"/>
                </a:tc>
              </a:tr>
              <a:tr h="445341">
                <a:tc>
                  <a:txBody>
                    <a:bodyPr/>
                    <a:lstStyle/>
                    <a:p>
                      <a:pPr>
                        <a:spcAft>
                          <a:spcPts val="0"/>
                        </a:spcAft>
                      </a:pPr>
                      <a:r>
                        <a:rPr lang="el-GR" sz="1300" dirty="0"/>
                        <a:t>5.3 </a:t>
                      </a:r>
                      <a:r>
                        <a:rPr lang="el-GR" sz="1300" dirty="0" err="1"/>
                        <a:t>Αλληλόμορφα</a:t>
                      </a:r>
                      <a:endParaRPr lang="el-GR" sz="1300" dirty="0">
                        <a:latin typeface="Times New Roman"/>
                        <a:ea typeface="Times New Roman"/>
                      </a:endParaRPr>
                    </a:p>
                  </a:txBody>
                  <a:tcPr marL="56271" marR="56271" marT="0" marB="0" anchor="ctr"/>
                </a:tc>
                <a:tc>
                  <a:txBody>
                    <a:bodyPr/>
                    <a:lstStyle/>
                    <a:p>
                      <a:pPr>
                        <a:spcAft>
                          <a:spcPts val="0"/>
                        </a:spcAft>
                      </a:pPr>
                      <a:r>
                        <a:rPr lang="el-GR" sz="1300"/>
                        <a:t>Μπορεί να αξιοποιηθεί το διδακτικό υλικό:</a:t>
                      </a:r>
                    </a:p>
                    <a:p>
                      <a:pPr>
                        <a:spcAft>
                          <a:spcPts val="0"/>
                        </a:spcAft>
                      </a:pPr>
                      <a:r>
                        <a:rPr lang="el-GR" sz="1300"/>
                        <a:t>Αλληλόμορφα</a:t>
                      </a:r>
                    </a:p>
                    <a:p>
                      <a:pPr>
                        <a:spcAft>
                          <a:spcPts val="0"/>
                        </a:spcAft>
                      </a:pPr>
                      <a:r>
                        <a:rPr lang="el-GR" sz="1300" u="sng">
                          <a:hlinkClick r:id="rId7"/>
                        </a:rPr>
                        <a:t>http://photodentro.edu.gr/lor/r/8521/3167?locale=el</a:t>
                      </a:r>
                      <a:endParaRPr lang="el-GR" sz="1300">
                        <a:latin typeface="Times New Roman"/>
                        <a:ea typeface="Times New Roman"/>
                      </a:endParaRPr>
                    </a:p>
                  </a:txBody>
                  <a:tcPr marL="56271" marR="56271" marT="0" marB="0"/>
                </a:tc>
                <a:tc>
                  <a:txBody>
                    <a:bodyPr/>
                    <a:lstStyle/>
                    <a:p>
                      <a:pPr algn="ctr">
                        <a:spcAft>
                          <a:spcPts val="0"/>
                        </a:spcAft>
                      </a:pPr>
                      <a:r>
                        <a:rPr lang="el-GR" sz="1300"/>
                        <a:t>1</a:t>
                      </a:r>
                      <a:endParaRPr lang="el-GR" sz="1300">
                        <a:latin typeface="Times New Roman"/>
                        <a:ea typeface="Times New Roman"/>
                      </a:endParaRPr>
                    </a:p>
                  </a:txBody>
                  <a:tcPr marL="56271" marR="56271" marT="0" marB="0" anchor="ctr"/>
                </a:tc>
              </a:tr>
              <a:tr h="816460">
                <a:tc>
                  <a:txBody>
                    <a:bodyPr/>
                    <a:lstStyle/>
                    <a:p>
                      <a:pPr>
                        <a:spcAft>
                          <a:spcPts val="0"/>
                        </a:spcAft>
                      </a:pPr>
                      <a:r>
                        <a:rPr lang="el-GR" sz="1300" dirty="0"/>
                        <a:t>5.4 Κυτταρική διαίρεση </a:t>
                      </a:r>
                      <a:endParaRPr lang="el-GR" sz="1300" dirty="0">
                        <a:latin typeface="Times New Roman"/>
                        <a:ea typeface="Times New Roman"/>
                      </a:endParaRPr>
                    </a:p>
                  </a:txBody>
                  <a:tcPr marL="56271" marR="56271" marT="0" marB="0" anchor="ctr"/>
                </a:tc>
                <a:tc>
                  <a:txBody>
                    <a:bodyPr/>
                    <a:lstStyle/>
                    <a:p>
                      <a:pPr>
                        <a:spcAft>
                          <a:spcPts val="0"/>
                        </a:spcAft>
                      </a:pPr>
                      <a:r>
                        <a:rPr lang="el-GR" sz="1300" dirty="0"/>
                        <a:t>Να δοθεί έμφαση στη βιολογική σημασία της μίτωσης και της μείωσης.</a:t>
                      </a:r>
                    </a:p>
                    <a:p>
                      <a:pPr>
                        <a:spcBef>
                          <a:spcPts val="600"/>
                        </a:spcBef>
                        <a:spcAft>
                          <a:spcPts val="0"/>
                        </a:spcAft>
                      </a:pPr>
                      <a:r>
                        <a:rPr lang="el-GR" sz="1300" dirty="0"/>
                        <a:t>Μπορεί να αξιοποιηθεί το διδακτικό υλικό:</a:t>
                      </a:r>
                    </a:p>
                    <a:p>
                      <a:pPr>
                        <a:spcAft>
                          <a:spcPts val="0"/>
                        </a:spcAft>
                      </a:pPr>
                      <a:r>
                        <a:rPr lang="el-GR" sz="1300" dirty="0"/>
                        <a:t>Μίτωση Μείωση</a:t>
                      </a:r>
                    </a:p>
                    <a:p>
                      <a:pPr>
                        <a:spcAft>
                          <a:spcPts val="0"/>
                        </a:spcAft>
                      </a:pPr>
                      <a:r>
                        <a:rPr lang="el-GR" sz="1300" u="sng" dirty="0">
                          <a:hlinkClick r:id="rId8"/>
                        </a:rPr>
                        <a:t>http://photodentro.edu.gr/lor/r/8521/3163?locale=el</a:t>
                      </a:r>
                      <a:endParaRPr lang="el-GR" sz="1300" dirty="0">
                        <a:latin typeface="Times New Roman"/>
                        <a:ea typeface="Times New Roman"/>
                      </a:endParaRPr>
                    </a:p>
                  </a:txBody>
                  <a:tcPr marL="56271" marR="56271" marT="0" marB="0"/>
                </a:tc>
                <a:tc>
                  <a:txBody>
                    <a:bodyPr/>
                    <a:lstStyle/>
                    <a:p>
                      <a:pPr algn="ctr">
                        <a:spcAft>
                          <a:spcPts val="0"/>
                        </a:spcAft>
                      </a:pPr>
                      <a:r>
                        <a:rPr lang="el-GR" sz="1300"/>
                        <a:t>2</a:t>
                      </a:r>
                      <a:endParaRPr lang="el-GR" sz="1300">
                        <a:latin typeface="Times New Roman"/>
                        <a:ea typeface="Times New Roman"/>
                      </a:endParaRPr>
                    </a:p>
                  </a:txBody>
                  <a:tcPr marL="56271" marR="56271" marT="0" marB="0" anchor="ctr"/>
                </a:tc>
              </a:tr>
              <a:tr h="1113355">
                <a:tc>
                  <a:txBody>
                    <a:bodyPr/>
                    <a:lstStyle/>
                    <a:p>
                      <a:pPr>
                        <a:spcAft>
                          <a:spcPts val="0"/>
                        </a:spcAft>
                      </a:pPr>
                      <a:r>
                        <a:rPr lang="el-GR" sz="1300" dirty="0"/>
                        <a:t>5.5 Κληρονομικότητα</a:t>
                      </a:r>
                      <a:endParaRPr lang="el-GR" sz="1300" dirty="0">
                        <a:latin typeface="Times New Roman"/>
                        <a:ea typeface="Times New Roman"/>
                      </a:endParaRPr>
                    </a:p>
                  </a:txBody>
                  <a:tcPr marL="56271" marR="56271" marT="0" marB="0" anchor="ctr"/>
                </a:tc>
                <a:tc>
                  <a:txBody>
                    <a:bodyPr/>
                    <a:lstStyle/>
                    <a:p>
                      <a:pPr>
                        <a:spcAft>
                          <a:spcPts val="0"/>
                        </a:spcAft>
                      </a:pPr>
                      <a:r>
                        <a:rPr lang="el-GR" sz="1300" dirty="0"/>
                        <a:t>Να δοθεί έμφαση στον τυχαίο τρόπο με τον οποίο συνδυάζονται οι γαμέτες.</a:t>
                      </a:r>
                    </a:p>
                    <a:p>
                      <a:pPr>
                        <a:spcBef>
                          <a:spcPts val="600"/>
                        </a:spcBef>
                        <a:spcAft>
                          <a:spcPts val="0"/>
                        </a:spcAft>
                      </a:pPr>
                      <a:r>
                        <a:rPr lang="el-GR" sz="1300" dirty="0"/>
                        <a:t>Μπορεί να αξιοποιηθεί το διδακτικό υλικό:</a:t>
                      </a:r>
                    </a:p>
                    <a:p>
                      <a:pPr>
                        <a:spcAft>
                          <a:spcPts val="0"/>
                        </a:spcAft>
                      </a:pPr>
                      <a:r>
                        <a:rPr lang="el-GR" sz="1300" dirty="0"/>
                        <a:t>α) Διασταυρώσεις </a:t>
                      </a:r>
                      <a:r>
                        <a:rPr lang="el-GR" sz="1300" dirty="0" err="1"/>
                        <a:t>μονοϋβριδισμού</a:t>
                      </a:r>
                      <a:endParaRPr lang="el-GR" sz="1300" dirty="0"/>
                    </a:p>
                    <a:p>
                      <a:pPr>
                        <a:spcAft>
                          <a:spcPts val="0"/>
                        </a:spcAft>
                      </a:pPr>
                      <a:r>
                        <a:rPr lang="el-GR" sz="1300" u="sng" dirty="0">
                          <a:hlinkClick r:id="rId9"/>
                        </a:rPr>
                        <a:t>http://photodentro.edu.gr/lor/r/8521/3168?locale=el</a:t>
                      </a:r>
                      <a:endParaRPr lang="el-GR" sz="1300" dirty="0"/>
                    </a:p>
                    <a:p>
                      <a:pPr>
                        <a:spcAft>
                          <a:spcPts val="0"/>
                        </a:spcAft>
                      </a:pPr>
                      <a:r>
                        <a:rPr lang="el-GR" sz="1300" dirty="0"/>
                        <a:t>β) Οι νόμοι του Μέντελ</a:t>
                      </a:r>
                    </a:p>
                    <a:p>
                      <a:pPr>
                        <a:spcAft>
                          <a:spcPts val="0"/>
                        </a:spcAft>
                      </a:pPr>
                      <a:r>
                        <a:rPr lang="el-GR" sz="1300" u="sng" dirty="0">
                          <a:hlinkClick r:id="rId10"/>
                        </a:rPr>
                        <a:t>http://photodentro.edu.gr/lor/r/8521/6678?locale=el</a:t>
                      </a:r>
                      <a:endParaRPr lang="el-GR" sz="1300" dirty="0">
                        <a:latin typeface="Times New Roman"/>
                        <a:ea typeface="Times New Roman"/>
                      </a:endParaRPr>
                    </a:p>
                  </a:txBody>
                  <a:tcPr marL="56271" marR="56271" marT="0" marB="0"/>
                </a:tc>
                <a:tc>
                  <a:txBody>
                    <a:bodyPr/>
                    <a:lstStyle/>
                    <a:p>
                      <a:pPr algn="ctr">
                        <a:spcAft>
                          <a:spcPts val="0"/>
                        </a:spcAft>
                      </a:pPr>
                      <a:r>
                        <a:rPr lang="el-GR" sz="1300" dirty="0"/>
                        <a:t>2</a:t>
                      </a:r>
                      <a:endParaRPr lang="el-GR" sz="1300" dirty="0">
                        <a:latin typeface="Times New Roman"/>
                        <a:ea typeface="Times New Roman"/>
                      </a:endParaRPr>
                    </a:p>
                  </a:txBody>
                  <a:tcPr marL="56271" marR="56271" marT="0" marB="0" anchor="ctr"/>
                </a:tc>
              </a:tr>
              <a:tr h="445341">
                <a:tc>
                  <a:txBody>
                    <a:bodyPr/>
                    <a:lstStyle/>
                    <a:p>
                      <a:pPr>
                        <a:spcAft>
                          <a:spcPts val="0"/>
                        </a:spcAft>
                      </a:pPr>
                      <a:r>
                        <a:rPr lang="el-GR" sz="1300" dirty="0"/>
                        <a:t>5.6 Μεταλλάξεις</a:t>
                      </a:r>
                      <a:endParaRPr lang="el-GR" sz="1300" dirty="0">
                        <a:latin typeface="Times New Roman"/>
                        <a:ea typeface="Times New Roman"/>
                      </a:endParaRPr>
                    </a:p>
                  </a:txBody>
                  <a:tcPr marL="56271" marR="56271" marT="0" marB="0" anchor="ctr"/>
                </a:tc>
                <a:tc>
                  <a:txBody>
                    <a:bodyPr/>
                    <a:lstStyle/>
                    <a:p>
                      <a:pPr>
                        <a:spcAft>
                          <a:spcPts val="0"/>
                        </a:spcAft>
                      </a:pPr>
                      <a:r>
                        <a:rPr lang="el-GR" sz="1300" dirty="0"/>
                        <a:t>Μπορεί να αξιοποιηθεί το διδακτικό υλικό:</a:t>
                      </a:r>
                    </a:p>
                    <a:p>
                      <a:pPr>
                        <a:spcAft>
                          <a:spcPts val="0"/>
                        </a:spcAft>
                      </a:pPr>
                      <a:r>
                        <a:rPr lang="el-GR" sz="1300" dirty="0"/>
                        <a:t>Μεταλλάξεις</a:t>
                      </a:r>
                    </a:p>
                    <a:p>
                      <a:pPr>
                        <a:spcAft>
                          <a:spcPts val="0"/>
                        </a:spcAft>
                      </a:pPr>
                      <a:r>
                        <a:rPr lang="el-GR" sz="1300" u="sng" dirty="0">
                          <a:hlinkClick r:id="rId11"/>
                        </a:rPr>
                        <a:t>http://photodentro.edu.gr/lor/r/8521/3110?locale=el</a:t>
                      </a:r>
                      <a:endParaRPr lang="el-GR" sz="1300" dirty="0">
                        <a:latin typeface="Times New Roman"/>
                        <a:ea typeface="Times New Roman"/>
                      </a:endParaRPr>
                    </a:p>
                  </a:txBody>
                  <a:tcPr marL="56271" marR="56271" marT="0" marB="0"/>
                </a:tc>
                <a:tc>
                  <a:txBody>
                    <a:bodyPr/>
                    <a:lstStyle/>
                    <a:p>
                      <a:pPr algn="ctr">
                        <a:spcAft>
                          <a:spcPts val="0"/>
                        </a:spcAft>
                      </a:pPr>
                      <a:r>
                        <a:rPr lang="el-GR" sz="1300" dirty="0"/>
                        <a:t>2</a:t>
                      </a:r>
                      <a:endParaRPr lang="el-GR" sz="1300" dirty="0">
                        <a:latin typeface="Times New Roman"/>
                        <a:ea typeface="Times New Roman"/>
                      </a:endParaRPr>
                    </a:p>
                  </a:txBody>
                  <a:tcPr marL="56271" marR="56271"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179512" y="692696"/>
            <a:ext cx="1440000" cy="1872208"/>
          </a:xfrm>
          <a:prstGeom prst="rect">
            <a:avLst/>
          </a:prstGeom>
          <a:noFill/>
        </p:spPr>
      </p:pic>
      <p:sp>
        <p:nvSpPr>
          <p:cNvPr id="4" name="3 - TextBox"/>
          <p:cNvSpPr txBox="1"/>
          <p:nvPr/>
        </p:nvSpPr>
        <p:spPr>
          <a:xfrm>
            <a:off x="1691680" y="44624"/>
            <a:ext cx="5579348" cy="707886"/>
          </a:xfrm>
          <a:prstGeom prst="rect">
            <a:avLst/>
          </a:prstGeom>
          <a:noFill/>
        </p:spPr>
        <p:txBody>
          <a:bodyPr wrap="none" rtlCol="0">
            <a:spAutoFit/>
          </a:bodyPr>
          <a:lstStyle/>
          <a:p>
            <a:r>
              <a:rPr lang="el-GR" sz="2000" b="1" dirty="0" smtClean="0"/>
              <a:t>Βιολογία Γ΄ - Ημερησίου και Εσπερινού Γυμνασίου</a:t>
            </a:r>
          </a:p>
          <a:p>
            <a:endParaRPr lang="el-GR" sz="2000" b="1" dirty="0" smtClean="0"/>
          </a:p>
        </p:txBody>
      </p:sp>
      <p:graphicFrame>
        <p:nvGraphicFramePr>
          <p:cNvPr id="6" name="5 - Πίνακας"/>
          <p:cNvGraphicFramePr>
            <a:graphicFrameLocks noGrp="1"/>
          </p:cNvGraphicFramePr>
          <p:nvPr/>
        </p:nvGraphicFramePr>
        <p:xfrm>
          <a:off x="1835696" y="476672"/>
          <a:ext cx="7200800" cy="6250175"/>
        </p:xfrm>
        <a:graphic>
          <a:graphicData uri="http://schemas.openxmlformats.org/drawingml/2006/table">
            <a:tbl>
              <a:tblPr>
                <a:tableStyleId>{2D5ABB26-0587-4C30-8999-92F81FD0307C}</a:tableStyleId>
              </a:tblPr>
              <a:tblGrid>
                <a:gridCol w="1537564"/>
                <a:gridCol w="5060620"/>
                <a:gridCol w="602616"/>
              </a:tblGrid>
              <a:tr h="193155">
                <a:tc gridSpan="3">
                  <a:txBody>
                    <a:bodyPr/>
                    <a:lstStyle/>
                    <a:p>
                      <a:pPr algn="ctr">
                        <a:spcBef>
                          <a:spcPts val="300"/>
                        </a:spcBef>
                        <a:spcAft>
                          <a:spcPts val="300"/>
                        </a:spcAft>
                      </a:pPr>
                      <a:r>
                        <a:rPr lang="el-GR" sz="1600" b="1" dirty="0"/>
                        <a:t>Κεφάλαιο 7 Εξέλιξη (6 ώρες)</a:t>
                      </a:r>
                      <a:endParaRPr lang="el-GR" sz="1600" b="1" dirty="0">
                        <a:latin typeface="Times New Roman"/>
                        <a:ea typeface="Times New Roman"/>
                      </a:endParaRPr>
                    </a:p>
                  </a:txBody>
                  <a:tcPr marL="52251" marR="52251" marT="0" marB="0" anchor="ctr"/>
                </a:tc>
                <a:tc hMerge="1">
                  <a:txBody>
                    <a:bodyPr/>
                    <a:lstStyle/>
                    <a:p>
                      <a:endParaRPr lang="el-GR"/>
                    </a:p>
                  </a:txBody>
                  <a:tcPr/>
                </a:tc>
                <a:tc hMerge="1">
                  <a:txBody>
                    <a:bodyPr/>
                    <a:lstStyle/>
                    <a:p>
                      <a:endParaRPr lang="el-GR"/>
                    </a:p>
                  </a:txBody>
                  <a:tcPr/>
                </a:tc>
              </a:tr>
              <a:tr h="4847405">
                <a:tc>
                  <a:txBody>
                    <a:bodyPr/>
                    <a:lstStyle/>
                    <a:p>
                      <a:pPr>
                        <a:spcAft>
                          <a:spcPts val="0"/>
                        </a:spcAft>
                      </a:pPr>
                      <a:r>
                        <a:rPr lang="el-GR" sz="1200" dirty="0"/>
                        <a:t>7.1 Η εξέλιξη και οι μαρτυρίες της – Βιοχημικές αποδείξεις</a:t>
                      </a:r>
                      <a:endParaRPr lang="el-GR" sz="1200" dirty="0">
                        <a:latin typeface="Times New Roman"/>
                        <a:ea typeface="Times New Roman"/>
                      </a:endParaRPr>
                    </a:p>
                  </a:txBody>
                  <a:tcPr marL="52251" marR="52251" marT="0" marB="0" anchor="ctr"/>
                </a:tc>
                <a:tc>
                  <a:txBody>
                    <a:bodyPr/>
                    <a:lstStyle/>
                    <a:p>
                      <a:pPr>
                        <a:spcAft>
                          <a:spcPts val="0"/>
                        </a:spcAft>
                      </a:pPr>
                      <a:r>
                        <a:rPr lang="el-GR" sz="1200" dirty="0"/>
                        <a:t>Προτείνεται στην αρχή της ενότητας να συζητηθούν οι έννοιες είδος και πληθυσμός. </a:t>
                      </a:r>
                    </a:p>
                    <a:p>
                      <a:pPr>
                        <a:spcBef>
                          <a:spcPts val="600"/>
                        </a:spcBef>
                        <a:spcAft>
                          <a:spcPts val="0"/>
                        </a:spcAft>
                      </a:pPr>
                      <a:r>
                        <a:rPr lang="el-GR" sz="1200" dirty="0"/>
                        <a:t>Οι δραστηριότητες προτείνονται για να αποκτήσει η διδασκαλία της ενότητας πιο διερευνητικό χαρακτήρα.</a:t>
                      </a:r>
                    </a:p>
                    <a:p>
                      <a:pPr>
                        <a:spcBef>
                          <a:spcPts val="600"/>
                        </a:spcBef>
                        <a:spcAft>
                          <a:spcPts val="0"/>
                        </a:spcAft>
                      </a:pPr>
                      <a:r>
                        <a:rPr lang="el-GR" sz="1200" dirty="0"/>
                        <a:t>Να δοθεί προσοχή στην τελευταία δραστηριότητα,  ώστε να μην δημιουργηθούν παρανοήσεις σε σχέση με το φαινόμενο της Φυσικής Επιλογής</a:t>
                      </a:r>
                    </a:p>
                    <a:p>
                      <a:pPr>
                        <a:spcBef>
                          <a:spcPts val="600"/>
                        </a:spcBef>
                        <a:spcAft>
                          <a:spcPts val="0"/>
                        </a:spcAft>
                      </a:pPr>
                      <a:r>
                        <a:rPr lang="el-GR" sz="1200" u="sng" dirty="0"/>
                        <a:t>Δραστηριότητα:</a:t>
                      </a:r>
                      <a:r>
                        <a:rPr lang="el-GR" sz="1200" dirty="0"/>
                        <a:t> </a:t>
                      </a:r>
                    </a:p>
                    <a:p>
                      <a:pPr>
                        <a:spcAft>
                          <a:spcPts val="0"/>
                        </a:spcAft>
                      </a:pPr>
                      <a:r>
                        <a:rPr lang="el-GR" sz="1200" dirty="0"/>
                        <a:t>Οι μαθητές σε ομάδες μελετούν το διδακτικό υλικό</a:t>
                      </a:r>
                    </a:p>
                    <a:p>
                      <a:pPr>
                        <a:spcAft>
                          <a:spcPts val="0"/>
                        </a:spcAft>
                      </a:pPr>
                      <a:r>
                        <a:rPr lang="el-GR" sz="1200" dirty="0"/>
                        <a:t>Στάδια απολίθωσης</a:t>
                      </a:r>
                    </a:p>
                    <a:p>
                      <a:pPr>
                        <a:spcAft>
                          <a:spcPts val="0"/>
                        </a:spcAft>
                      </a:pPr>
                      <a:r>
                        <a:rPr lang="el-GR" sz="1200" u="sng" dirty="0">
                          <a:hlinkClick r:id="rId3"/>
                        </a:rPr>
                        <a:t>http://photodentro.edu.gr/lor/r/8521/3142?locale=el</a:t>
                      </a:r>
                      <a:endParaRPr lang="el-GR" sz="1200" dirty="0"/>
                    </a:p>
                    <a:p>
                      <a:pPr>
                        <a:spcAft>
                          <a:spcPts val="0"/>
                        </a:spcAft>
                      </a:pPr>
                      <a:r>
                        <a:rPr lang="el-GR" sz="1200" dirty="0"/>
                        <a:t>και στη συνέχεια να αναπτυχθεί συζήτηση σε ομάδες σχετικά με </a:t>
                      </a:r>
                    </a:p>
                    <a:p>
                      <a:pPr>
                        <a:spcAft>
                          <a:spcPts val="0"/>
                        </a:spcAft>
                      </a:pPr>
                      <a:r>
                        <a:rPr lang="el-GR" sz="1200" dirty="0"/>
                        <a:t>α) τα απολιθώματα διαφορετικών οργανισμών τα οποία βρίσκονται σε διαφορετικό βάθος στο ίδιο πέτρωμα </a:t>
                      </a:r>
                    </a:p>
                    <a:p>
                      <a:pPr>
                        <a:spcAft>
                          <a:spcPts val="0"/>
                        </a:spcAft>
                      </a:pPr>
                      <a:r>
                        <a:rPr lang="el-GR" sz="1200" dirty="0"/>
                        <a:t>β) τα είδη που εξαφανίσθηκαν ή κινδυνεύουν με εξαφάνιση</a:t>
                      </a:r>
                    </a:p>
                    <a:p>
                      <a:pPr>
                        <a:spcBef>
                          <a:spcPts val="600"/>
                        </a:spcBef>
                        <a:spcAft>
                          <a:spcPts val="0"/>
                        </a:spcAft>
                      </a:pPr>
                      <a:r>
                        <a:rPr lang="el-GR" sz="1200" u="sng" dirty="0"/>
                        <a:t>Δραστηριότητα</a:t>
                      </a:r>
                      <a:r>
                        <a:rPr lang="el-GR" sz="1200" dirty="0"/>
                        <a:t>: </a:t>
                      </a:r>
                    </a:p>
                    <a:p>
                      <a:pPr>
                        <a:spcAft>
                          <a:spcPts val="0"/>
                        </a:spcAft>
                      </a:pPr>
                      <a:r>
                        <a:rPr lang="el-GR" sz="1200" dirty="0"/>
                        <a:t>Οι μαθητές σε ομάδες επεξεργάζονται το διδακτικό υλικό</a:t>
                      </a:r>
                    </a:p>
                    <a:p>
                      <a:pPr>
                        <a:spcAft>
                          <a:spcPts val="0"/>
                        </a:spcAft>
                      </a:pPr>
                      <a:r>
                        <a:rPr lang="el-GR" sz="1200" dirty="0"/>
                        <a:t>Προσαρμογές των ζώων στο περιβάλλον τους</a:t>
                      </a:r>
                    </a:p>
                    <a:p>
                      <a:pPr>
                        <a:spcAft>
                          <a:spcPts val="0"/>
                        </a:spcAft>
                      </a:pPr>
                      <a:r>
                        <a:rPr lang="el-GR" sz="1200" u="sng" dirty="0">
                          <a:hlinkClick r:id="rId4"/>
                        </a:rPr>
                        <a:t>http://photodentro.edu.gr/lor/r/8521/6677?locale=el</a:t>
                      </a:r>
                      <a:endParaRPr lang="el-GR" sz="1200" dirty="0"/>
                    </a:p>
                    <a:p>
                      <a:pPr algn="just">
                        <a:spcAft>
                          <a:spcPts val="0"/>
                        </a:spcAft>
                      </a:pPr>
                      <a:r>
                        <a:rPr lang="el-GR" sz="1200" dirty="0"/>
                        <a:t>Στη συνέχεια να γίνει συζήτηση σχετικά με τις προσαρμογές προκειμένου να αναδειχθεί ότι οι προσαρμογές είναι ιδιότητες, δομές, γνωρίσματα, συμπεριφορές, που αποκτήθηκαν ή διατηρήθηκαν με τη φυσική επιλογή επειδή παρείχαν στα άτομα που τις είχαν, καλύτερες πιθανότητες επιβίωσης ή/και αναπαραγωγική επιτυχίας στον ανταγωνισμό με τα άλλα άτομα σε ένα συγκεκριμένο περιβάλλον. </a:t>
                      </a:r>
                      <a:endParaRPr lang="el-GR" sz="1200" dirty="0">
                        <a:latin typeface="Times New Roman"/>
                        <a:ea typeface="Times New Roman"/>
                      </a:endParaRPr>
                    </a:p>
                  </a:txBody>
                  <a:tcPr marL="52251" marR="52251" marT="0" marB="0"/>
                </a:tc>
                <a:tc>
                  <a:txBody>
                    <a:bodyPr/>
                    <a:lstStyle/>
                    <a:p>
                      <a:pPr algn="ctr">
                        <a:spcAft>
                          <a:spcPts val="0"/>
                        </a:spcAft>
                      </a:pPr>
                      <a:r>
                        <a:rPr lang="el-GR" sz="1200" dirty="0"/>
                        <a:t>3</a:t>
                      </a:r>
                      <a:endParaRPr lang="el-GR" sz="1200" dirty="0">
                        <a:latin typeface="Times New Roman"/>
                        <a:ea typeface="Times New Roman"/>
                      </a:endParaRPr>
                    </a:p>
                  </a:txBody>
                  <a:tcPr marL="52251" marR="52251" marT="0" marB="0" anchor="ctr"/>
                </a:tc>
              </a:tr>
              <a:tr h="1158930">
                <a:tc>
                  <a:txBody>
                    <a:bodyPr/>
                    <a:lstStyle/>
                    <a:p>
                      <a:pPr>
                        <a:spcAft>
                          <a:spcPts val="0"/>
                        </a:spcAft>
                      </a:pPr>
                      <a:r>
                        <a:rPr lang="el-GR" sz="1200" dirty="0"/>
                        <a:t>7.2 Η εξέλιξη του ανθρώπου </a:t>
                      </a:r>
                      <a:endParaRPr lang="el-GR" sz="1200" dirty="0">
                        <a:latin typeface="Times New Roman"/>
                        <a:ea typeface="Times New Roman"/>
                      </a:endParaRPr>
                    </a:p>
                  </a:txBody>
                  <a:tcPr marL="52251" marR="52251" marT="0" marB="0" anchor="ctr"/>
                </a:tc>
                <a:tc>
                  <a:txBody>
                    <a:bodyPr/>
                    <a:lstStyle/>
                    <a:p>
                      <a:pPr>
                        <a:spcAft>
                          <a:spcPts val="0"/>
                        </a:spcAft>
                      </a:pPr>
                      <a:r>
                        <a:rPr lang="el-GR" sz="1200" u="sng"/>
                        <a:t>Δραστηριότητα</a:t>
                      </a:r>
                      <a:endParaRPr lang="el-GR" sz="1200"/>
                    </a:p>
                    <a:p>
                      <a:pPr algn="just">
                        <a:spcAft>
                          <a:spcPts val="0"/>
                        </a:spcAft>
                      </a:pPr>
                      <a:r>
                        <a:rPr lang="el-GR" sz="1200"/>
                        <a:t> Οι μαθητές σε ομάδες μελετούν το προσαρτημένο κείμενο 2 με τίτλο «Στοιχεία σχετικά με την εξέλιξη του ανθρώπινου είδους» (βλ. σχόλιο 1) και απαντούν στις ερωτήσεις του.</a:t>
                      </a:r>
                    </a:p>
                    <a:p>
                      <a:pPr algn="just">
                        <a:spcAft>
                          <a:spcPts val="0"/>
                        </a:spcAft>
                      </a:pPr>
                      <a:r>
                        <a:rPr lang="el-GR" sz="1200"/>
                        <a:t>Στη συνέχεια οι ομάδες παρουσιάζουν στην ολομέλεια τις απαντήσεις που έδωσαν και ακολουθεί συζήτηση.</a:t>
                      </a:r>
                      <a:endParaRPr lang="el-GR" sz="1200">
                        <a:latin typeface="Times New Roman"/>
                        <a:ea typeface="Times New Roman"/>
                      </a:endParaRPr>
                    </a:p>
                  </a:txBody>
                  <a:tcPr marL="52251" marR="52251" marT="0" marB="0"/>
                </a:tc>
                <a:tc>
                  <a:txBody>
                    <a:bodyPr/>
                    <a:lstStyle/>
                    <a:p>
                      <a:pPr algn="ctr">
                        <a:spcAft>
                          <a:spcPts val="0"/>
                        </a:spcAft>
                      </a:pPr>
                      <a:r>
                        <a:rPr lang="el-GR" sz="1200" dirty="0"/>
                        <a:t>3</a:t>
                      </a:r>
                      <a:endParaRPr lang="el-GR" sz="1200" dirty="0">
                        <a:latin typeface="Times New Roman"/>
                        <a:ea typeface="Times New Roman"/>
                      </a:endParaRPr>
                    </a:p>
                  </a:txBody>
                  <a:tcPr marL="52251" marR="52251" marT="0" marB="0" anchor="ctr"/>
                </a:tc>
              </a:tr>
            </a:tbl>
          </a:graphicData>
        </a:graphic>
      </p:graphicFrame>
      <p:sp>
        <p:nvSpPr>
          <p:cNvPr id="7" name="6 - TextBox"/>
          <p:cNvSpPr txBox="1"/>
          <p:nvPr/>
        </p:nvSpPr>
        <p:spPr>
          <a:xfrm>
            <a:off x="107504" y="6145559"/>
            <a:ext cx="158417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400" b="1" dirty="0" smtClean="0"/>
              <a:t>Σύνολο ωρών : 25</a:t>
            </a:r>
            <a:endParaRPr lang="el-GR"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7504" y="116632"/>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l-GR" sz="2000" dirty="0">
                <a:latin typeface="+mj-lt"/>
                <a:ea typeface="+mj-ea"/>
                <a:cs typeface="+mj-cs"/>
              </a:rPr>
              <a:t>ΕΚΠΑΙΔΕΥΤΙΚΟ ΥΛΙΚΟ ΠΟΥ </a:t>
            </a:r>
            <a:r>
              <a:rPr lang="el-GR" sz="2000" dirty="0" smtClean="0">
                <a:latin typeface="+mj-lt"/>
                <a:ea typeface="+mj-ea"/>
                <a:cs typeface="+mj-cs"/>
              </a:rPr>
              <a:t>ΑΠΟΤΙΜΗΘΗΚΕ</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 Πίνακας"/>
          <p:cNvGraphicFramePr>
            <a:graphicFrameLocks noGrp="1"/>
          </p:cNvGraphicFramePr>
          <p:nvPr/>
        </p:nvGraphicFramePr>
        <p:xfrm>
          <a:off x="395536" y="6021288"/>
          <a:ext cx="7128792" cy="274320"/>
        </p:xfrm>
        <a:graphic>
          <a:graphicData uri="http://schemas.openxmlformats.org/drawingml/2006/table">
            <a:tbl>
              <a:tblPr/>
              <a:tblGrid>
                <a:gridCol w="7128792"/>
              </a:tblGrid>
              <a:tr h="0">
                <a:tc>
                  <a:txBody>
                    <a:bodyPr/>
                    <a:lstStyle/>
                    <a:p>
                      <a:pPr>
                        <a:spcAft>
                          <a:spcPts val="0"/>
                        </a:spcAft>
                      </a:pPr>
                      <a:r>
                        <a:rPr lang="el-GR" sz="1800" kern="1200" dirty="0" smtClean="0">
                          <a:solidFill>
                            <a:schemeClr val="tx1"/>
                          </a:solidFill>
                          <a:latin typeface="+mn-lt"/>
                          <a:ea typeface="Times New Roman"/>
                          <a:cs typeface="+mn-cs"/>
                        </a:rPr>
                        <a:t>Βιολογία </a:t>
                      </a:r>
                      <a:r>
                        <a:rPr lang="el-GR" sz="1800" kern="1200" dirty="0">
                          <a:solidFill>
                            <a:schemeClr val="tx1"/>
                          </a:solidFill>
                          <a:latin typeface="+mn-lt"/>
                          <a:ea typeface="Times New Roman"/>
                          <a:cs typeface="+mn-cs"/>
                        </a:rPr>
                        <a:t>Β-Γ΄ Γυμνασίου  (</a:t>
                      </a:r>
                      <a:r>
                        <a:rPr lang="el-GR" sz="1800" kern="1200" dirty="0" err="1">
                          <a:solidFill>
                            <a:schemeClr val="tx1"/>
                          </a:solidFill>
                          <a:latin typeface="+mn-lt"/>
                          <a:ea typeface="Times New Roman"/>
                          <a:cs typeface="+mn-cs"/>
                        </a:rPr>
                        <a:t>Μαυρικάκη</a:t>
                      </a:r>
                      <a:r>
                        <a:rPr lang="el-GR" sz="1800" kern="1200" dirty="0">
                          <a:solidFill>
                            <a:schemeClr val="tx1"/>
                          </a:solidFill>
                          <a:latin typeface="+mn-lt"/>
                          <a:ea typeface="Times New Roman"/>
                          <a:cs typeface="+mn-cs"/>
                        </a:rPr>
                        <a:t>, </a:t>
                      </a:r>
                      <a:r>
                        <a:rPr lang="el-GR" sz="1800" kern="1200" dirty="0" err="1">
                          <a:solidFill>
                            <a:schemeClr val="tx1"/>
                          </a:solidFill>
                          <a:latin typeface="+mn-lt"/>
                          <a:ea typeface="Times New Roman"/>
                          <a:cs typeface="+mn-cs"/>
                        </a:rPr>
                        <a:t>Γκούβρα</a:t>
                      </a:r>
                      <a:r>
                        <a:rPr lang="el-GR" sz="1800" kern="1200" dirty="0">
                          <a:solidFill>
                            <a:schemeClr val="tx1"/>
                          </a:solidFill>
                          <a:latin typeface="+mn-lt"/>
                          <a:ea typeface="Times New Roman"/>
                          <a:cs typeface="+mn-cs"/>
                        </a:rPr>
                        <a:t>, Καμπούρη)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10 - Ομάδα"/>
          <p:cNvGrpSpPr/>
          <p:nvPr/>
        </p:nvGrpSpPr>
        <p:grpSpPr>
          <a:xfrm>
            <a:off x="1223848" y="620688"/>
            <a:ext cx="5868432" cy="2160240"/>
            <a:chOff x="863808" y="692696"/>
            <a:chExt cx="5868432" cy="2160240"/>
          </a:xfrm>
        </p:grpSpPr>
        <p:pic>
          <p:nvPicPr>
            <p:cNvPr id="16387" name="Picture 3" descr="Αποτέλεσμα εικόνας για βιολογία α γυμν"/>
            <p:cNvPicPr preferRelativeResize="0">
              <a:picLocks noChangeArrowheads="1"/>
            </p:cNvPicPr>
            <p:nvPr/>
          </p:nvPicPr>
          <p:blipFill>
            <a:blip r:embed="rId2" cstate="print"/>
            <a:srcRect/>
            <a:stretch>
              <a:fillRect/>
            </a:stretch>
          </p:blipFill>
          <p:spPr bwMode="auto">
            <a:xfrm>
              <a:off x="863808" y="692696"/>
              <a:ext cx="1440000" cy="2160000"/>
            </a:xfrm>
            <a:prstGeom prst="rect">
              <a:avLst/>
            </a:prstGeom>
            <a:noFill/>
          </p:spPr>
        </p:pic>
        <p:pic>
          <p:nvPicPr>
            <p:cNvPr id="16389" name="Picture 5" descr="Αποτέλεσμα εικόνας για βιολογία α γυμν"/>
            <p:cNvPicPr preferRelativeResize="0">
              <a:picLocks noChangeArrowheads="1"/>
            </p:cNvPicPr>
            <p:nvPr/>
          </p:nvPicPr>
          <p:blipFill>
            <a:blip r:embed="rId3" cstate="print"/>
            <a:srcRect r="14286" b="9550"/>
            <a:stretch>
              <a:fillRect/>
            </a:stretch>
          </p:blipFill>
          <p:spPr bwMode="auto">
            <a:xfrm>
              <a:off x="3132000" y="692696"/>
              <a:ext cx="1440000" cy="2160000"/>
            </a:xfrm>
            <a:prstGeom prst="rect">
              <a:avLst/>
            </a:prstGeom>
            <a:noFill/>
          </p:spPr>
        </p:pic>
        <p:pic>
          <p:nvPicPr>
            <p:cNvPr id="16391" name="Picture 7" descr="Αποτέλεσμα εικόνας για βιολογία α γυμν εργαστηριακός"/>
            <p:cNvPicPr preferRelativeResize="0">
              <a:picLocks noChangeArrowheads="1"/>
            </p:cNvPicPr>
            <p:nvPr/>
          </p:nvPicPr>
          <p:blipFill>
            <a:blip r:embed="rId4" cstate="print"/>
            <a:srcRect r="13909" b="6250"/>
            <a:stretch>
              <a:fillRect/>
            </a:stretch>
          </p:blipFill>
          <p:spPr bwMode="auto">
            <a:xfrm>
              <a:off x="5292240" y="692936"/>
              <a:ext cx="1440000" cy="2160000"/>
            </a:xfrm>
            <a:prstGeom prst="rect">
              <a:avLst/>
            </a:prstGeom>
            <a:noFill/>
          </p:spPr>
        </p:pic>
      </p:grpSp>
      <p:sp>
        <p:nvSpPr>
          <p:cNvPr id="9" name="8 - TextBox"/>
          <p:cNvSpPr txBox="1"/>
          <p:nvPr/>
        </p:nvSpPr>
        <p:spPr>
          <a:xfrm>
            <a:off x="395536" y="2852936"/>
            <a:ext cx="6984776" cy="369332"/>
          </a:xfrm>
          <a:prstGeom prst="rect">
            <a:avLst/>
          </a:prstGeom>
          <a:noFill/>
        </p:spPr>
        <p:txBody>
          <a:bodyPr wrap="square" rtlCol="0">
            <a:spAutoFit/>
          </a:bodyPr>
          <a:lstStyle/>
          <a:p>
            <a:pPr>
              <a:spcAft>
                <a:spcPts val="0"/>
              </a:spcAft>
            </a:pPr>
            <a:r>
              <a:rPr lang="el-GR" dirty="0" smtClean="0">
                <a:ea typeface="Times New Roman"/>
              </a:rPr>
              <a:t>Βιολογία </a:t>
            </a:r>
            <a:r>
              <a:rPr lang="el-GR" dirty="0">
                <a:ea typeface="Times New Roman"/>
              </a:rPr>
              <a:t>Α΄ Γυμνασίου  (</a:t>
            </a:r>
            <a:r>
              <a:rPr lang="el-GR" dirty="0" err="1">
                <a:ea typeface="Times New Roman"/>
              </a:rPr>
              <a:t>Μαυρικάκη</a:t>
            </a:r>
            <a:r>
              <a:rPr lang="el-GR" dirty="0">
                <a:ea typeface="Times New Roman"/>
              </a:rPr>
              <a:t>, </a:t>
            </a:r>
            <a:r>
              <a:rPr lang="el-GR" dirty="0" err="1">
                <a:ea typeface="Times New Roman"/>
              </a:rPr>
              <a:t>Γκούβρα</a:t>
            </a:r>
            <a:r>
              <a:rPr lang="el-GR" dirty="0">
                <a:ea typeface="Times New Roman"/>
              </a:rPr>
              <a:t>, Καμπούρη) </a:t>
            </a:r>
            <a:endParaRPr lang="el-GR" sz="1400" dirty="0" smtClean="0">
              <a:latin typeface="Times New Roman"/>
              <a:ea typeface="Times New Roman"/>
            </a:endParaRPr>
          </a:p>
        </p:txBody>
      </p:sp>
      <p:grpSp>
        <p:nvGrpSpPr>
          <p:cNvPr id="3" name="11 - Ομάδα"/>
          <p:cNvGrpSpPr/>
          <p:nvPr/>
        </p:nvGrpSpPr>
        <p:grpSpPr>
          <a:xfrm>
            <a:off x="1115776" y="3717032"/>
            <a:ext cx="5904496" cy="2160000"/>
            <a:chOff x="827584" y="3861048"/>
            <a:chExt cx="5904496" cy="2160000"/>
          </a:xfrm>
        </p:grpSpPr>
        <p:pic>
          <p:nvPicPr>
            <p:cNvPr id="16393" name="Picture 9" descr="Αποτέλεσμα εικόνας για βιολογία α γυμν εργαστηριακός"/>
            <p:cNvPicPr preferRelativeResize="0">
              <a:picLocks noChangeArrowheads="1"/>
            </p:cNvPicPr>
            <p:nvPr/>
          </p:nvPicPr>
          <p:blipFill>
            <a:blip r:embed="rId5" cstate="print"/>
            <a:srcRect r="1820" b="10226"/>
            <a:stretch>
              <a:fillRect/>
            </a:stretch>
          </p:blipFill>
          <p:spPr bwMode="auto">
            <a:xfrm>
              <a:off x="5292080" y="3861048"/>
              <a:ext cx="1440000" cy="2160000"/>
            </a:xfrm>
            <a:prstGeom prst="rect">
              <a:avLst/>
            </a:prstGeom>
            <a:noFill/>
          </p:spPr>
        </p:pic>
        <p:pic>
          <p:nvPicPr>
            <p:cNvPr id="16395" name="Picture 11" descr="Αποτέλεσμα εικόνας για βιολογία γ γυμν"/>
            <p:cNvPicPr preferRelativeResize="0">
              <a:picLocks noChangeArrowheads="1"/>
            </p:cNvPicPr>
            <p:nvPr/>
          </p:nvPicPr>
          <p:blipFill>
            <a:blip r:embed="rId6" cstate="print"/>
            <a:srcRect/>
            <a:stretch>
              <a:fillRect/>
            </a:stretch>
          </p:blipFill>
          <p:spPr bwMode="auto">
            <a:xfrm>
              <a:off x="827584" y="3861048"/>
              <a:ext cx="1440000" cy="2160000"/>
            </a:xfrm>
            <a:prstGeom prst="rect">
              <a:avLst/>
            </a:prstGeom>
            <a:noFill/>
          </p:spPr>
        </p:pic>
        <p:pic>
          <p:nvPicPr>
            <p:cNvPr id="16399" name="Picture 15" descr="Αποτέλεσμα εικόνας για βιολογία γ γυμν τετραδιο εργασιών"/>
            <p:cNvPicPr preferRelativeResize="0">
              <a:picLocks noChangeArrowheads="1"/>
            </p:cNvPicPr>
            <p:nvPr/>
          </p:nvPicPr>
          <p:blipFill>
            <a:blip r:embed="rId7" cstate="print"/>
            <a:srcRect r="5092" b="7864"/>
            <a:stretch>
              <a:fillRect/>
            </a:stretch>
          </p:blipFill>
          <p:spPr bwMode="auto">
            <a:xfrm>
              <a:off x="3132000" y="3861048"/>
              <a:ext cx="1440000" cy="2160000"/>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79512" y="452572"/>
            <a:ext cx="864096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ea typeface="Times New Roman" pitchFamily="18" charset="0"/>
                <a:cs typeface="Arial" pitchFamily="34" charset="0"/>
              </a:rPr>
              <a:t>Στοιχεία σχετικά με την εξέλιξη του ανθρώπινου είδους</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dirty="0" smtClean="0">
                <a:ln>
                  <a:noFill/>
                </a:ln>
                <a:solidFill>
                  <a:schemeClr val="tx1"/>
                </a:solidFill>
                <a:effectLst/>
                <a:ea typeface="Times New Roman" pitchFamily="18" charset="0"/>
                <a:cs typeface="Arial" pitchFamily="34" charset="0"/>
              </a:rPr>
              <a:t>Αφού λάβετε υπόψη σας το εισαγωγικό κείμενο  να απαντήσετε στις ερωτήσεις 1 έως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1" u="none" strike="noStrike" cap="none" normalizeH="0" baseline="0" dirty="0" smtClean="0">
                <a:ln>
                  <a:noFill/>
                </a:ln>
                <a:solidFill>
                  <a:schemeClr val="tx1"/>
                </a:solidFill>
                <a:effectLst/>
                <a:ea typeface="Times New Roman" pitchFamily="18" charset="0"/>
                <a:cs typeface="Arial" pitchFamily="34" charset="0"/>
              </a:rPr>
              <a:t>Εισαγωγικό Κείμενο</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ea typeface="Times New Roman" pitchFamily="18" charset="0"/>
                <a:cs typeface="Arial" pitchFamily="34" charset="0"/>
              </a:rPr>
              <a:t>Ο Θάνος στο πλαίσιο μιας εργασίας που ανέλαβε για την εξέλιξη του ανθρώπινου είδους έκανε την εξής κατάταξη, αξιοποιώντας το αρχείο απολιθωμάτων:</a:t>
            </a:r>
            <a:endParaRPr kumimoji="0" lang="el-GR" sz="1200" b="0" i="0" u="none" strike="noStrike" cap="none" normalizeH="0" baseline="0" dirty="0" smtClean="0">
              <a:ln>
                <a:noFill/>
              </a:ln>
              <a:solidFill>
                <a:schemeClr val="tx1"/>
              </a:solidFill>
              <a:effectLst/>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arenR"/>
              <a:tabLst/>
            </a:pPr>
            <a:r>
              <a:rPr kumimoji="0" lang="el-GR" sz="1200" b="0" i="0" u="none" strike="noStrike" cap="none" normalizeH="0" baseline="0" dirty="0" smtClean="0">
                <a:ln>
                  <a:noFill/>
                </a:ln>
                <a:solidFill>
                  <a:schemeClr val="tx1"/>
                </a:solidFill>
                <a:effectLst/>
                <a:ea typeface="Times New Roman" pitchFamily="18" charset="0"/>
                <a:cs typeface="Arial" pitchFamily="34" charset="0"/>
              </a:rPr>
              <a:t>Ομάδες απολιθωμάτων που χρονολογούνται πριν 4,2 – 1,4 εκατομμύρια χρόνια. Βρέθηκαν στις νότιες (</a:t>
            </a:r>
            <a:r>
              <a:rPr kumimoji="0" lang="el-GR" sz="1200" b="0" i="0" u="none" strike="noStrike" cap="none" normalizeH="0" baseline="0" dirty="0" err="1" smtClean="0">
                <a:ln>
                  <a:noFill/>
                </a:ln>
                <a:solidFill>
                  <a:schemeClr val="tx1"/>
                </a:solidFill>
                <a:effectLst/>
                <a:ea typeface="Times New Roman" pitchFamily="18" charset="0"/>
                <a:cs typeface="Arial" pitchFamily="34" charset="0"/>
              </a:rPr>
              <a:t>austral</a:t>
            </a:r>
            <a:r>
              <a:rPr kumimoji="0" lang="el-GR" sz="1200" b="0" i="0" u="none" strike="noStrike" cap="none" normalizeH="0" baseline="0" dirty="0" smtClean="0">
                <a:ln>
                  <a:noFill/>
                </a:ln>
                <a:solidFill>
                  <a:schemeClr val="tx1"/>
                </a:solidFill>
                <a:effectLst/>
                <a:ea typeface="Times New Roman" pitchFamily="18" charset="0"/>
                <a:cs typeface="Arial" pitchFamily="34" charset="0"/>
              </a:rPr>
              <a:t>) περιοχές της ανατολικής Αφρικής. Τα απολιθώματα των οργανισμών αυτών φαίνεται να ανήκουν σε υποείδη ενός είδους που έχει τα παρακάτω χαρακτηριστικά:</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Κρανιακή κοιλότητα με όγκο περίπου 400-500 cm3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Όρθια στάση βάδισης</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Παμφάγοι</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ea typeface="Times New Roman" pitchFamily="18" charset="0"/>
                <a:cs typeface="Arial" pitchFamily="34" charset="0"/>
              </a:rPr>
              <a:t>2) Ομάδες απολιθωμάτων που χρονολογούνται πριν 2,4 - 1,6 εκατομμύρια χρόνια. Τα απολιθώματα αυτά μαζί με τα </a:t>
            </a:r>
            <a:r>
              <a:rPr kumimoji="0" lang="el-GR" sz="1200" b="0" i="0" u="none" strike="noStrike" cap="none" normalizeH="0" baseline="0" dirty="0" err="1" smtClean="0">
                <a:ln>
                  <a:noFill/>
                </a:ln>
                <a:solidFill>
                  <a:schemeClr val="tx1"/>
                </a:solidFill>
                <a:effectLst/>
                <a:ea typeface="Times New Roman" pitchFamily="18" charset="0"/>
                <a:cs typeface="Arial" pitchFamily="34" charset="0"/>
              </a:rPr>
              <a:t>συνοδά</a:t>
            </a:r>
            <a:r>
              <a:rPr kumimoji="0" lang="el-GR" sz="1200" b="0" i="0" u="none" strike="noStrike" cap="none" normalizeH="0" baseline="0" dirty="0" smtClean="0">
                <a:ln>
                  <a:noFill/>
                </a:ln>
                <a:solidFill>
                  <a:schemeClr val="tx1"/>
                </a:solidFill>
                <a:effectLst/>
                <a:ea typeface="Times New Roman" pitchFamily="18" charset="0"/>
                <a:cs typeface="Arial" pitchFamily="34" charset="0"/>
              </a:rPr>
              <a:t> ευρήματα υποδεικνύουν την ύπαρξη ενός νέου είδους που:</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Είχε κρανιακή κοιλότητα περίπου 650-750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cm</a:t>
            </a:r>
            <a:r>
              <a:rPr kumimoji="0" lang="el-GR" sz="12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Ήταν αρκετά επιδέξιο, έφτιαχνε και χρησιμοποιούσε πολλά πέτρινα εργαλεία.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Τα δόντια τους έμοιαζαν αρκετά με αυτά του σύγχρονου ανθρώπου.  </a:t>
            </a:r>
          </a:p>
          <a:p>
            <a:pPr marL="0" marR="0" lvl="0" indent="0" algn="l" defTabSz="914400" rtl="0" eaLnBrk="0" fontAlgn="base" latinLnBrk="0" hangingPunct="0">
              <a:lnSpc>
                <a:spcPct val="100000"/>
              </a:lnSpc>
              <a:spcBef>
                <a:spcPct val="0"/>
              </a:spcBef>
              <a:spcAft>
                <a:spcPct val="0"/>
              </a:spcAft>
              <a:buClrTx/>
              <a:buSzTx/>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ea typeface="Times New Roman" pitchFamily="18" charset="0"/>
                <a:cs typeface="Arial" pitchFamily="34" charset="0"/>
              </a:rPr>
              <a:t>3) Απολιθώματα που χρονολογούνται πριν 1,8 εκατομμύρια έως 200.000 χρόνια.  Περιλαμβάνουν απολιθώματα και </a:t>
            </a:r>
            <a:r>
              <a:rPr kumimoji="0" lang="el-GR" sz="1200" b="0" i="0" u="none" strike="noStrike" cap="none" normalizeH="0" baseline="0" dirty="0" err="1" smtClean="0">
                <a:ln>
                  <a:noFill/>
                </a:ln>
                <a:solidFill>
                  <a:schemeClr val="tx1"/>
                </a:solidFill>
                <a:effectLst/>
                <a:ea typeface="Times New Roman" pitchFamily="18" charset="0"/>
                <a:cs typeface="Arial" pitchFamily="34" charset="0"/>
              </a:rPr>
              <a:t>συνοδά</a:t>
            </a:r>
            <a:r>
              <a:rPr kumimoji="0" lang="el-GR" sz="1200" b="0" i="0" u="none" strike="noStrike" cap="none" normalizeH="0" baseline="0" dirty="0" smtClean="0">
                <a:ln>
                  <a:noFill/>
                </a:ln>
                <a:solidFill>
                  <a:schemeClr val="tx1"/>
                </a:solidFill>
                <a:effectLst/>
                <a:ea typeface="Times New Roman" pitchFamily="18" charset="0"/>
                <a:cs typeface="Arial" pitchFamily="34" charset="0"/>
              </a:rPr>
              <a:t> ευρήματα που καθιστούν σαφή την ύπαρξη ενός άλλου είδους που:</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Στην πρώιμη περίοδο του είχε κρανιακή κοιλότητα λίγο μεγαλύτερη από 750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cm</a:t>
            </a:r>
            <a:r>
              <a:rPr kumimoji="0" lang="el-GR" sz="12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ea typeface="Calibri" pitchFamily="34" charset="0"/>
                <a:cs typeface="Times New Roman" pitchFamily="18" charset="0"/>
              </a:rPr>
              <a:t>, η οποία αυξήθηκε σταδιακά φτάνοντας στα 1.200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cm</a:t>
            </a:r>
            <a:r>
              <a:rPr kumimoji="0" lang="el-GR" sz="12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Έφτιαχνε πάρα πολλά εργαλεία και ξύλινα καταλύματα.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Χρησιμοποιούσε τη φωτιά.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Μετανάστευσε από την Αφρική στην Ασία και στην Ευρώπη.</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ea typeface="Times New Roman" pitchFamily="18" charset="0"/>
                <a:cs typeface="Arial" pitchFamily="34" charset="0"/>
              </a:rPr>
              <a:t>4) Απολιθώματα που χρονολογούνται πριν από 150.000 χρόνια έως το πρόσφατο παρελθόν. Περιλαμβάνουν απολιθώματα που μαζί με </a:t>
            </a:r>
            <a:r>
              <a:rPr kumimoji="0" lang="el-GR" sz="1200" b="0" i="0" u="none" strike="noStrike" cap="none" normalizeH="0" baseline="0" dirty="0" err="1" smtClean="0">
                <a:ln>
                  <a:noFill/>
                </a:ln>
                <a:solidFill>
                  <a:schemeClr val="tx1"/>
                </a:solidFill>
                <a:effectLst/>
                <a:ea typeface="Times New Roman" pitchFamily="18" charset="0"/>
                <a:cs typeface="Arial" pitchFamily="34" charset="0"/>
              </a:rPr>
              <a:t>συνοδά</a:t>
            </a:r>
            <a:r>
              <a:rPr kumimoji="0" lang="el-GR" sz="1200" b="0" i="0" u="none" strike="noStrike" cap="none" normalizeH="0" baseline="0" dirty="0" smtClean="0">
                <a:ln>
                  <a:noFill/>
                </a:ln>
                <a:solidFill>
                  <a:schemeClr val="tx1"/>
                </a:solidFill>
                <a:effectLst/>
                <a:ea typeface="Times New Roman" pitchFamily="18" charset="0"/>
                <a:cs typeface="Arial" pitchFamily="34" charset="0"/>
              </a:rPr>
              <a:t> ευρήματα δηλώνουν την ύπαρξη ενός είδους που:</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Η κρανιακή κοιλότητα έχει όγκο αντίστοιχο του σημερινού ανθρώπου (1.300-1.500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cm</a:t>
            </a:r>
            <a:r>
              <a:rPr kumimoji="0" lang="el-GR" sz="1200" b="0" i="0" u="none" strike="noStrike" cap="none" normalizeH="0" baseline="30000" dirty="0" smtClean="0">
                <a:ln>
                  <a:noFill/>
                </a:ln>
                <a:solidFill>
                  <a:schemeClr val="tx1"/>
                </a:solidFill>
                <a:effectLst/>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ea typeface="Calibri" pitchFamily="34" charset="0"/>
                <a:cs typeface="Times New Roman" pitchFamily="18" charset="0"/>
              </a:rPr>
              <a:t>)</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Χρησιμοποιεί  ρούχα.  </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Έχει πλήρη ικανότητα ομιλίας.</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1"/>
                </a:solidFill>
                <a:effectLst/>
                <a:ea typeface="Calibri" pitchFamily="34" charset="0"/>
                <a:cs typeface="Times New Roman" pitchFamily="18" charset="0"/>
              </a:rPr>
              <a:t>Έχει  κοινωνική οργάνωση.</a:t>
            </a:r>
            <a:endParaRPr kumimoji="0" lang="el-G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200" b="0" i="0" u="none" strike="noStrike" cap="none" normalizeH="0" baseline="0" dirty="0" smtClean="0">
                <a:ln>
                  <a:noFill/>
                </a:ln>
                <a:solidFill>
                  <a:schemeClr val="tx2">
                    <a:lumMod val="50000"/>
                  </a:schemeClr>
                </a:solidFill>
                <a:effectLst/>
                <a:ea typeface="Calibri" pitchFamily="34" charset="0"/>
                <a:cs typeface="Times New Roman" pitchFamily="18" charset="0"/>
              </a:rPr>
              <a:t>Ζωγράφιζε </a:t>
            </a:r>
            <a:r>
              <a:rPr kumimoji="0" lang="el-GR" sz="1200" b="0" i="0" u="none" strike="noStrike" cap="none" normalizeH="0" baseline="0" dirty="0" smtClean="0">
                <a:ln>
                  <a:noFill/>
                </a:ln>
                <a:solidFill>
                  <a:schemeClr val="tx1"/>
                </a:solidFill>
                <a:effectLst/>
                <a:ea typeface="Calibri" pitchFamily="34" charset="0"/>
                <a:cs typeface="Times New Roman" pitchFamily="18" charset="0"/>
              </a:rPr>
              <a:t>στους τοίχους των σπηλαίων.   </a:t>
            </a:r>
            <a:endParaRPr kumimoji="0" lang="el-GR" sz="1200" b="0" i="0" u="none" strike="noStrike" cap="none" normalizeH="0" baseline="0" dirty="0" smtClean="0">
              <a:ln>
                <a:noFill/>
              </a:ln>
              <a:solidFill>
                <a:schemeClr val="tx1"/>
              </a:solidFill>
              <a:effectLst/>
              <a:cs typeface="Arial" pitchFamily="34" charset="0"/>
            </a:endParaRPr>
          </a:p>
        </p:txBody>
      </p:sp>
      <p:sp>
        <p:nvSpPr>
          <p:cNvPr id="3" name="2 - TextBox"/>
          <p:cNvSpPr txBox="1"/>
          <p:nvPr/>
        </p:nvSpPr>
        <p:spPr>
          <a:xfrm>
            <a:off x="1691680" y="44624"/>
            <a:ext cx="5579348" cy="707886"/>
          </a:xfrm>
          <a:prstGeom prst="rect">
            <a:avLst/>
          </a:prstGeom>
          <a:noFill/>
        </p:spPr>
        <p:txBody>
          <a:bodyPr wrap="none" rtlCol="0">
            <a:spAutoFit/>
          </a:bodyPr>
          <a:lstStyle/>
          <a:p>
            <a:r>
              <a:rPr lang="el-GR" sz="2000" b="1" dirty="0" smtClean="0"/>
              <a:t>Βιολογία Γ΄ - Ημερησίου και Εσπερινού Γυμνασίου</a:t>
            </a:r>
          </a:p>
          <a:p>
            <a:endParaRPr lang="el-GR" sz="2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9512" y="454020"/>
            <a:ext cx="871296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Ερώτηση 1</a:t>
            </a:r>
            <a:r>
              <a:rPr kumimoji="0" lang="el-GR"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Ο Γιώργος και η Μαρία διάβασαν το ακόλουθο απόσπασμα του σχολικού βιβλίου: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«Όμως, τέσσερα εκατομμύρια χρόνια πριν άρχισε να εμφανίζεται ξηρασία και η ζούγκλα έγινε πιο αραιή και μετατράπηκε σε δασώδεις εκτάσεις και λιβάδια. Τότε εμφανίστηκαν οι Αυστραλοπίθηκοι, που μπορούσαν να στέκονται όρθιοι, γεγονός που τους επέτρεπε να κινούνται γρηγορότερα και να εντοπίζουν από μακριά τον κίνδυνο».</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Με βάση το κείμενο αυτό ο Γιώργος έδωσε την εξής ερμηνεία: «Η αλλαγή στο περιβάλλον της ζούγκλας ανάγκασε στους πίθηκους που ζούσαν εκεί να βαδίσουν στηριζόμενοι στα δύο πόδια (δίποδη βάδιση) προκειμένου να επιβιώσουν».</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Η Μαρία έδωσε μια διαφορετική ερμηνεία: «Ένας μικρός αριθμός πιθήκων που ζούσαν στη ζούγκλα, είχε χαρακτηριστικά που του επέτρεπαν να περπατά για λίγο σε όρθια στάση. Οι πίθηκοι αυτοί μπορούσαν να μετακινούνται μακρύτερα από τους άλλους για να συλλέξουν τροφή και να εντοπίζουν από μακριά τον κίνδυνο ώστε να τον αποφεύγουν. Με άλλα λόγια, είχαν καλύτερες πιθανότητες επιβίωσης και άφηναν περισσότερους απογόνους. Οι απόγονοι τους είχαν ανάλογη ανατομία, ορισμένοι δε από αυτούς μπορούσαν να περπατούν με μεγαλύτερη ευκολία σε όρθια στάση. Με την πάροδο χιλιάδων ετών επικράτησε η πλήρως όρθια στάση και βάδιση».</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Κατά την άποψη σας ο Γιώργος ή η Μαρία εξηγούν καλύτερα τον τρόπο με τον οποίο επικράτησε η προσαρμογή της δίποδης βάδισης στους προγόνους του ανθρώπινου είδους; Να αιτιολογήσετε πολύ σύντομα την απάντηση σας.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Ερώτηση 2</a:t>
            </a:r>
            <a:r>
              <a:rPr kumimoji="0" lang="el-GR"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Ο Θάνος στην εργασία του φαίνεται να θεωρεί ότι οι μεγάλοι εγκέφαλοι αποτέλεσαν σημαντικό εξελικτικό πλεονέκτημα. Να δώσετε ένα λόγο που να υποστηρίζει την άποψή του.</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Ερώτηση 3</a:t>
            </a:r>
            <a:r>
              <a:rPr kumimoji="0" lang="el-GR"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Δίνονται </a:t>
            </a:r>
            <a:r>
              <a:rPr kumimoji="0" lang="el-GR" sz="12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με τυχαία σειρά</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τα ονόματα των ειδών/υποειδών που περιγράφονται στην εργασία του Θάνου: Άνθρωπος ο επιδέξιος (</a:t>
            </a:r>
            <a:r>
              <a:rPr kumimoji="0" lang="en-US"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Homo </a:t>
            </a:r>
            <a:r>
              <a:rPr kumimoji="0" lang="en-US" sz="12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habilis</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Άνθρωπος ο σοφός (</a:t>
            </a:r>
            <a:r>
              <a:rPr kumimoji="0" lang="en-US"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Homo sapiens</a:t>
            </a:r>
            <a:r>
              <a:rPr kumimoji="0" lang="el-GR"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Αυστραλοπίθηκος του Αφάρ (</a:t>
            </a:r>
            <a:r>
              <a:rPr kumimoji="0" lang="en-US" sz="12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Austalopithecus</a:t>
            </a:r>
            <a:r>
              <a:rPr kumimoji="0" lang="en-US"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afarensis</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και Άνθρωπος ο όρθιος (</a:t>
            </a:r>
            <a:r>
              <a:rPr kumimoji="0" lang="en-US"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Homo erectus</a:t>
            </a:r>
            <a:r>
              <a:rPr kumimoji="0" lang="el-GR"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Να κατατάξετε τα ονόματά τους κατά χρονολογική σειρά παρουσίας τους στον πλανήτη.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Ερώτηση 4</a:t>
            </a:r>
            <a:r>
              <a:rPr kumimoji="0" lang="el-GR"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Ποιο από τα είδη/υποείδη που περιγράφονται στην εργασία του Θάνου δεν ανήκει στο γένος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Homo</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(Άνθρωπος); Να δώσετε έναν λόγο που να υποστηρίζει την επιλογή σας.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Ερώτηση 5</a:t>
            </a:r>
            <a:r>
              <a:rPr kumimoji="0" lang="el-GR"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η</a:t>
            </a:r>
            <a:r>
              <a:rPr kumimoji="0" lang="el-GR"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Ποιο από τα είδη/υποείδη που περιγράφονται στην εργασία του Θάνου έχει τα χαρακτηριστικά του σύγχρονου ανθρώπου; Να αναφέρετε τα δύο σημαντικότερα, κατά την άποψη σας, στοιχεία που υποστηρίζουν την επιλογή σας.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116632"/>
            <a:ext cx="5760640" cy="400110"/>
          </a:xfrm>
          <a:prstGeom prst="rect">
            <a:avLst/>
          </a:prstGeom>
          <a:noFill/>
        </p:spPr>
        <p:txBody>
          <a:bodyPr wrap="square" rtlCol="0">
            <a:spAutoFit/>
          </a:bodyPr>
          <a:lstStyle/>
          <a:p>
            <a:r>
              <a:rPr lang="el-GR" sz="2000" b="1" dirty="0" smtClean="0">
                <a:solidFill>
                  <a:schemeClr val="accent1">
                    <a:lumMod val="50000"/>
                  </a:schemeClr>
                </a:solidFill>
              </a:rPr>
              <a:t>Βιολογία Γ΄ Ημερήσιου και Εσπερινού  Γυμνασίου</a:t>
            </a:r>
            <a:endParaRPr lang="el-GR" sz="2000" b="1" dirty="0">
              <a:solidFill>
                <a:schemeClr val="accent1">
                  <a:lumMod val="50000"/>
                </a:schemeClr>
              </a:solidFill>
            </a:endParaRPr>
          </a:p>
        </p:txBody>
      </p:sp>
      <p:pic>
        <p:nvPicPr>
          <p:cNvPr id="5" name="Picture 11" descr="Αποτέλεσμα εικόνας για βιολογία γ γυμν"/>
          <p:cNvPicPr preferRelativeResize="0">
            <a:picLocks noChangeArrowheads="1"/>
          </p:cNvPicPr>
          <p:nvPr/>
        </p:nvPicPr>
        <p:blipFill>
          <a:blip r:embed="rId2" cstate="print"/>
          <a:srcRect/>
          <a:stretch>
            <a:fillRect/>
          </a:stretch>
        </p:blipFill>
        <p:spPr bwMode="auto">
          <a:xfrm>
            <a:off x="395536" y="1844824"/>
            <a:ext cx="1512168" cy="2232248"/>
          </a:xfrm>
          <a:prstGeom prst="rect">
            <a:avLst/>
          </a:prstGeom>
          <a:noFill/>
        </p:spPr>
      </p:pic>
      <p:graphicFrame>
        <p:nvGraphicFramePr>
          <p:cNvPr id="6" name="5 - Πίνακας"/>
          <p:cNvGraphicFramePr>
            <a:graphicFrameLocks noGrp="1"/>
          </p:cNvGraphicFramePr>
          <p:nvPr/>
        </p:nvGraphicFramePr>
        <p:xfrm>
          <a:off x="2267744" y="1628800"/>
          <a:ext cx="6408712" cy="2499360"/>
        </p:xfrm>
        <a:graphic>
          <a:graphicData uri="http://schemas.openxmlformats.org/drawingml/2006/table">
            <a:tbl>
              <a:tblPr firstRow="1" bandRow="1">
                <a:tableStyleId>{5C22544A-7EE6-4342-B048-85BDC9FD1C3A}</a:tableStyleId>
              </a:tblPr>
              <a:tblGrid>
                <a:gridCol w="3204356"/>
                <a:gridCol w="3204356"/>
              </a:tblGrid>
              <a:tr h="370840">
                <a:tc gridSpan="2">
                  <a:txBody>
                    <a:bodyPr/>
                    <a:lstStyle/>
                    <a:p>
                      <a:pPr algn="ctr"/>
                      <a:r>
                        <a:rPr lang="el-GR" sz="2000" dirty="0" err="1" smtClean="0"/>
                        <a:t>Σχολ</a:t>
                      </a:r>
                      <a:r>
                        <a:rPr lang="el-GR" sz="2000" dirty="0" smtClean="0"/>
                        <a:t>. Έτος 2016 -2017</a:t>
                      </a:r>
                      <a:endParaRPr lang="el-GR" sz="2000"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Σύνολο διδακτικών ωρών </a:t>
                      </a:r>
                    </a:p>
                    <a:p>
                      <a:endParaRPr lang="el-GR" sz="2000" dirty="0"/>
                    </a:p>
                  </a:txBody>
                  <a:tcPr/>
                </a:tc>
                <a:tc>
                  <a:txBody>
                    <a:bodyPr/>
                    <a:lstStyle/>
                    <a:p>
                      <a:pPr algn="ctr"/>
                      <a:r>
                        <a:rPr lang="el-GR" sz="2000" dirty="0" smtClean="0"/>
                        <a:t>25</a:t>
                      </a:r>
                      <a:endParaRPr lang="el-GR" sz="2000" dirty="0"/>
                    </a:p>
                  </a:txBody>
                  <a:tcPr/>
                </a:tc>
              </a:tr>
              <a:tr h="370840">
                <a:tc>
                  <a:txBody>
                    <a:bodyPr/>
                    <a:lstStyle/>
                    <a:p>
                      <a:r>
                        <a:rPr lang="el-GR" sz="2000" dirty="0" smtClean="0"/>
                        <a:t>Προτεινόμενο ψηφιακό υλικό</a:t>
                      </a:r>
                      <a:endParaRPr lang="el-GR" sz="2000" dirty="0"/>
                    </a:p>
                  </a:txBody>
                  <a:tcPr/>
                </a:tc>
                <a:tc>
                  <a:txBody>
                    <a:bodyPr/>
                    <a:lstStyle/>
                    <a:p>
                      <a:pPr algn="ctr"/>
                      <a:r>
                        <a:rPr lang="el-GR" sz="2000" baseline="0" dirty="0" smtClean="0"/>
                        <a:t>14 </a:t>
                      </a:r>
                      <a:r>
                        <a:rPr lang="el-GR" sz="2000" dirty="0" smtClean="0"/>
                        <a:t>μαθησιακά αντικείμενα από το Φωτόδεντρο </a:t>
                      </a:r>
                      <a:endParaRPr lang="el-GR" sz="2000" dirty="0"/>
                    </a:p>
                  </a:txBody>
                  <a:tcPr/>
                </a:tc>
              </a:tr>
              <a:tr h="370840">
                <a:tc>
                  <a:txBody>
                    <a:bodyPr/>
                    <a:lstStyle/>
                    <a:p>
                      <a:r>
                        <a:rPr lang="el-GR" sz="2000" smtClean="0"/>
                        <a:t>Προτεινόμενες</a:t>
                      </a:r>
                      <a:r>
                        <a:rPr lang="el-GR" sz="2000" baseline="0" smtClean="0"/>
                        <a:t> δραστηριότητες</a:t>
                      </a:r>
                      <a:endParaRPr lang="el-GR" sz="2000" dirty="0"/>
                    </a:p>
                  </a:txBody>
                  <a:tcPr/>
                </a:tc>
                <a:tc>
                  <a:txBody>
                    <a:bodyPr/>
                    <a:lstStyle/>
                    <a:p>
                      <a:pPr algn="ctr"/>
                      <a:r>
                        <a:rPr lang="el-GR" sz="2000" dirty="0" smtClean="0"/>
                        <a:t>2</a:t>
                      </a:r>
                      <a:endParaRPr lang="el-GR" sz="20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5445224"/>
            <a:ext cx="3753528" cy="523220"/>
          </a:xfrm>
          <a:prstGeom prst="rect">
            <a:avLst/>
          </a:prstGeom>
          <a:noFill/>
        </p:spPr>
        <p:txBody>
          <a:bodyPr wrap="square" rtlCol="0">
            <a:spAutoFit/>
          </a:bodyPr>
          <a:lstStyle/>
          <a:p>
            <a:r>
              <a:rPr lang="el-GR" sz="2800" b="1" dirty="0" smtClean="0">
                <a:solidFill>
                  <a:schemeClr val="accent1">
                    <a:lumMod val="50000"/>
                  </a:schemeClr>
                </a:solidFill>
              </a:rPr>
              <a:t>Σας ευχαριστούμε πολύ</a:t>
            </a:r>
            <a:endParaRPr lang="el-GR" sz="2800" b="1" dirty="0">
              <a:solidFill>
                <a:schemeClr val="accent1">
                  <a:lumMod val="50000"/>
                </a:schemeClr>
              </a:solidFill>
            </a:endParaRPr>
          </a:p>
        </p:txBody>
      </p:sp>
      <p:pic>
        <p:nvPicPr>
          <p:cNvPr id="3" name="Picture 2" descr="Αποτέλεσμα εικόνας για υπουργείο παιδείας logo"/>
          <p:cNvPicPr>
            <a:picLocks noChangeAspect="1" noChangeArrowheads="1"/>
          </p:cNvPicPr>
          <p:nvPr/>
        </p:nvPicPr>
        <p:blipFill>
          <a:blip r:embed="rId2" cstate="print"/>
          <a:srcRect/>
          <a:stretch>
            <a:fillRect/>
          </a:stretch>
        </p:blipFill>
        <p:spPr bwMode="auto">
          <a:xfrm>
            <a:off x="107504" y="116632"/>
            <a:ext cx="3286125" cy="864096"/>
          </a:xfrm>
          <a:prstGeom prst="rect">
            <a:avLst/>
          </a:prstGeom>
          <a:noFill/>
        </p:spPr>
      </p:pic>
      <p:pic>
        <p:nvPicPr>
          <p:cNvPr id="1026" name="Picture 2"/>
          <p:cNvPicPr>
            <a:picLocks noChangeAspect="1" noChangeArrowheads="1"/>
          </p:cNvPicPr>
          <p:nvPr/>
        </p:nvPicPr>
        <p:blipFill>
          <a:blip r:embed="rId3" cstate="print"/>
          <a:srcRect l="39313" t="19250" r="19939" b="27709"/>
          <a:stretch>
            <a:fillRect/>
          </a:stretch>
        </p:blipFill>
        <p:spPr bwMode="auto">
          <a:xfrm>
            <a:off x="3923928" y="1268760"/>
            <a:ext cx="493204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1556792"/>
            <a:ext cx="8136904" cy="3046988"/>
          </a:xfrm>
          <a:prstGeom prst="rect">
            <a:avLst/>
          </a:prstGeom>
        </p:spPr>
        <p:txBody>
          <a:bodyPr wrap="square">
            <a:spAutoFit/>
          </a:bodyPr>
          <a:lstStyle/>
          <a:p>
            <a:r>
              <a:rPr lang="el-GR" sz="2400" dirty="0" smtClean="0"/>
              <a:t>α) Πρόγραμμα Σπουδών (Νέο Σχολείο)</a:t>
            </a:r>
          </a:p>
          <a:p>
            <a:endParaRPr lang="el-GR" sz="2400" dirty="0" smtClean="0"/>
          </a:p>
          <a:p>
            <a:r>
              <a:rPr lang="el-GR" sz="2400" dirty="0" smtClean="0"/>
              <a:t>β) Οδηγός για τον εκπαιδευτικό </a:t>
            </a:r>
          </a:p>
          <a:p>
            <a:endParaRPr lang="el-GR" sz="2400" dirty="0" smtClean="0"/>
          </a:p>
          <a:p>
            <a:r>
              <a:rPr lang="el-GR" sz="2400" dirty="0" smtClean="0"/>
              <a:t>γ) αποτελέσματα από τη δράση (6.1) για τον έλεγχο της συμβατότητας του υπάρχοντος εκπαιδευτικού υλικού με τα νέα Προγράμματα Σπουδών (Μόνο για την υποχρεωτική εκπαίδευση)</a:t>
            </a:r>
          </a:p>
        </p:txBody>
      </p:sp>
      <p:sp>
        <p:nvSpPr>
          <p:cNvPr id="4" name="3 - TextBox"/>
          <p:cNvSpPr txBox="1"/>
          <p:nvPr/>
        </p:nvSpPr>
        <p:spPr>
          <a:xfrm>
            <a:off x="467544" y="1052736"/>
            <a:ext cx="237566" cy="369332"/>
          </a:xfrm>
          <a:prstGeom prst="rect">
            <a:avLst/>
          </a:prstGeom>
          <a:noFill/>
        </p:spPr>
        <p:txBody>
          <a:bodyPr wrap="none" rtlCol="0">
            <a:spAutoFit/>
          </a:bodyPr>
          <a:lstStyle/>
          <a:p>
            <a:r>
              <a:rPr lang="el-GR" dirty="0" smtClean="0"/>
              <a:t> </a:t>
            </a:r>
            <a:endParaRPr lang="el-GR" dirty="0"/>
          </a:p>
        </p:txBody>
      </p:sp>
      <p:sp>
        <p:nvSpPr>
          <p:cNvPr id="5" name="4 - TextBox"/>
          <p:cNvSpPr txBox="1"/>
          <p:nvPr/>
        </p:nvSpPr>
        <p:spPr>
          <a:xfrm>
            <a:off x="1154844" y="332656"/>
            <a:ext cx="3273140" cy="523220"/>
          </a:xfrm>
          <a:prstGeom prst="rect">
            <a:avLst/>
          </a:prstGeom>
          <a:noFill/>
        </p:spPr>
        <p:txBody>
          <a:bodyPr wrap="none" rtlCol="0">
            <a:spAutoFit/>
          </a:bodyPr>
          <a:lstStyle/>
          <a:p>
            <a:r>
              <a:rPr lang="el-GR" sz="2800" b="1" dirty="0" smtClean="0">
                <a:solidFill>
                  <a:schemeClr val="accent1">
                    <a:lumMod val="50000"/>
                  </a:schemeClr>
                </a:solidFill>
              </a:rPr>
              <a:t>Χρησιμοποιήθηκαν :</a:t>
            </a:r>
            <a:endParaRPr lang="el-GR" sz="28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0"/>
            <a:ext cx="8280920" cy="1200329"/>
          </a:xfrm>
          <a:prstGeom prst="rect">
            <a:avLst/>
          </a:prstGeom>
        </p:spPr>
        <p:txBody>
          <a:bodyPr wrap="square">
            <a:spAutoFit/>
          </a:bodyPr>
          <a:lstStyle/>
          <a:p>
            <a:r>
              <a:rPr lang="el-GR" sz="2400" b="1" dirty="0" smtClean="0">
                <a:solidFill>
                  <a:schemeClr val="accent1">
                    <a:lumMod val="50000"/>
                  </a:schemeClr>
                </a:solidFill>
                <a:latin typeface="+mj-lt"/>
                <a:ea typeface="+mj-ea"/>
                <a:cs typeface="+mj-cs"/>
              </a:rPr>
              <a:t>Γενικοί στόχοι της αναδιάρθρωσης και </a:t>
            </a:r>
            <a:r>
              <a:rPr lang="el-GR" sz="2400" b="1" dirty="0" err="1" smtClean="0">
                <a:solidFill>
                  <a:schemeClr val="accent1">
                    <a:lumMod val="50000"/>
                  </a:schemeClr>
                </a:solidFill>
                <a:latin typeface="+mj-lt"/>
                <a:ea typeface="+mj-ea"/>
                <a:cs typeface="+mj-cs"/>
              </a:rPr>
              <a:t>εξορθολογισμού</a:t>
            </a:r>
            <a:r>
              <a:rPr lang="el-GR" sz="2400" b="1" dirty="0" smtClean="0">
                <a:solidFill>
                  <a:schemeClr val="accent1">
                    <a:lumMod val="50000"/>
                  </a:schemeClr>
                </a:solidFill>
                <a:latin typeface="+mj-lt"/>
                <a:ea typeface="+mj-ea"/>
                <a:cs typeface="+mj-cs"/>
              </a:rPr>
              <a:t> της διδακτέας ύλης</a:t>
            </a:r>
          </a:p>
          <a:p>
            <a:endParaRPr lang="el-GR" sz="2400" b="1" dirty="0">
              <a:solidFill>
                <a:schemeClr val="accent1">
                  <a:lumMod val="50000"/>
                </a:schemeClr>
              </a:solidFill>
              <a:latin typeface="+mj-lt"/>
              <a:ea typeface="+mj-ea"/>
              <a:cs typeface="+mj-cs"/>
            </a:endParaRPr>
          </a:p>
        </p:txBody>
      </p:sp>
      <p:sp>
        <p:nvSpPr>
          <p:cNvPr id="5" name="4 - Ορθογώνιο"/>
          <p:cNvSpPr/>
          <p:nvPr/>
        </p:nvSpPr>
        <p:spPr>
          <a:xfrm>
            <a:off x="899592" y="1052736"/>
            <a:ext cx="7632848" cy="5632311"/>
          </a:xfrm>
          <a:prstGeom prst="rect">
            <a:avLst/>
          </a:prstGeom>
        </p:spPr>
        <p:txBody>
          <a:bodyPr wrap="square">
            <a:spAutoFit/>
          </a:bodyPr>
          <a:lstStyle/>
          <a:p>
            <a:pPr>
              <a:buFont typeface="Wingdings" pitchFamily="2" charset="2"/>
              <a:buChar char="ü"/>
            </a:pPr>
            <a:r>
              <a:rPr lang="el-GR" sz="2000" dirty="0" smtClean="0"/>
              <a:t>Η προώθηση της </a:t>
            </a:r>
            <a:r>
              <a:rPr lang="el-GR" sz="2000" dirty="0" err="1" smtClean="0"/>
              <a:t>ανακαλυπτικής</a:t>
            </a:r>
            <a:r>
              <a:rPr lang="en-US" sz="2000" dirty="0" smtClean="0"/>
              <a:t>, </a:t>
            </a:r>
            <a:r>
              <a:rPr lang="el-GR" sz="2000" dirty="0" smtClean="0"/>
              <a:t>διερευνητικής και κοινωνικής μάθησης</a:t>
            </a:r>
          </a:p>
          <a:p>
            <a:pPr>
              <a:buFont typeface="Wingdings" pitchFamily="2" charset="2"/>
              <a:buChar char="ü"/>
            </a:pPr>
            <a:endParaRPr lang="el-GR" sz="2000" dirty="0" smtClean="0"/>
          </a:p>
          <a:p>
            <a:pPr>
              <a:buFont typeface="Wingdings" pitchFamily="2" charset="2"/>
              <a:buChar char="ü"/>
            </a:pPr>
            <a:r>
              <a:rPr lang="el-GR" sz="2000" dirty="0" smtClean="0"/>
              <a:t>Η ενίσχυση των δημιουργικών δραστηριοτήτων</a:t>
            </a:r>
          </a:p>
          <a:p>
            <a:pPr>
              <a:buFont typeface="Wingdings" pitchFamily="2" charset="2"/>
              <a:buChar char="ü"/>
            </a:pPr>
            <a:endParaRPr lang="el-GR" sz="2000" dirty="0" smtClean="0"/>
          </a:p>
          <a:p>
            <a:pPr>
              <a:buFont typeface="Wingdings" pitchFamily="2" charset="2"/>
              <a:buChar char="ü"/>
            </a:pPr>
            <a:r>
              <a:rPr lang="el-GR" sz="2000" dirty="0" smtClean="0"/>
              <a:t>Ενίσχυση του ενδιαφέροντος των μαθητών</a:t>
            </a:r>
          </a:p>
          <a:p>
            <a:pPr>
              <a:buFont typeface="Wingdings" pitchFamily="2" charset="2"/>
              <a:buChar char="ü"/>
            </a:pPr>
            <a:endParaRPr lang="el-GR" sz="2000" dirty="0" smtClean="0"/>
          </a:p>
          <a:p>
            <a:pPr>
              <a:buFont typeface="Wingdings" pitchFamily="2" charset="2"/>
              <a:buChar char="ü"/>
            </a:pPr>
            <a:r>
              <a:rPr lang="el-GR" sz="2000" dirty="0" smtClean="0"/>
              <a:t>Επιπλέον χρόνος για ανακεφαλαίωση, </a:t>
            </a:r>
            <a:r>
              <a:rPr lang="el-GR" sz="2000" dirty="0" err="1" smtClean="0"/>
              <a:t>αναπλαισίωση</a:t>
            </a:r>
            <a:r>
              <a:rPr lang="el-GR" sz="2000" dirty="0" smtClean="0"/>
              <a:t> και </a:t>
            </a:r>
            <a:r>
              <a:rPr lang="el-GR" sz="2000" dirty="0" err="1" smtClean="0"/>
              <a:t>αναστοχασμός</a:t>
            </a:r>
            <a:endParaRPr lang="el-GR" sz="2000" dirty="0" smtClean="0"/>
          </a:p>
          <a:p>
            <a:pPr>
              <a:buFont typeface="Wingdings" pitchFamily="2" charset="2"/>
              <a:buChar char="ü"/>
            </a:pPr>
            <a:endParaRPr lang="el-GR" sz="2000" dirty="0" smtClean="0"/>
          </a:p>
          <a:p>
            <a:pPr>
              <a:buFont typeface="Wingdings" pitchFamily="2" charset="2"/>
              <a:buChar char="ü"/>
            </a:pPr>
            <a:r>
              <a:rPr lang="el-GR" sz="2000" dirty="0" smtClean="0"/>
              <a:t>Ενίσχυση της χρήσης των ΤΠΕ</a:t>
            </a:r>
          </a:p>
          <a:p>
            <a:pPr>
              <a:buFont typeface="Wingdings" pitchFamily="2" charset="2"/>
              <a:buChar char="ü"/>
            </a:pPr>
            <a:endParaRPr lang="el-GR" sz="2000" dirty="0" smtClean="0"/>
          </a:p>
          <a:p>
            <a:pPr>
              <a:buFont typeface="Wingdings" pitchFamily="2" charset="2"/>
              <a:buChar char="ü"/>
            </a:pPr>
            <a:r>
              <a:rPr lang="el-GR" sz="2000" dirty="0" smtClean="0"/>
              <a:t>Η διδακτέα ύλη να καλύπτει το νοητικό επίπεδο των μαθητών κάθε τάξης του Γυμνασίου</a:t>
            </a:r>
          </a:p>
          <a:p>
            <a:pPr>
              <a:buFont typeface="Wingdings" pitchFamily="2" charset="2"/>
              <a:buChar char="ü"/>
            </a:pPr>
            <a:endParaRPr lang="el-GR" sz="2000" dirty="0" smtClean="0"/>
          </a:p>
          <a:p>
            <a:endParaRPr lang="el-GR" sz="2000" dirty="0" smtClean="0"/>
          </a:p>
          <a:p>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11560" y="1196752"/>
            <a:ext cx="7704856" cy="4785395"/>
          </a:xfrm>
        </p:spPr>
        <p:txBody>
          <a:bodyPr>
            <a:normAutofit fontScale="92500" lnSpcReduction="20000"/>
          </a:bodyPr>
          <a:lstStyle/>
          <a:p>
            <a:r>
              <a:rPr lang="el-GR" sz="2200" dirty="0" smtClean="0"/>
              <a:t>Τα ωρολόγια προγράμματα που θα ισχύσουν από το 2016-17 </a:t>
            </a:r>
          </a:p>
          <a:p>
            <a:pPr>
              <a:buNone/>
            </a:pPr>
            <a:r>
              <a:rPr lang="el-GR" sz="2200" dirty="0" smtClean="0"/>
              <a:t>		                 </a:t>
            </a:r>
            <a:r>
              <a:rPr lang="en-US" sz="2200" b="1" dirty="0" smtClean="0">
                <a:solidFill>
                  <a:srgbClr val="FF0000"/>
                </a:solidFill>
              </a:rPr>
              <a:t>1 </a:t>
            </a:r>
            <a:r>
              <a:rPr lang="el-GR" sz="2200" b="1" dirty="0" smtClean="0">
                <a:solidFill>
                  <a:srgbClr val="FF0000"/>
                </a:solidFill>
              </a:rPr>
              <a:t>διδακτική ώρα / εβδομάδα</a:t>
            </a:r>
          </a:p>
          <a:p>
            <a:pPr>
              <a:spcBef>
                <a:spcPts val="0"/>
              </a:spcBef>
              <a:buNone/>
            </a:pPr>
            <a:r>
              <a:rPr lang="el-GR" sz="2200" b="1" dirty="0" smtClean="0">
                <a:solidFill>
                  <a:srgbClr val="FF0000"/>
                </a:solidFill>
              </a:rPr>
              <a:t>	</a:t>
            </a:r>
          </a:p>
          <a:p>
            <a:r>
              <a:rPr lang="el-GR" sz="2200" dirty="0" smtClean="0"/>
              <a:t>Τα δεδομένα σχολικά βιβλία</a:t>
            </a:r>
            <a:r>
              <a:rPr lang="en-US" sz="2200" dirty="0" smtClean="0"/>
              <a:t>, </a:t>
            </a:r>
            <a:r>
              <a:rPr lang="el-GR" sz="2200" dirty="0" smtClean="0"/>
              <a:t>τα οποία δεν διευκολύνουν το σχεδιασμό της διδασκαλίας σε διερευνητική κατεύθυνση.</a:t>
            </a:r>
          </a:p>
          <a:p>
            <a:pPr>
              <a:buNone/>
            </a:pPr>
            <a:r>
              <a:rPr lang="el-GR" sz="2200" dirty="0" smtClean="0"/>
              <a:t> </a:t>
            </a:r>
          </a:p>
          <a:p>
            <a:r>
              <a:rPr lang="el-GR" sz="2200" dirty="0" smtClean="0"/>
              <a:t>Την ανάγκη συμβατότητας με τις προηγούμενες και με τις επόμενες γνώσεις </a:t>
            </a:r>
          </a:p>
          <a:p>
            <a:pPr>
              <a:buNone/>
            </a:pPr>
            <a:r>
              <a:rPr lang="el-GR" dirty="0" smtClean="0"/>
              <a:t>	</a:t>
            </a:r>
            <a:r>
              <a:rPr lang="el-GR" sz="2200" dirty="0" smtClean="0"/>
              <a:t>Να μην επαναλαμβάνονται </a:t>
            </a:r>
            <a:r>
              <a:rPr lang="en-US" sz="2200" dirty="0" smtClean="0"/>
              <a:t>- </a:t>
            </a:r>
            <a:r>
              <a:rPr lang="el-GR" sz="2200" u="sng" dirty="0" smtClean="0"/>
              <a:t>χωρίς ουσιαστικό λόγο</a:t>
            </a:r>
            <a:r>
              <a:rPr lang="en-US" sz="2200" dirty="0" smtClean="0"/>
              <a:t>- </a:t>
            </a:r>
            <a:r>
              <a:rPr lang="el-GR" sz="2200" dirty="0" smtClean="0"/>
              <a:t> έννοιες που οι μαθητές είχαν διδαχθεί στα Φυσικά Ε΄</a:t>
            </a:r>
            <a:r>
              <a:rPr lang="en-US" sz="2200" dirty="0" smtClean="0"/>
              <a:t> </a:t>
            </a:r>
            <a:r>
              <a:rPr lang="el-GR" sz="2200" dirty="0" smtClean="0"/>
              <a:t>και </a:t>
            </a:r>
            <a:r>
              <a:rPr lang="el-GR" sz="2200" dirty="0" err="1" smtClean="0"/>
              <a:t>Στ΄</a:t>
            </a:r>
            <a:r>
              <a:rPr lang="el-GR" sz="2200" dirty="0" smtClean="0"/>
              <a:t> Δημοτικού και ταυτόχρονα να εξασφαλίζεται η μελέτη βασικών εννοιών Βιολογίας στην υποχρεωτική εκπαίδευση</a:t>
            </a:r>
          </a:p>
          <a:p>
            <a:pPr>
              <a:buFont typeface="Wingdings" pitchFamily="2" charset="2"/>
              <a:buChar char="ü"/>
            </a:pPr>
            <a:endParaRPr lang="el-GR" sz="2200" dirty="0" smtClean="0"/>
          </a:p>
          <a:p>
            <a:pPr>
              <a:buNone/>
            </a:pPr>
            <a:r>
              <a:rPr lang="el-GR" sz="2200" dirty="0" smtClean="0"/>
              <a:t>	Να μην επαναλαμβάνονται ενότητες που διδάσκονται και σε άλλα αντικείμενα  ή σε άλλες τάξεις</a:t>
            </a:r>
          </a:p>
          <a:p>
            <a:endParaRPr lang="el-GR" dirty="0"/>
          </a:p>
        </p:txBody>
      </p:sp>
      <p:sp>
        <p:nvSpPr>
          <p:cNvPr id="25" name="24 - TextBox"/>
          <p:cNvSpPr txBox="1"/>
          <p:nvPr/>
        </p:nvSpPr>
        <p:spPr>
          <a:xfrm>
            <a:off x="683568" y="260648"/>
            <a:ext cx="2312428" cy="584775"/>
          </a:xfrm>
          <a:prstGeom prst="rect">
            <a:avLst/>
          </a:prstGeom>
          <a:noFill/>
        </p:spPr>
        <p:txBody>
          <a:bodyPr wrap="none" rtlCol="0">
            <a:spAutoFit/>
          </a:bodyPr>
          <a:lstStyle/>
          <a:p>
            <a:r>
              <a:rPr lang="el-GR" sz="3200" b="1" dirty="0" smtClean="0">
                <a:solidFill>
                  <a:schemeClr val="accent1">
                    <a:lumMod val="50000"/>
                  </a:schemeClr>
                </a:solidFill>
              </a:rPr>
              <a:t>Περιορισμοί</a:t>
            </a:r>
            <a:endParaRPr lang="el-GR" sz="3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620688"/>
            <a:ext cx="8424936" cy="1938992"/>
          </a:xfrm>
          <a:prstGeom prst="rect">
            <a:avLst/>
          </a:prstGeom>
        </p:spPr>
        <p:txBody>
          <a:bodyPr wrap="square">
            <a:spAutoFit/>
          </a:bodyPr>
          <a:lstStyle/>
          <a:p>
            <a:endParaRPr lang="el-GR" sz="2000" b="1" dirty="0" smtClean="0">
              <a:latin typeface="+mj-lt"/>
            </a:endParaRPr>
          </a:p>
          <a:p>
            <a:pPr algn="ctr"/>
            <a:r>
              <a:rPr lang="el-GR" sz="2000" dirty="0" smtClean="0"/>
              <a:t> </a:t>
            </a:r>
            <a:r>
              <a:rPr lang="el-GR" sz="2000" b="1" dirty="0" smtClean="0"/>
              <a:t>Θεωρία της</a:t>
            </a:r>
            <a:r>
              <a:rPr lang="en-GB" sz="2000" b="1" dirty="0" smtClean="0"/>
              <a:t> </a:t>
            </a:r>
            <a:r>
              <a:rPr lang="el-GR" sz="2000" b="1" dirty="0" smtClean="0"/>
              <a:t>Εξέλιξης </a:t>
            </a:r>
          </a:p>
          <a:p>
            <a:pPr lvl="1">
              <a:buFont typeface="Wingdings" pitchFamily="2" charset="2"/>
              <a:buChar char="Ø"/>
            </a:pPr>
            <a:r>
              <a:rPr lang="el-GR" sz="2000" dirty="0" smtClean="0"/>
              <a:t>μετέβαλε σημαντικά και την αντίληψη μας για τον κόσμο</a:t>
            </a:r>
          </a:p>
          <a:p>
            <a:pPr>
              <a:buFont typeface="Wingdings" pitchFamily="2" charset="2"/>
              <a:buChar char="Ø"/>
            </a:pPr>
            <a:endParaRPr lang="el-GR" sz="2000" dirty="0" smtClean="0"/>
          </a:p>
          <a:p>
            <a:pPr lvl="1">
              <a:buFont typeface="Wingdings" pitchFamily="2" charset="2"/>
              <a:buChar char="Ø"/>
            </a:pPr>
            <a:r>
              <a:rPr lang="el-GR" sz="2000" dirty="0" smtClean="0"/>
              <a:t>κεντρική και ενοποιός θεωρία της σύγχρονης Βιολογίας </a:t>
            </a:r>
          </a:p>
          <a:p>
            <a:endParaRPr lang="el-GR" sz="2000" dirty="0" smtClean="0"/>
          </a:p>
        </p:txBody>
      </p:sp>
      <p:sp>
        <p:nvSpPr>
          <p:cNvPr id="3" name="2 - Ορθογώνιο"/>
          <p:cNvSpPr/>
          <p:nvPr/>
        </p:nvSpPr>
        <p:spPr>
          <a:xfrm>
            <a:off x="179512" y="3140968"/>
            <a:ext cx="4104456" cy="1200329"/>
          </a:xfrm>
          <a:prstGeom prst="rect">
            <a:avLst/>
          </a:prstGeom>
        </p:spPr>
        <p:txBody>
          <a:bodyPr wrap="square">
            <a:spAutoFit/>
          </a:bodyPr>
          <a:lstStyle/>
          <a:p>
            <a:r>
              <a:rPr lang="el-GR" dirty="0" smtClean="0"/>
              <a:t>Στο ελληνικό εκπαιδευτικό πλαίσιο η διδασκαλία της, διαχρονικά, παρουσιάζει σοβαρά προβλήματα.</a:t>
            </a:r>
          </a:p>
          <a:p>
            <a:pPr lvl="0"/>
            <a:endParaRPr lang="el-GR" dirty="0" smtClean="0"/>
          </a:p>
        </p:txBody>
      </p:sp>
      <p:sp>
        <p:nvSpPr>
          <p:cNvPr id="4" name="3 - Ορθογώνιο"/>
          <p:cNvSpPr/>
          <p:nvPr/>
        </p:nvSpPr>
        <p:spPr>
          <a:xfrm>
            <a:off x="5004048" y="2492896"/>
            <a:ext cx="3240360" cy="923330"/>
          </a:xfrm>
          <a:prstGeom prst="rect">
            <a:avLst/>
          </a:prstGeom>
        </p:spPr>
        <p:txBody>
          <a:bodyPr wrap="square">
            <a:spAutoFit/>
          </a:bodyPr>
          <a:lstStyle/>
          <a:p>
            <a:r>
              <a:rPr lang="el-GR" dirty="0" smtClean="0"/>
              <a:t>Την περσινή χρονιά αποτελούσε μόνο το 4% της διδακτέας ύλης Βιολογίας του Γυμνασίου. </a:t>
            </a:r>
          </a:p>
        </p:txBody>
      </p:sp>
      <p:sp>
        <p:nvSpPr>
          <p:cNvPr id="5" name="4 - Ορθογώνιο"/>
          <p:cNvSpPr/>
          <p:nvPr/>
        </p:nvSpPr>
        <p:spPr>
          <a:xfrm>
            <a:off x="4932040" y="3573016"/>
            <a:ext cx="3959424" cy="1477328"/>
          </a:xfrm>
          <a:prstGeom prst="rect">
            <a:avLst/>
          </a:prstGeom>
        </p:spPr>
        <p:txBody>
          <a:bodyPr wrap="square">
            <a:spAutoFit/>
          </a:bodyPr>
          <a:lstStyle/>
          <a:p>
            <a:r>
              <a:rPr lang="el-GR" dirty="0" smtClean="0"/>
              <a:t>Η τελευταία ενότητα της Γ΄ τάξης και λόγω της πίεσης της εκτεταμένης διδακτέας ύλης σε πάρα πολλά σχολεία διδασκόταν λιγότερο από 4 ώρες ή και καθόλου.</a:t>
            </a:r>
          </a:p>
        </p:txBody>
      </p:sp>
      <p:sp>
        <p:nvSpPr>
          <p:cNvPr id="6" name="5 - Ορθογώνιο"/>
          <p:cNvSpPr/>
          <p:nvPr/>
        </p:nvSpPr>
        <p:spPr>
          <a:xfrm>
            <a:off x="251520" y="5805264"/>
            <a:ext cx="8532440" cy="646331"/>
          </a:xfrm>
          <a:prstGeom prst="rect">
            <a:avLst/>
          </a:prstGeom>
        </p:spPr>
        <p:txBody>
          <a:bodyPr wrap="square">
            <a:spAutoFit/>
          </a:bodyPr>
          <a:lstStyle/>
          <a:p>
            <a:pPr lvl="0" algn="ctr"/>
            <a:r>
              <a:rPr lang="el-GR" dirty="0" smtClean="0"/>
              <a:t>Καταβάλλαμε προσπάθεια να δοθεί έμφαση και να αναδειχθεί η </a:t>
            </a:r>
            <a:r>
              <a:rPr lang="el-GR" b="1" dirty="0" smtClean="0"/>
              <a:t>θεωρία της Εξέλιξης</a:t>
            </a:r>
            <a:r>
              <a:rPr lang="el-GR" dirty="0" smtClean="0"/>
              <a:t>,</a:t>
            </a:r>
            <a:r>
              <a:rPr lang="el-GR" b="1" dirty="0" smtClean="0"/>
              <a:t> </a:t>
            </a:r>
            <a:r>
              <a:rPr lang="el-GR" dirty="0" smtClean="0"/>
              <a:t>στο βαθμό που αυτό είναι δυνατό με το υπάρχον εκπαιδευτικό υλικό.</a:t>
            </a:r>
            <a:endParaRPr lang="el-GR" dirty="0"/>
          </a:p>
        </p:txBody>
      </p:sp>
      <p:sp>
        <p:nvSpPr>
          <p:cNvPr id="7" name="2 - Τίτλος"/>
          <p:cNvSpPr txBox="1">
            <a:spLocks/>
          </p:cNvSpPr>
          <p:nvPr/>
        </p:nvSpPr>
        <p:spPr>
          <a:xfrm>
            <a:off x="611560" y="188640"/>
            <a:ext cx="3816424" cy="576064"/>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400" b="1" cap="all" noProof="0" dirty="0" smtClean="0">
                <a:solidFill>
                  <a:schemeClr val="accent1">
                    <a:lumMod val="50000"/>
                  </a:schemeClr>
                </a:solidFill>
                <a:latin typeface="+mj-lt"/>
                <a:ea typeface="+mj-ea"/>
                <a:cs typeface="+mj-cs"/>
              </a:rPr>
              <a:t>ΒΙΟΛΟΓΙΑ - </a:t>
            </a:r>
            <a:r>
              <a:rPr kumimoji="0" lang="el-GR" sz="2400" b="1" i="0" u="none" strike="noStrike" kern="1200" cap="all" spc="0" normalizeH="0" baseline="0" noProof="0" dirty="0" smtClean="0">
                <a:ln>
                  <a:noFill/>
                </a:ln>
                <a:solidFill>
                  <a:schemeClr val="accent1">
                    <a:lumMod val="50000"/>
                  </a:schemeClr>
                </a:solidFill>
                <a:effectLst/>
                <a:uLnTx/>
                <a:uFillTx/>
                <a:latin typeface="+mj-lt"/>
                <a:ea typeface="+mj-ea"/>
                <a:cs typeface="+mj-cs"/>
              </a:rPr>
              <a:t> ΕΙΔΙΚΟΙ </a:t>
            </a:r>
            <a:r>
              <a:rPr kumimoji="0" lang="el-GR" sz="2400" b="1" i="0" u="none" strike="noStrike" kern="1200" cap="all" spc="0" normalizeH="0" baseline="0" noProof="0" dirty="0" err="1" smtClean="0">
                <a:ln>
                  <a:noFill/>
                </a:ln>
                <a:solidFill>
                  <a:schemeClr val="accent1">
                    <a:lumMod val="50000"/>
                  </a:schemeClr>
                </a:solidFill>
                <a:effectLst/>
                <a:uLnTx/>
                <a:uFillTx/>
                <a:latin typeface="+mj-lt"/>
                <a:ea typeface="+mj-ea"/>
                <a:cs typeface="+mj-cs"/>
              </a:rPr>
              <a:t>στοχοι</a:t>
            </a:r>
            <a:endParaRPr kumimoji="0" lang="el-GR" sz="2400" b="1" i="0" u="none" strike="noStrike" kern="1200" cap="all" spc="0" normalizeH="0" baseline="0" noProof="0" dirty="0">
              <a:ln>
                <a:noFill/>
              </a:ln>
              <a:solidFill>
                <a:schemeClr val="accent1">
                  <a:lumMod val="50000"/>
                </a:schemeClr>
              </a:solidFill>
              <a:effectLst/>
              <a:uLnTx/>
              <a:uFillTx/>
              <a:latin typeface="+mj-lt"/>
              <a:ea typeface="+mj-ea"/>
              <a:cs typeface="+mj-cs"/>
            </a:endParaRPr>
          </a:p>
        </p:txBody>
      </p:sp>
      <p:sp>
        <p:nvSpPr>
          <p:cNvPr id="18" name="17 - Ορθογώνιο"/>
          <p:cNvSpPr/>
          <p:nvPr/>
        </p:nvSpPr>
        <p:spPr>
          <a:xfrm>
            <a:off x="4499992" y="2420888"/>
            <a:ext cx="4464496" cy="3096344"/>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06316" y="116632"/>
            <a:ext cx="5001242" cy="461665"/>
          </a:xfrm>
          <a:prstGeom prst="rect">
            <a:avLst/>
          </a:prstGeom>
          <a:noFill/>
        </p:spPr>
        <p:txBody>
          <a:bodyPr wrap="none" rtlCol="0">
            <a:spAutoFit/>
          </a:bodyPr>
          <a:lstStyle/>
          <a:p>
            <a:pPr algn="ctr"/>
            <a:r>
              <a:rPr lang="el-GR" sz="2400" b="1" dirty="0" smtClean="0"/>
              <a:t>Βιολογία Α΄  - Ημερησίου Γυμνασίου  </a:t>
            </a:r>
            <a:endParaRPr lang="el-GR" sz="2400" b="1" dirty="0"/>
          </a:p>
        </p:txBody>
      </p:sp>
      <p:sp>
        <p:nvSpPr>
          <p:cNvPr id="6" name="5 - TextBox"/>
          <p:cNvSpPr txBox="1"/>
          <p:nvPr/>
        </p:nvSpPr>
        <p:spPr>
          <a:xfrm>
            <a:off x="144016" y="764704"/>
            <a:ext cx="8676456" cy="3231654"/>
          </a:xfrm>
          <a:prstGeom prst="rect">
            <a:avLst/>
          </a:prstGeom>
          <a:noFill/>
        </p:spPr>
        <p:txBody>
          <a:bodyPr wrap="square" rtlCol="0">
            <a:spAutoFit/>
          </a:bodyPr>
          <a:lstStyle/>
          <a:p>
            <a:r>
              <a:rPr lang="el-GR" sz="2000" b="1" u="sng" dirty="0" smtClean="0"/>
              <a:t>Οδηγίες διδασκαλίας 150022/Δ2/15-9-16</a:t>
            </a:r>
          </a:p>
          <a:p>
            <a:endParaRPr lang="el-GR" sz="2000" b="1" dirty="0" smtClean="0"/>
          </a:p>
          <a:p>
            <a:r>
              <a:rPr lang="el-GR" dirty="0" smtClean="0"/>
              <a:t>Κεφάλαιο 1 (1.1, 1.2, 1.3, </a:t>
            </a:r>
            <a:r>
              <a:rPr lang="el-GR" dirty="0" smtClean="0">
                <a:solidFill>
                  <a:srgbClr val="FF0000"/>
                </a:solidFill>
              </a:rPr>
              <a:t>1.4</a:t>
            </a:r>
            <a:r>
              <a:rPr lang="el-GR" dirty="0" smtClean="0"/>
              <a:t>)</a:t>
            </a:r>
          </a:p>
          <a:p>
            <a:r>
              <a:rPr lang="el-GR" dirty="0" smtClean="0"/>
              <a:t>Κεφάλαιο 2 (2.1, 2.2, 2.3, 2.4)</a:t>
            </a:r>
          </a:p>
          <a:p>
            <a:r>
              <a:rPr lang="el-GR" dirty="0" smtClean="0"/>
              <a:t>Κεφάλαιο 3 (3.1, 3.2, 3.4)</a:t>
            </a:r>
          </a:p>
          <a:p>
            <a:r>
              <a:rPr lang="el-GR" dirty="0" smtClean="0"/>
              <a:t>Κεφάλαιο 4 (4.1, 4.2, 4.4)</a:t>
            </a:r>
          </a:p>
          <a:p>
            <a:endParaRPr lang="el-GR" sz="1400" b="1" dirty="0" smtClean="0"/>
          </a:p>
          <a:p>
            <a:r>
              <a:rPr lang="el-GR" sz="1400" i="1" u="sng" dirty="0" smtClean="0"/>
              <a:t>ΣΧΟΛΙΟ 1</a:t>
            </a:r>
          </a:p>
          <a:p>
            <a:r>
              <a:rPr lang="el-GR" sz="1400" i="1" dirty="0" smtClean="0"/>
              <a:t>Τα κεφάλαια </a:t>
            </a:r>
            <a:r>
              <a:rPr lang="el-GR" sz="1400" b="1" i="1" u="sng" dirty="0" smtClean="0"/>
              <a:t>Στήριξη- Κίνηση (5)  </a:t>
            </a:r>
            <a:r>
              <a:rPr lang="el-GR" sz="1400" i="1" dirty="0" smtClean="0"/>
              <a:t>και </a:t>
            </a:r>
            <a:r>
              <a:rPr lang="el-GR" sz="1400" b="1" i="1" u="sng" dirty="0" smtClean="0"/>
              <a:t>Αναπαραγωγή (6)  </a:t>
            </a:r>
            <a:r>
              <a:rPr lang="el-GR" sz="1400" i="1" dirty="0" smtClean="0"/>
              <a:t>που δεν διδαχθούν την τρέχουσα σχολική χρονιά  στην Α΄ Γυμνασίου θα διδαχθούν κατά την επόμενη σχολική χρονιά στη Β΄ Γυμνασίου. </a:t>
            </a:r>
          </a:p>
          <a:p>
            <a:endParaRPr lang="el-GR" dirty="0" smtClean="0"/>
          </a:p>
          <a:p>
            <a:endParaRPr lang="el-GR" dirty="0"/>
          </a:p>
        </p:txBody>
      </p:sp>
      <p:sp>
        <p:nvSpPr>
          <p:cNvPr id="7" name="6 - TextBox"/>
          <p:cNvSpPr txBox="1"/>
          <p:nvPr/>
        </p:nvSpPr>
        <p:spPr>
          <a:xfrm>
            <a:off x="0" y="3561397"/>
            <a:ext cx="8748464" cy="3323987"/>
          </a:xfrm>
          <a:prstGeom prst="rect">
            <a:avLst/>
          </a:prstGeom>
          <a:noFill/>
        </p:spPr>
        <p:txBody>
          <a:bodyPr wrap="square" rtlCol="0">
            <a:spAutoFit/>
          </a:bodyPr>
          <a:lstStyle/>
          <a:p>
            <a:r>
              <a:rPr lang="el-GR" sz="2000" b="1" u="sng" dirty="0" smtClean="0"/>
              <a:t>Οδηγίες διδασκαλίας 144958/Δ2/16-9-2015</a:t>
            </a:r>
          </a:p>
          <a:p>
            <a:endParaRPr lang="el-GR" sz="1600" dirty="0" smtClean="0"/>
          </a:p>
          <a:p>
            <a:r>
              <a:rPr lang="el-GR" dirty="0" smtClean="0"/>
              <a:t>Η επιστήμη της Βιολογίας </a:t>
            </a:r>
          </a:p>
          <a:p>
            <a:r>
              <a:rPr lang="el-GR" dirty="0" smtClean="0"/>
              <a:t>Κεφάλαιο 1: Η οργάνωση της ζωής (1.1,1.2,1.3)</a:t>
            </a:r>
          </a:p>
          <a:p>
            <a:r>
              <a:rPr lang="el-GR" dirty="0" smtClean="0">
                <a:solidFill>
                  <a:srgbClr val="FF0000"/>
                </a:solidFill>
              </a:rPr>
              <a:t>Κεφάλαιο 5: Στήριξη και Κίνηση (5.1, 5.2, 5,4)</a:t>
            </a:r>
          </a:p>
          <a:p>
            <a:r>
              <a:rPr lang="el-GR" dirty="0" smtClean="0"/>
              <a:t>Κεφάλαιο 2: Πρόσληψη ουσιών και πέψη (2.1 και ενότητα 4.2 Αναπνοή στα φυτά, 2.4)</a:t>
            </a:r>
          </a:p>
          <a:p>
            <a:r>
              <a:rPr lang="el-GR" dirty="0" smtClean="0"/>
              <a:t>Κεφάλαιο 3: Μεταφορά και αποβολή ουσιών (3.2, 3.4)</a:t>
            </a:r>
          </a:p>
          <a:p>
            <a:r>
              <a:rPr lang="el-GR" dirty="0" smtClean="0"/>
              <a:t>Κεφάλαιο 4: Αναπνοή στον άνθρωπο (ενότητα 4.4 αναπνοή στον άνθρωπο)</a:t>
            </a:r>
          </a:p>
          <a:p>
            <a:r>
              <a:rPr lang="el-GR" dirty="0" smtClean="0">
                <a:solidFill>
                  <a:srgbClr val="FF0000"/>
                </a:solidFill>
              </a:rPr>
              <a:t>Κεφάλαιο 6: Αναπαραγωγή (6.2, 6.4)</a:t>
            </a:r>
          </a:p>
          <a:p>
            <a:r>
              <a:rPr lang="el-GR" dirty="0" smtClean="0">
                <a:solidFill>
                  <a:srgbClr val="FF0000"/>
                </a:solidFill>
              </a:rPr>
              <a:t>Κεφάλαιο 7: Ερεθιστικότητα (7.4)</a:t>
            </a:r>
          </a:p>
          <a:p>
            <a:endParaRPr lang="el-GR" sz="1600" dirty="0"/>
          </a:p>
          <a:p>
            <a:endParaRPr lang="el-GR" sz="1600" dirty="0"/>
          </a:p>
        </p:txBody>
      </p:sp>
      <p:sp>
        <p:nvSpPr>
          <p:cNvPr id="9" name="8 - TextBox"/>
          <p:cNvSpPr txBox="1"/>
          <p:nvPr/>
        </p:nvSpPr>
        <p:spPr>
          <a:xfrm>
            <a:off x="5897468" y="1628800"/>
            <a:ext cx="193585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l-GR" dirty="0" smtClean="0"/>
              <a:t>1 ώρα / εβδομάδα</a:t>
            </a:r>
          </a:p>
        </p:txBody>
      </p:sp>
      <p:sp>
        <p:nvSpPr>
          <p:cNvPr id="8" name="7 - TextBox"/>
          <p:cNvSpPr txBox="1"/>
          <p:nvPr/>
        </p:nvSpPr>
        <p:spPr>
          <a:xfrm>
            <a:off x="5868144" y="3789040"/>
            <a:ext cx="20043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l-GR" dirty="0" smtClean="0"/>
              <a:t>2 ώρες / εβδομάδα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627784" y="260648"/>
          <a:ext cx="6264696" cy="6284394"/>
        </p:xfrm>
        <a:graphic>
          <a:graphicData uri="http://schemas.openxmlformats.org/drawingml/2006/table">
            <a:tbl>
              <a:tblPr>
                <a:tableStyleId>{2D5ABB26-0587-4C30-8999-92F81FD0307C}</a:tableStyleId>
              </a:tblPr>
              <a:tblGrid>
                <a:gridCol w="1337948"/>
                <a:gridCol w="4402658"/>
                <a:gridCol w="524090"/>
              </a:tblGrid>
              <a:tr h="180180">
                <a:tc>
                  <a:txBody>
                    <a:bodyPr/>
                    <a:lstStyle/>
                    <a:p>
                      <a:pPr algn="ctr">
                        <a:spcBef>
                          <a:spcPts val="600"/>
                        </a:spcBef>
                        <a:spcAft>
                          <a:spcPts val="600"/>
                        </a:spcAft>
                      </a:pPr>
                      <a:r>
                        <a:rPr lang="el-GR" sz="1200" dirty="0"/>
                        <a:t>Ενότητα</a:t>
                      </a:r>
                      <a:endParaRPr lang="el-GR" sz="1200" dirty="0">
                        <a:latin typeface="Times New Roman"/>
                        <a:ea typeface="Times New Roman"/>
                      </a:endParaRPr>
                    </a:p>
                  </a:txBody>
                  <a:tcPr marL="56077" marR="56077" marT="0" marB="0"/>
                </a:tc>
                <a:tc>
                  <a:txBody>
                    <a:bodyPr/>
                    <a:lstStyle/>
                    <a:p>
                      <a:pPr algn="ctr">
                        <a:spcBef>
                          <a:spcPts val="600"/>
                        </a:spcBef>
                        <a:spcAft>
                          <a:spcPts val="600"/>
                        </a:spcAft>
                      </a:pPr>
                      <a:r>
                        <a:rPr lang="el-GR" sz="1200" dirty="0"/>
                        <a:t>Παρατηρήσεις</a:t>
                      </a:r>
                      <a:r>
                        <a:rPr lang="en-US" sz="1200" dirty="0"/>
                        <a:t>/</a:t>
                      </a:r>
                      <a:r>
                        <a:rPr lang="el-GR" sz="1200" dirty="0"/>
                        <a:t>Δραστηριότητες</a:t>
                      </a:r>
                      <a:endParaRPr lang="el-GR" sz="1200" dirty="0">
                        <a:latin typeface="Times New Roman"/>
                        <a:ea typeface="Times New Roman"/>
                      </a:endParaRPr>
                    </a:p>
                  </a:txBody>
                  <a:tcPr marL="56077" marR="56077" marT="0" marB="0"/>
                </a:tc>
                <a:tc>
                  <a:txBody>
                    <a:bodyPr/>
                    <a:lstStyle/>
                    <a:p>
                      <a:pPr algn="ctr">
                        <a:spcBef>
                          <a:spcPts val="600"/>
                        </a:spcBef>
                        <a:spcAft>
                          <a:spcPts val="600"/>
                        </a:spcAft>
                      </a:pPr>
                      <a:r>
                        <a:rPr lang="el-GR" sz="1200"/>
                        <a:t>Ώρες</a:t>
                      </a:r>
                      <a:endParaRPr lang="el-GR" sz="1200">
                        <a:latin typeface="Times New Roman"/>
                        <a:ea typeface="Times New Roman"/>
                      </a:endParaRPr>
                    </a:p>
                  </a:txBody>
                  <a:tcPr marL="56077" marR="56077" marT="0" marB="0"/>
                </a:tc>
              </a:tr>
              <a:tr h="180180">
                <a:tc gridSpan="3">
                  <a:txBody>
                    <a:bodyPr/>
                    <a:lstStyle/>
                    <a:p>
                      <a:pPr algn="ctr">
                        <a:spcBef>
                          <a:spcPts val="300"/>
                        </a:spcBef>
                        <a:spcAft>
                          <a:spcPts val="300"/>
                        </a:spcAft>
                      </a:pPr>
                      <a:r>
                        <a:rPr lang="el-GR" sz="1400" b="1" dirty="0"/>
                        <a:t>Κεφάλαιο 1</a:t>
                      </a:r>
                      <a:r>
                        <a:rPr lang="el-GR" sz="1400" b="1" baseline="30000" dirty="0"/>
                        <a:t>ο</a:t>
                      </a:r>
                      <a:r>
                        <a:rPr lang="el-GR" sz="1400" b="1" dirty="0"/>
                        <a:t>: Οργάνωση της ζωής (7 ώρες)</a:t>
                      </a:r>
                      <a:endParaRPr lang="el-GR" sz="1400" b="1" dirty="0">
                        <a:latin typeface="Times New Roman"/>
                        <a:ea typeface="Times New Roman"/>
                      </a:endParaRPr>
                    </a:p>
                  </a:txBody>
                  <a:tcPr marL="56077" marR="56077" marT="0" marB="0" anchor="ctr"/>
                </a:tc>
                <a:tc hMerge="1">
                  <a:txBody>
                    <a:bodyPr/>
                    <a:lstStyle/>
                    <a:p>
                      <a:endParaRPr lang="el-GR"/>
                    </a:p>
                  </a:txBody>
                  <a:tcPr/>
                </a:tc>
                <a:tc hMerge="1">
                  <a:txBody>
                    <a:bodyPr/>
                    <a:lstStyle/>
                    <a:p>
                      <a:endParaRPr lang="el-GR"/>
                    </a:p>
                  </a:txBody>
                  <a:tcPr/>
                </a:tc>
              </a:tr>
              <a:tr h="540539">
                <a:tc>
                  <a:txBody>
                    <a:bodyPr/>
                    <a:lstStyle/>
                    <a:p>
                      <a:pPr>
                        <a:spcAft>
                          <a:spcPts val="0"/>
                        </a:spcAft>
                      </a:pPr>
                      <a:r>
                        <a:rPr lang="el-GR" sz="1200" dirty="0"/>
                        <a:t>1.1 Τα χαρακτηριστικά των οργανισμών</a:t>
                      </a:r>
                      <a:endParaRPr lang="el-GR" sz="1200" dirty="0">
                        <a:latin typeface="Times New Roman"/>
                        <a:ea typeface="Times New Roman"/>
                      </a:endParaRPr>
                    </a:p>
                  </a:txBody>
                  <a:tcPr marL="56077" marR="56077" marT="0" marB="0" anchor="ctr"/>
                </a:tc>
                <a:tc>
                  <a:txBody>
                    <a:bodyPr/>
                    <a:lstStyle/>
                    <a:p>
                      <a:pPr>
                        <a:spcAft>
                          <a:spcPts val="0"/>
                        </a:spcAft>
                      </a:pPr>
                      <a:r>
                        <a:rPr lang="el-GR" sz="1200" dirty="0"/>
                        <a:t>Προτείνεται να δίνεται μικρότερη έμφαση σε επιμέρους χαρακτηριστικά των οργανισμών και να αναδεικνύεται η σχέση μεταξύ των μορφολογικών και λειτουργικών χαρακτηριστικών.</a:t>
                      </a:r>
                      <a:endParaRPr lang="el-GR" sz="1200" dirty="0">
                        <a:latin typeface="Times New Roman"/>
                        <a:ea typeface="Times New Roman"/>
                      </a:endParaRPr>
                    </a:p>
                  </a:txBody>
                  <a:tcPr marL="56077" marR="56077" marT="0" marB="0"/>
                </a:tc>
                <a:tc>
                  <a:txBody>
                    <a:bodyPr/>
                    <a:lstStyle/>
                    <a:p>
                      <a:pPr algn="ctr">
                        <a:spcAft>
                          <a:spcPts val="0"/>
                        </a:spcAft>
                      </a:pPr>
                      <a:r>
                        <a:rPr lang="el-GR" sz="1200"/>
                        <a:t>1</a:t>
                      </a:r>
                      <a:endParaRPr lang="el-GR" sz="1200">
                        <a:latin typeface="Times New Roman"/>
                        <a:ea typeface="Times New Roman"/>
                      </a:endParaRPr>
                    </a:p>
                  </a:txBody>
                  <a:tcPr marL="56077" marR="56077" marT="0" marB="0" anchor="ctr"/>
                </a:tc>
              </a:tr>
              <a:tr h="2424235">
                <a:tc>
                  <a:txBody>
                    <a:bodyPr/>
                    <a:lstStyle/>
                    <a:p>
                      <a:pPr>
                        <a:spcAft>
                          <a:spcPts val="0"/>
                        </a:spcAft>
                      </a:pPr>
                      <a:r>
                        <a:rPr lang="el-GR" sz="1200" dirty="0"/>
                        <a:t>1.2 Κύτταρο: Η μονάδα της ζωής</a:t>
                      </a:r>
                      <a:endParaRPr lang="el-GR" sz="1200" dirty="0">
                        <a:latin typeface="Times New Roman"/>
                        <a:ea typeface="Times New Roman"/>
                      </a:endParaRPr>
                    </a:p>
                  </a:txBody>
                  <a:tcPr marL="56077" marR="56077" marT="0" marB="0" anchor="ctr"/>
                </a:tc>
                <a:tc>
                  <a:txBody>
                    <a:bodyPr/>
                    <a:lstStyle/>
                    <a:p>
                      <a:pPr>
                        <a:spcAft>
                          <a:spcPts val="0"/>
                        </a:spcAft>
                      </a:pPr>
                      <a:r>
                        <a:rPr lang="el-GR" sz="1200" dirty="0"/>
                        <a:t>Προτείνεται να μη δίνεται έμφαση στη λεπτομερή περιγραφή των κυτταρικών οργανιδίων. Η απλή αναφορά στο ρόλο του πυρήνα, της κυτταρικής μεμβράνης, του κυτταροπλάσματος, των μιτοχονδρίων, των </a:t>
                      </a:r>
                      <a:r>
                        <a:rPr lang="el-GR" sz="1200" dirty="0" err="1"/>
                        <a:t>χλωροπλαστών</a:t>
                      </a:r>
                      <a:r>
                        <a:rPr lang="el-GR" sz="1200" dirty="0"/>
                        <a:t> και του κυτταρικού τοιχώματος είναι αρκετή, για να εξυπηρετήσει και την κατανόηση των λειτουργικών διαφορών μεταξύ φυτικών και ζωικών κυττάρων.</a:t>
                      </a:r>
                    </a:p>
                    <a:p>
                      <a:pPr>
                        <a:spcBef>
                          <a:spcPts val="600"/>
                        </a:spcBef>
                        <a:spcAft>
                          <a:spcPts val="0"/>
                        </a:spcAft>
                      </a:pPr>
                      <a:r>
                        <a:rPr lang="el-GR" sz="1200" dirty="0"/>
                        <a:t>Εξοικείωση των μαθητών με τη χρήση του μικροσκοπίου</a:t>
                      </a:r>
                    </a:p>
                    <a:p>
                      <a:pPr>
                        <a:spcAft>
                          <a:spcPts val="0"/>
                        </a:spcAft>
                      </a:pPr>
                      <a:r>
                        <a:rPr lang="el-GR" sz="1200" u="sng" dirty="0"/>
                        <a:t>Εργαστηριακή άσκηση</a:t>
                      </a:r>
                      <a:r>
                        <a:rPr lang="el-GR" sz="1200" dirty="0"/>
                        <a:t> : </a:t>
                      </a:r>
                    </a:p>
                    <a:p>
                      <a:pPr>
                        <a:spcAft>
                          <a:spcPts val="0"/>
                        </a:spcAft>
                      </a:pPr>
                      <a:r>
                        <a:rPr lang="el-GR" sz="1200" dirty="0"/>
                        <a:t>Μικροσκοπική παρατήρηση φυτικών κυττάρων</a:t>
                      </a:r>
                    </a:p>
                    <a:p>
                      <a:pPr>
                        <a:spcAft>
                          <a:spcPts val="0"/>
                        </a:spcAft>
                      </a:pPr>
                      <a:r>
                        <a:rPr lang="el-GR" sz="1200" u="sng" dirty="0"/>
                        <a:t>Εργαστηριακή άσκηση</a:t>
                      </a:r>
                      <a:r>
                        <a:rPr lang="el-GR" sz="1200" dirty="0"/>
                        <a:t> : </a:t>
                      </a:r>
                    </a:p>
                    <a:p>
                      <a:pPr>
                        <a:spcAft>
                          <a:spcPts val="0"/>
                        </a:spcAft>
                      </a:pPr>
                      <a:r>
                        <a:rPr lang="el-GR" sz="1200" dirty="0"/>
                        <a:t>Μικροσκοπική παρατήρηση ζωικών κυττάρων</a:t>
                      </a:r>
                    </a:p>
                    <a:p>
                      <a:pPr>
                        <a:spcAft>
                          <a:spcPts val="0"/>
                        </a:spcAft>
                      </a:pPr>
                      <a:r>
                        <a:rPr lang="el-GR" sz="1200" dirty="0"/>
                        <a:t>(πρόκειται για τις ασκήσεις 1 και 2 του εργαστηριακού οδηγού). </a:t>
                      </a:r>
                      <a:endParaRPr lang="el-GR" sz="1200" dirty="0">
                        <a:latin typeface="Times New Roman"/>
                        <a:ea typeface="Times New Roman"/>
                      </a:endParaRPr>
                    </a:p>
                  </a:txBody>
                  <a:tcPr marL="56077" marR="56077" marT="0" marB="0"/>
                </a:tc>
                <a:tc>
                  <a:txBody>
                    <a:bodyPr/>
                    <a:lstStyle/>
                    <a:p>
                      <a:pPr algn="ctr">
                        <a:spcAft>
                          <a:spcPts val="0"/>
                        </a:spcAft>
                      </a:pPr>
                      <a:r>
                        <a:rPr lang="el-GR" sz="1200"/>
                        <a:t>4</a:t>
                      </a:r>
                      <a:endParaRPr lang="el-GR" sz="1200">
                        <a:latin typeface="Times New Roman"/>
                        <a:ea typeface="Times New Roman"/>
                      </a:endParaRPr>
                    </a:p>
                  </a:txBody>
                  <a:tcPr marL="56077" marR="56077" marT="0" marB="0" anchor="ctr"/>
                </a:tc>
              </a:tr>
              <a:tr h="720719">
                <a:tc>
                  <a:txBody>
                    <a:bodyPr/>
                    <a:lstStyle/>
                    <a:p>
                      <a:pPr>
                        <a:spcAft>
                          <a:spcPts val="0"/>
                        </a:spcAft>
                      </a:pPr>
                      <a:r>
                        <a:rPr lang="el-GR" sz="1200"/>
                        <a:t>1.3 Η οργάνωση των πολυκύτταρων οργανισμών</a:t>
                      </a:r>
                      <a:endParaRPr lang="el-GR" sz="1200">
                        <a:latin typeface="Times New Roman"/>
                        <a:ea typeface="Times New Roman"/>
                      </a:endParaRPr>
                    </a:p>
                  </a:txBody>
                  <a:tcPr marL="56077" marR="56077" marT="0" marB="0" anchor="ctr"/>
                </a:tc>
                <a:tc>
                  <a:txBody>
                    <a:bodyPr/>
                    <a:lstStyle/>
                    <a:p>
                      <a:pPr>
                        <a:spcAft>
                          <a:spcPts val="0"/>
                        </a:spcAft>
                      </a:pPr>
                      <a:endParaRPr lang="el-GR" sz="1200" dirty="0">
                        <a:latin typeface="Calibri"/>
                        <a:ea typeface="Times New Roman"/>
                      </a:endParaRPr>
                    </a:p>
                  </a:txBody>
                  <a:tcPr marL="56077" marR="56077" marT="0" marB="0"/>
                </a:tc>
                <a:tc>
                  <a:txBody>
                    <a:bodyPr/>
                    <a:lstStyle/>
                    <a:p>
                      <a:pPr algn="ctr">
                        <a:spcAft>
                          <a:spcPts val="0"/>
                        </a:spcAft>
                      </a:pPr>
                      <a:r>
                        <a:rPr lang="el-GR" sz="1200"/>
                        <a:t>1</a:t>
                      </a:r>
                      <a:endParaRPr lang="el-GR" sz="1200">
                        <a:latin typeface="Times New Roman"/>
                        <a:ea typeface="Times New Roman"/>
                      </a:endParaRPr>
                    </a:p>
                  </a:txBody>
                  <a:tcPr marL="56077" marR="56077" marT="0" marB="0" anchor="ctr"/>
                </a:tc>
              </a:tr>
              <a:tr h="2162155">
                <a:tc>
                  <a:txBody>
                    <a:bodyPr/>
                    <a:lstStyle/>
                    <a:p>
                      <a:pPr>
                        <a:spcAft>
                          <a:spcPts val="0"/>
                        </a:spcAft>
                      </a:pPr>
                      <a:r>
                        <a:rPr lang="el-GR" sz="1200"/>
                        <a:t>1.4 Αλληλεπιδράσεις και προσαρμογές</a:t>
                      </a:r>
                      <a:endParaRPr lang="el-GR" sz="1200">
                        <a:latin typeface="Times New Roman"/>
                        <a:ea typeface="Times New Roman"/>
                      </a:endParaRPr>
                    </a:p>
                  </a:txBody>
                  <a:tcPr marL="56077" marR="56077" marT="0" marB="0" anchor="ctr"/>
                </a:tc>
                <a:tc>
                  <a:txBody>
                    <a:bodyPr/>
                    <a:lstStyle/>
                    <a:p>
                      <a:pPr>
                        <a:spcAft>
                          <a:spcPts val="0"/>
                        </a:spcAft>
                      </a:pPr>
                      <a:r>
                        <a:rPr lang="el-GR" sz="1200" dirty="0"/>
                        <a:t>Προτείνεται να συζητηθεί στην τάξη ότι σε κάθε περιβάλλον επιβιώνουν οι καλύτερα προσαρμοσμένοι οργανισμοί. Επίσης, να γίνει σαφές με χρήση παραδειγμάτων ότι καλύτερα προσαρμοσμένοι σε ένα περιβάλλον δεν είναι απαραίτητα οι πιο «δυνατοί» οργανισμοί.</a:t>
                      </a:r>
                    </a:p>
                    <a:p>
                      <a:pPr>
                        <a:spcAft>
                          <a:spcPts val="0"/>
                        </a:spcAft>
                      </a:pPr>
                      <a:r>
                        <a:rPr lang="el-GR" sz="1200" dirty="0"/>
                        <a:t>Προτείνεται να αξιοποιηθεί και το ακόλουθο διδακτικό υλικό:</a:t>
                      </a:r>
                    </a:p>
                    <a:p>
                      <a:pPr algn="just">
                        <a:spcAft>
                          <a:spcPts val="0"/>
                        </a:spcAft>
                      </a:pPr>
                      <a:r>
                        <a:rPr lang="el-GR" sz="1200" dirty="0"/>
                        <a:t>α) Το προσαρτημένο κείμενο 1 με τίτλο «Για τις “προσαρμογές” (προσαρμοστικά γνωρίσματα) των οργανισμών». </a:t>
                      </a:r>
                    </a:p>
                    <a:p>
                      <a:pPr>
                        <a:spcAft>
                          <a:spcPts val="0"/>
                        </a:spcAft>
                      </a:pPr>
                      <a:r>
                        <a:rPr lang="el-GR" sz="1200" dirty="0"/>
                        <a:t>β) Βιολογικές προσαρμογές</a:t>
                      </a:r>
                    </a:p>
                    <a:p>
                      <a:pPr>
                        <a:spcAft>
                          <a:spcPts val="0"/>
                        </a:spcAft>
                      </a:pPr>
                      <a:r>
                        <a:rPr lang="el-GR" sz="1200" u="sng" dirty="0">
                          <a:hlinkClick r:id="rId2"/>
                        </a:rPr>
                        <a:t>http://photodentro.edu.gr/lor/r/8521/6668?locale=el</a:t>
                      </a:r>
                      <a:endParaRPr lang="el-GR" sz="1200" dirty="0"/>
                    </a:p>
                    <a:p>
                      <a:pPr>
                        <a:spcAft>
                          <a:spcPts val="0"/>
                        </a:spcAft>
                      </a:pPr>
                      <a:r>
                        <a:rPr lang="el-GR" sz="1200" dirty="0"/>
                        <a:t>γ)Χαρακτηριστικά με προσαρμοστική αξία: ράμφη πουλιών</a:t>
                      </a:r>
                    </a:p>
                    <a:p>
                      <a:pPr>
                        <a:spcAft>
                          <a:spcPts val="0"/>
                        </a:spcAft>
                      </a:pPr>
                      <a:r>
                        <a:rPr lang="el-GR" sz="1200" u="sng" dirty="0">
                          <a:hlinkClick r:id="rId3"/>
                        </a:rPr>
                        <a:t>http://photodentro.edu.gr/lor/r/8521/3645?locale=el</a:t>
                      </a:r>
                      <a:endParaRPr lang="el-GR" sz="1200" dirty="0">
                        <a:latin typeface="Times New Roman"/>
                        <a:ea typeface="Times New Roman"/>
                      </a:endParaRPr>
                    </a:p>
                  </a:txBody>
                  <a:tcPr marL="56077" marR="56077" marT="0" marB="0"/>
                </a:tc>
                <a:tc>
                  <a:txBody>
                    <a:bodyPr/>
                    <a:lstStyle/>
                    <a:p>
                      <a:pPr algn="ctr">
                        <a:spcAft>
                          <a:spcPts val="0"/>
                        </a:spcAft>
                      </a:pPr>
                      <a:r>
                        <a:rPr lang="el-GR" sz="1200" dirty="0"/>
                        <a:t>1</a:t>
                      </a:r>
                      <a:endParaRPr lang="el-GR" sz="1200" dirty="0">
                        <a:latin typeface="Times New Roman"/>
                        <a:ea typeface="Times New Roman"/>
                      </a:endParaRPr>
                    </a:p>
                  </a:txBody>
                  <a:tcPr marL="56077" marR="56077" marT="0" marB="0" anchor="ctr"/>
                </a:tc>
              </a:tr>
            </a:tbl>
          </a:graphicData>
        </a:graphic>
      </p:graphicFrame>
      <p:sp>
        <p:nvSpPr>
          <p:cNvPr id="6" name="5 - TextBox"/>
          <p:cNvSpPr txBox="1"/>
          <p:nvPr/>
        </p:nvSpPr>
        <p:spPr>
          <a:xfrm>
            <a:off x="179512" y="188640"/>
            <a:ext cx="2397323" cy="646331"/>
          </a:xfrm>
          <a:prstGeom prst="rect">
            <a:avLst/>
          </a:prstGeom>
          <a:noFill/>
        </p:spPr>
        <p:txBody>
          <a:bodyPr wrap="none" rtlCol="0">
            <a:spAutoFit/>
          </a:bodyPr>
          <a:lstStyle/>
          <a:p>
            <a:r>
              <a:rPr lang="el-GR" b="1" dirty="0" smtClean="0"/>
              <a:t>2016-17</a:t>
            </a:r>
          </a:p>
          <a:p>
            <a:r>
              <a:rPr lang="el-GR" b="1" dirty="0" smtClean="0"/>
              <a:t>Βιολογία Α΄ Γυμνασίου</a:t>
            </a:r>
            <a:endParaRPr lang="el-GR" b="1" dirty="0"/>
          </a:p>
        </p:txBody>
      </p:sp>
      <p:pic>
        <p:nvPicPr>
          <p:cNvPr id="7" name="Picture 3" descr="Αποτέλεσμα εικόνας για βιολογία α γυμν"/>
          <p:cNvPicPr preferRelativeResize="0">
            <a:picLocks noChangeArrowheads="1"/>
          </p:cNvPicPr>
          <p:nvPr/>
        </p:nvPicPr>
        <p:blipFill>
          <a:blip r:embed="rId4" cstate="print"/>
          <a:srcRect/>
          <a:stretch>
            <a:fillRect/>
          </a:stretch>
        </p:blipFill>
        <p:spPr bwMode="auto">
          <a:xfrm>
            <a:off x="251520" y="1052736"/>
            <a:ext cx="1512168" cy="2088232"/>
          </a:xfrm>
          <a:prstGeom prst="rect">
            <a:avLst/>
          </a:prstGeom>
          <a:noFill/>
        </p:spPr>
      </p:pic>
      <p:sp>
        <p:nvSpPr>
          <p:cNvPr id="9" name="8 - Ορθογώνιο"/>
          <p:cNvSpPr/>
          <p:nvPr/>
        </p:nvSpPr>
        <p:spPr>
          <a:xfrm>
            <a:off x="2555776" y="4293096"/>
            <a:ext cx="6336704" cy="230425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5178</Words>
  <Application>Microsoft Office PowerPoint</Application>
  <PresentationFormat>Προβολή στην οθόνη (4:3)</PresentationFormat>
  <Paragraphs>617</Paragraphs>
  <Slides>33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Δράση   Αναδιάρθρωση και εξορθολογισμός διδακτέας ύλης  Βιολογίας Γυμνασίου - ΓΕΛ</vt:lpstr>
      <vt:lpstr>Βιολογία Ημερήσιου και Εσπερινού Γυμνασίου  τάξεις Α΄, Β΄, Γ΄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Δράση   Αναδιάρθρωση και εξορθολογισμός διδακτέας ύλης  Βιολογίας Γυμνασίου - ΓΕΛ</dc:title>
  <dc:creator>mdokopoulou</dc:creator>
  <cp:lastModifiedBy>gfermeli</cp:lastModifiedBy>
  <cp:revision>1</cp:revision>
  <dcterms:created xsi:type="dcterms:W3CDTF">2016-09-22T06:19:25Z</dcterms:created>
  <dcterms:modified xsi:type="dcterms:W3CDTF">2016-09-22T07:36:09Z</dcterms:modified>
</cp:coreProperties>
</file>