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B15A-9F12-4D72-BB59-08E8B24EF6B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BFCE-E56A-434E-8691-FA61C69DF9F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oundation.parliament.gr/central.aspx?sId=110I444I1140I646I453616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oundation.parliament.gr/central.aspx?sId=110I444I1140I646I453616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kids-corner/index_el.htm" TargetMode="External"/><Relationship Id="rId2" Type="http://schemas.openxmlformats.org/officeDocument/2006/relationships/hyperlink" Target="http://europa.eu/teachers-corner/index_el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ookshop.europa.eu/en/erasmus--pbNC0213222/;pgid=Iq1Ekni0.1lSR0OOK4MycO9B0000VUvAqrtL;sid=eXq4qj-9V9q4qmuDLmImDV2YNBmm2HLeZwg=?CatalogCategoryID=tgUKABst4kkAAAEjJ5EY4e5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r.humanrights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ynigoros.gr/" TargetMode="External"/><Relationship Id="rId3" Type="http://schemas.openxmlformats.org/officeDocument/2006/relationships/hyperlink" Target="http://www.parliament.gr/" TargetMode="External"/><Relationship Id="rId7" Type="http://schemas.openxmlformats.org/officeDocument/2006/relationships/hyperlink" Target="http://foundation.parliament.gr/central.aspx?sId=110I444I1140I646I453616" TargetMode="External"/><Relationship Id="rId2" Type="http://schemas.openxmlformats.org/officeDocument/2006/relationships/hyperlink" Target="http://dschool.edu.g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esop.iep.edu.gr/" TargetMode="External"/><Relationship Id="rId11" Type="http://schemas.openxmlformats.org/officeDocument/2006/relationships/hyperlink" Target="https://diavgeia.gov.gr/" TargetMode="External"/><Relationship Id="rId5" Type="http://schemas.openxmlformats.org/officeDocument/2006/relationships/hyperlink" Target="https://www.unhcr.gr/" TargetMode="External"/><Relationship Id="rId10" Type="http://schemas.openxmlformats.org/officeDocument/2006/relationships/hyperlink" Target="http://www.opengov.gr/" TargetMode="External"/><Relationship Id="rId4" Type="http://schemas.openxmlformats.org/officeDocument/2006/relationships/hyperlink" Target="http://europa.eu/teachers-corner/home_el" TargetMode="External"/><Relationship Id="rId9" Type="http://schemas.openxmlformats.org/officeDocument/2006/relationships/hyperlink" Target="http://stop-bullying.sch.gr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yliko.gr/" TargetMode="External"/><Relationship Id="rId7" Type="http://schemas.openxmlformats.org/officeDocument/2006/relationships/hyperlink" Target="https://www.unicef.gr/" TargetMode="External"/><Relationship Id="rId2" Type="http://schemas.openxmlformats.org/officeDocument/2006/relationships/hyperlink" Target="http://photodentro.edu.g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esco-hellas.gr/" TargetMode="External"/><Relationship Id="rId5" Type="http://schemas.openxmlformats.org/officeDocument/2006/relationships/hyperlink" Target="https://www.ecb.europa.eu/ecb/educational/html/index.el.html" TargetMode="External"/><Relationship Id="rId4" Type="http://schemas.openxmlformats.org/officeDocument/2006/relationships/hyperlink" Target="http://www.demopaideia.gr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Δράση</a:t>
            </a:r>
            <a:r>
              <a:rPr lang="el-GR" sz="3200" b="1" dirty="0" smtClean="0">
                <a:solidFill>
                  <a:srgbClr val="002060"/>
                </a:solidFill>
              </a:rPr>
              <a:t>: </a:t>
            </a:r>
            <a:r>
              <a:rPr lang="el-GR" sz="3200" b="1" dirty="0" smtClean="0">
                <a:solidFill>
                  <a:srgbClr val="002060"/>
                </a:solidFill>
              </a:rPr>
              <a:t>ΑΝΑΔΙΑΡΘΡΩΣΗ </a:t>
            </a:r>
            <a:r>
              <a:rPr lang="el-GR" sz="3200" b="1" dirty="0" smtClean="0">
                <a:solidFill>
                  <a:srgbClr val="002060"/>
                </a:solidFill>
              </a:rPr>
              <a:t>ΚΑΙ ΕΞΟΡΘΟΛΟΓΙΣΜΟΣ ΤΗΣ ΔΙΔΑΚΤΕΑΣ ΥΛΗΣ</a:t>
            </a:r>
            <a:r>
              <a:rPr lang="el-GR" sz="3200" dirty="0" smtClean="0">
                <a:solidFill>
                  <a:srgbClr val="002060"/>
                </a:solidFill>
              </a:rPr>
              <a:t/>
            </a:r>
            <a:br>
              <a:rPr lang="el-GR" sz="3200" dirty="0" smtClean="0">
                <a:solidFill>
                  <a:srgbClr val="002060"/>
                </a:solidFill>
              </a:rPr>
            </a:br>
            <a:endParaRPr lang="el-GR" sz="3200" dirty="0"/>
          </a:p>
        </p:txBody>
      </p:sp>
      <p:sp>
        <p:nvSpPr>
          <p:cNvPr id="4" name="19 - Υπότιτλος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Κοινωνική &amp; Πολιτική Αγωγή Γ΄ Γυμνασίου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Πολιτική Παιδεία Α΄ </a:t>
            </a:r>
            <a:r>
              <a:rPr lang="el-GR" b="1" dirty="0" smtClean="0">
                <a:solidFill>
                  <a:srgbClr val="002060"/>
                </a:solidFill>
              </a:rPr>
              <a:t>Λυκείου </a:t>
            </a: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Πολιτική Παιδεία Β΄ Λυκείου</a:t>
            </a: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Βασικές Αρχές Κοινωνικών Επιστημών, Ο.Π. 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l-GR" b="1" dirty="0" err="1" smtClean="0">
                <a:solidFill>
                  <a:srgbClr val="002060"/>
                </a:solidFill>
              </a:rPr>
              <a:t>νθρωπιστικών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</a:t>
            </a:r>
            <a:r>
              <a:rPr lang="el-GR" b="1" dirty="0" err="1" smtClean="0">
                <a:solidFill>
                  <a:srgbClr val="002060"/>
                </a:solidFill>
              </a:rPr>
              <a:t>πιστημών</a:t>
            </a:r>
            <a:r>
              <a:rPr lang="el-GR" b="1" dirty="0" smtClean="0">
                <a:solidFill>
                  <a:srgbClr val="002060"/>
                </a:solidFill>
              </a:rPr>
              <a:t>, </a:t>
            </a:r>
            <a:r>
              <a:rPr lang="el-GR" b="1" dirty="0" err="1" smtClean="0">
                <a:solidFill>
                  <a:srgbClr val="002060"/>
                </a:solidFill>
              </a:rPr>
              <a:t>Β</a:t>
            </a:r>
            <a:r>
              <a:rPr lang="el-GR" b="1" dirty="0" err="1" smtClean="0">
                <a:solidFill>
                  <a:srgbClr val="002060"/>
                </a:solidFill>
              </a:rPr>
              <a:t>΄</a:t>
            </a:r>
            <a:r>
              <a:rPr lang="el-GR" b="1" dirty="0" err="1" smtClean="0">
                <a:solidFill>
                  <a:srgbClr val="002060"/>
                </a:solidFill>
              </a:rPr>
              <a:t>Λυκείου</a:t>
            </a: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5" name="4 - Εικόνα" descr="El Navegante, Mario Gom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348880"/>
            <a:ext cx="2627784" cy="2077438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5868144" y="4437112"/>
            <a:ext cx="2863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El </a:t>
            </a:r>
            <a:r>
              <a:rPr lang="en-US" b="1" i="1" dirty="0" err="1" smtClean="0">
                <a:solidFill>
                  <a:srgbClr val="002060"/>
                </a:solidFill>
              </a:rPr>
              <a:t>Navegante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Mario Gomez</a:t>
            </a:r>
            <a:endParaRPr 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9906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002060"/>
                </a:solidFill>
              </a:rPr>
              <a:t>Κριτήρια (2)</a:t>
            </a:r>
            <a:endParaRPr lang="el-GR" sz="4000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5029200"/>
          </a:xfrm>
        </p:spPr>
        <p:txBody>
          <a:bodyPr>
            <a:normAutofit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Η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συμβατότητα</a:t>
            </a:r>
            <a:r>
              <a:rPr lang="el-GR" sz="2800" dirty="0" smtClean="0">
                <a:solidFill>
                  <a:srgbClr val="002060"/>
                </a:solidFill>
              </a:rPr>
              <a:t> της διδακτέας ύλης με τα γνωστικά προαπαιτούμενα των μαθητών</a:t>
            </a:r>
          </a:p>
          <a:p>
            <a:pPr lvl="0" algn="l"/>
            <a:endParaRPr lang="el-GR" sz="2800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Η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ανάγκη </a:t>
            </a:r>
            <a:r>
              <a:rPr lang="el-GR" sz="2800" dirty="0" err="1" smtClean="0">
                <a:solidFill>
                  <a:schemeClr val="accent2">
                    <a:lumMod val="50000"/>
                  </a:schemeClr>
                </a:solidFill>
              </a:rPr>
              <a:t>επικαιροποίησης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 /τροποποίησης </a:t>
            </a:r>
            <a:r>
              <a:rPr lang="el-GR" sz="2800" dirty="0" smtClean="0">
                <a:solidFill>
                  <a:srgbClr val="002060"/>
                </a:solidFill>
              </a:rPr>
              <a:t>/εμπλουτισμού κάποιων γνώσεων και πληροφοριών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Οι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επαναλήψεις και αλληλοεπικαλύψεις </a:t>
            </a:r>
            <a:r>
              <a:rPr lang="el-GR" sz="2800" dirty="0" smtClean="0">
                <a:solidFill>
                  <a:srgbClr val="002060"/>
                </a:solidFill>
              </a:rPr>
              <a:t>που υπάρχουν στα σχολικά εγχειρίδια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Οι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αδυναμίες ή οι δυνατότητες </a:t>
            </a:r>
            <a:r>
              <a:rPr lang="el-GR" sz="2800" dirty="0" smtClean="0">
                <a:solidFill>
                  <a:srgbClr val="002060"/>
                </a:solidFill>
              </a:rPr>
              <a:t>των σχολικών εγχειριδίων </a:t>
            </a:r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1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Κριτήρια (3)</a:t>
            </a:r>
            <a:endParaRPr lang="el-GR" sz="3200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848600" cy="53340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Το 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ενδιαφέρον</a:t>
            </a:r>
            <a:r>
              <a:rPr lang="el-GR" sz="2800" dirty="0" smtClean="0">
                <a:solidFill>
                  <a:srgbClr val="002060"/>
                </a:solidFill>
              </a:rPr>
              <a:t> που προκαλούν στους μαθητές τα θέματα που διαπραγματεύονται τα μαθήματα αυτά αλλά και η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επικαιρότητα</a:t>
            </a:r>
            <a:r>
              <a:rPr lang="el-GR" sz="2800" dirty="0" smtClean="0">
                <a:solidFill>
                  <a:srgbClr val="002060"/>
                </a:solidFill>
              </a:rPr>
              <a:t> που τα ακολουθεί</a:t>
            </a:r>
          </a:p>
          <a:p>
            <a:pPr lvl="0" algn="l"/>
            <a:endParaRPr lang="el-GR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Η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σπουδαιότητα </a:t>
            </a:r>
            <a:r>
              <a:rPr lang="el-GR" sz="2800" dirty="0" smtClean="0">
                <a:solidFill>
                  <a:srgbClr val="002060"/>
                </a:solidFill>
              </a:rPr>
              <a:t>του κοινωνικού και πολιτικού </a:t>
            </a:r>
            <a:r>
              <a:rPr lang="el-GR" sz="2800" dirty="0" err="1" smtClean="0">
                <a:solidFill>
                  <a:srgbClr val="002060"/>
                </a:solidFill>
              </a:rPr>
              <a:t>γραμματισμού</a:t>
            </a:r>
            <a:r>
              <a:rPr lang="el-GR" sz="2800" dirty="0" smtClean="0">
                <a:solidFill>
                  <a:srgbClr val="002060"/>
                </a:solidFill>
              </a:rPr>
              <a:t> για την νοητική και συναισθηματική ανάπτυξη του εφήβου στην μελλοντική πορεία του ως ενεργού πολίτη της ελληνικής και της ευρωπαϊκής κοινωνίας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8305800" cy="1219200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Ποιοτικά/ποσοτικά χαρακτηριστικά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848600" cy="51054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Κάθε ενότητα </a:t>
            </a:r>
          </a:p>
          <a:p>
            <a:pPr algn="l">
              <a:buFont typeface="Wingdings" pitchFamily="2" charset="2"/>
              <a:buChar char="v"/>
            </a:pPr>
            <a:r>
              <a:rPr lang="el-GR" sz="2800" dirty="0" smtClean="0">
                <a:solidFill>
                  <a:srgbClr val="002060"/>
                </a:solidFill>
              </a:rPr>
              <a:t>εμπλουτίστηκε με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γενικές ή ειδικές οδηγίες, προτάσεις &amp; επισημάνσεις</a:t>
            </a:r>
            <a:r>
              <a:rPr lang="el-GR" sz="2800" dirty="0" smtClean="0">
                <a:solidFill>
                  <a:srgbClr val="002060"/>
                </a:solidFill>
              </a:rPr>
              <a:t> για τον εκπαιδευτικό</a:t>
            </a:r>
          </a:p>
          <a:p>
            <a:pPr algn="l">
              <a:buFont typeface="Wingdings" pitchFamily="2" charset="2"/>
              <a:buChar char="v"/>
            </a:pPr>
            <a:r>
              <a:rPr lang="el-GR" sz="2800" dirty="0" smtClean="0">
                <a:solidFill>
                  <a:srgbClr val="002060"/>
                </a:solidFill>
              </a:rPr>
              <a:t>συνδέθηκε με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ενδεικτικές,  προτεινόμενες </a:t>
            </a:r>
            <a:r>
              <a:rPr lang="el-GR" sz="2800" dirty="0" smtClean="0">
                <a:solidFill>
                  <a:srgbClr val="002060"/>
                </a:solidFill>
              </a:rPr>
              <a:t>δραστηριότητες καθώς επίσης και έγκυρο ψηφιακό εκπαιδευτικό υλικό</a:t>
            </a:r>
          </a:p>
          <a:p>
            <a:pPr algn="l"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Περιορίστηκαν οι επαναλήψεις -αφαιρέθηκαν </a:t>
            </a:r>
            <a:r>
              <a:rPr lang="el-GR" sz="2800" dirty="0" smtClean="0">
                <a:solidFill>
                  <a:srgbClr val="002060"/>
                </a:solidFill>
              </a:rPr>
              <a:t>κάποια κομμάτια που επαναλαμβάνονταν ή/και προτάθηκε η περιληπτική/ανακεφαλαιωτική διαπραγμάτευσή τους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848600" cy="5943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Προστέθηκαν –όπου κρίθηκε αναγκαίο- κάποιες «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χρήσιμες γνώσεις</a:t>
            </a:r>
            <a:r>
              <a:rPr lang="el-GR" sz="2800" dirty="0" smtClean="0">
                <a:solidFill>
                  <a:srgbClr val="002060"/>
                </a:solidFill>
              </a:rPr>
              <a:t>», π.χ. από την ενότητα του Δικαίου (ΠΠΒ’) η οποία θεωρείται διακριτό αντικείμενο στην Πολιτική Παιδεία</a:t>
            </a:r>
          </a:p>
          <a:p>
            <a:pPr algn="just"/>
            <a:endParaRPr lang="el-GR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Συνδέθηκαν 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διδακτικές ενότητες </a:t>
            </a:r>
            <a:r>
              <a:rPr lang="el-GR" sz="2800" dirty="0" smtClean="0">
                <a:solidFill>
                  <a:srgbClr val="002060"/>
                </a:solidFill>
              </a:rPr>
              <a:t>μεταξύ τους για πληρέστερη διαχείριση</a:t>
            </a:r>
          </a:p>
          <a:p>
            <a:pPr algn="just"/>
            <a:endParaRPr lang="el-GR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Εντοπίστηκαν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σημεία ενδιαφέροντος </a:t>
            </a:r>
            <a:r>
              <a:rPr lang="el-GR" sz="2800" dirty="0" smtClean="0">
                <a:solidFill>
                  <a:srgbClr val="002060"/>
                </a:solidFill>
              </a:rPr>
              <a:t>(είτε προβληματικά, είτε  με ελλείψεις, κλπ.) και προτάθηκαν εναλλακτικές προσεγγίσεις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Ενδεικτικά παραδείγματα </a:t>
            </a: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endParaRPr lang="el-GR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l-GR" sz="20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l-GR" sz="2000" b="1" baseline="30000" dirty="0" smtClean="0">
                <a:solidFill>
                  <a:schemeClr val="accent5">
                    <a:lumMod val="50000"/>
                  </a:schemeClr>
                </a:solidFill>
              </a:rPr>
              <a:t>ο</a:t>
            </a:r>
            <a:r>
              <a:rPr lang="el-GR" sz="2000" b="1" dirty="0" smtClean="0">
                <a:solidFill>
                  <a:schemeClr val="accent5">
                    <a:lumMod val="50000"/>
                  </a:schemeClr>
                </a:solidFill>
              </a:rPr>
              <a:t> παράδειγμα (Πολιτική Παιδεία Α΄ ΓΕΛ)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09600" y="1524000"/>
          <a:ext cx="8000999" cy="4876800"/>
        </p:xfrm>
        <a:graphic>
          <a:graphicData uri="http://schemas.openxmlformats.org/drawingml/2006/table">
            <a:tbl>
              <a:tblPr/>
              <a:tblGrid>
                <a:gridCol w="4419167"/>
                <a:gridCol w="596410"/>
                <a:gridCol w="2985422"/>
              </a:tblGrid>
              <a:tr h="4876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ΚΕΦ. 6: ΚΟΙΝΩΝΙΚΟΠΟΙΗΣΗ ΚΑΙ ΠΟΛΙΤΙΚΟΠΟΙΗΣΗ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6.1 Κοινωνικοποίηση και πολιτικοποίηση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 Φορείς κοινωνικοποίησης / πολιτικοποίησης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6.2.1 Η οικογένεια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6.2.2 Το σχολείο </a:t>
                      </a:r>
                      <a:r>
                        <a:rPr lang="el-GR" sz="2000" i="1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ItalicMT"/>
                        </a:rPr>
                        <a:t>– </a:t>
                      </a: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η εκπαίδευση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6.2.3 Οι παρέες συνομηλίκων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6.2.4 Τα Μέσα Μαζικής Επικοινωνίας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6.2.5 Τα πολιτικά κόμματα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6.2.6 Ο θεσμός των Μαθητικών Κοινοτήτων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6.3 Ο κοινωνικός έλεγχος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(+2)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Οι ενότητες 6.2,6.2.1,6.2.2,6.3 &amp; 6.2.5 να διδαχθούν περιληπτικά και ανακεφαλαιωτικά (το περιεχόμενο είναι γνωστό ήδη από την ΚΠΑ της Γ΄ Γυμν.) Η κοινωνικοποίηση να διδαχθεί συνδυαστικά με την πολιτικοποίηση. Να δοθεί έμφαση στο ρόλο των ΜΜΕ ως φορέα κοινωνικοποίησης.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46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533400" y="457199"/>
            <a:ext cx="7772400" cy="1066801"/>
          </a:xfrm>
        </p:spPr>
        <p:txBody>
          <a:bodyPr/>
          <a:lstStyle/>
          <a:p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</a:rPr>
              <a:t>Σχόλια της ενότητας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l-G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algn="just"/>
            <a:endParaRPr lang="el-GR" sz="2800" dirty="0" smtClean="0">
              <a:ea typeface="TimesNewRomanPS-BoldMT"/>
              <a:cs typeface="TimesNewRomanPS-BoldMT"/>
            </a:endParaRPr>
          </a:p>
          <a:p>
            <a:pPr algn="just"/>
            <a:r>
              <a:rPr lang="el-GR" sz="2800" b="1" dirty="0" smtClean="0">
                <a:solidFill>
                  <a:srgbClr val="002060"/>
                </a:solidFill>
                <a:ea typeface="TimesNewRomanPS-BoldMT"/>
                <a:cs typeface="TimesNewRomanPS-BoldMT"/>
              </a:rPr>
              <a:t>Προτείνεται ο διδάσκων να αξιοποιήσει τον διδακτικό χρόνο για να υλοποιήσει ενδιαφέρουσες δραστηριότητες (π.χ. τα παιχνίδια – με την </a:t>
            </a:r>
            <a:r>
              <a:rPr lang="el-GR" sz="2800" b="1" dirty="0" err="1" smtClean="0">
                <a:solidFill>
                  <a:srgbClr val="002060"/>
                </a:solidFill>
                <a:ea typeface="TimesNewRomanPS-BoldMT"/>
                <a:cs typeface="TimesNewRomanPS-BoldMT"/>
              </a:rPr>
              <a:t>έμφυλή</a:t>
            </a:r>
            <a:r>
              <a:rPr lang="el-GR" sz="2800" b="1" dirty="0" smtClean="0">
                <a:solidFill>
                  <a:srgbClr val="002060"/>
                </a:solidFill>
                <a:ea typeface="TimesNewRomanPS-BoldMT"/>
                <a:cs typeface="TimesNewRomanPS-BoldMT"/>
              </a:rPr>
              <a:t> τους διάσταση – ή/και τα </a:t>
            </a:r>
            <a:r>
              <a:rPr lang="en-US" sz="2800" b="1" dirty="0" smtClean="0">
                <a:solidFill>
                  <a:srgbClr val="002060"/>
                </a:solidFill>
                <a:ea typeface="TimesNewRomanPS-BoldMT"/>
                <a:cs typeface="TimesNewRomanPS-BoldMT"/>
              </a:rPr>
              <a:t>social media</a:t>
            </a:r>
            <a:r>
              <a:rPr lang="el-GR" sz="2800" b="1" dirty="0" smtClean="0">
                <a:solidFill>
                  <a:srgbClr val="002060"/>
                </a:solidFill>
                <a:ea typeface="TimesNewRomanPS-BoldMT"/>
                <a:cs typeface="TimesNewRomanPS-BoldMT"/>
              </a:rPr>
              <a:t> ως  φορείς κοινωνικοποίησης. Για το θεσμό των Μαθητικών Κοινοτήτων πλούσιο υλικό από το Ίδρυμα της Βουλής: </a:t>
            </a:r>
            <a:r>
              <a:rPr lang="el-GR" sz="2800" u="sng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  <a:hlinkClick r:id="rId2"/>
              </a:rPr>
              <a:t>http://foundation.parliament.gr/central.aspx?sId=110I444I1140I646I453616#</a:t>
            </a:r>
            <a:endParaRPr lang="el-GR" sz="28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2</a:t>
            </a:r>
            <a:r>
              <a:rPr lang="el-GR" sz="2000" b="1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b="1" dirty="0" smtClean="0">
                <a:solidFill>
                  <a:srgbClr val="002060"/>
                </a:solidFill>
              </a:rPr>
              <a:t> παράδειγμα (Πολιτική Παιδεία Β’ ΓΕΛ</a:t>
            </a:r>
            <a:r>
              <a:rPr lang="el-GR" sz="2000" b="1" dirty="0" smtClean="0">
                <a:solidFill>
                  <a:srgbClr val="0070C0"/>
                </a:solidFill>
              </a:rPr>
              <a:t>)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914400" y="1371600"/>
          <a:ext cx="7543800" cy="5047488"/>
        </p:xfrm>
        <a:graphic>
          <a:graphicData uri="http://schemas.openxmlformats.org/drawingml/2006/table">
            <a:tbl>
              <a:tblPr/>
              <a:tblGrid>
                <a:gridCol w="4250960"/>
                <a:gridCol w="812250"/>
                <a:gridCol w="2480590"/>
              </a:tblGrid>
              <a:tr h="4800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ΚΕΦ. 6: ΤΟ ΔΙΚΑΙΟ ΣΤΗ ΖΩΗ ΜΑΣ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6.1 Το δίκαιο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6.2 Κανόνες ηθικής και κανόνες δικαίου: η διαφορά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6.3 Ερμηνεία και ιεράρχηση των κανόνων δικαίου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6.4 Υποκείμενα δικαίου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6.4.1 Τα Φυσικά Πρόσωπα </a:t>
                      </a:r>
                      <a:r>
                        <a:rPr lang="el-GR" sz="1800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-ItalicMT"/>
                        </a:rPr>
                        <a:t>– 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προστασία της προσωπικότητας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6.4.2 Τα Νομικά Πρόσωπα </a:t>
                      </a:r>
                      <a:r>
                        <a:rPr lang="el-GR" sz="1800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-ItalicMT"/>
                        </a:rPr>
                        <a:t>– 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το σωματείο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6.5 Εμπράγματες σχέσεις </a:t>
                      </a:r>
                      <a:r>
                        <a:rPr lang="el-GR" sz="1800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-ItalicMT"/>
                        </a:rPr>
                        <a:t>– 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Οι σχέσεις μας με τα πράγματα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6.6 Οικογενειακές σχέσεις </a:t>
                      </a:r>
                      <a:r>
                        <a:rPr lang="el-GR" sz="1800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-ItalicMT"/>
                        </a:rPr>
                        <a:t>– 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Οικογενειακό δίκαιο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6.7 Κληρονομικές σχέσεις </a:t>
                      </a:r>
                      <a:r>
                        <a:rPr lang="el-GR" sz="1800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-ItalicMT"/>
                        </a:rPr>
                        <a:t>– 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Κληρονομικό δίκαιο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(+2)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Τα 6.1, 6.3 και 6.5 να διδαχτούν  περιληπτικά. Οι μαθητές καλό είναι να γνωρίσουν τον ιστορικό και κοινωνικό προσδιορισμό του δικαίου, τις βασικές διακρίσεις του, την έννοια του φυσικού και νομικού προσώπου. 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066800" y="1066800"/>
          <a:ext cx="7239000" cy="5257800"/>
        </p:xfrm>
        <a:graphic>
          <a:graphicData uri="http://schemas.openxmlformats.org/drawingml/2006/table">
            <a:tbl>
              <a:tblPr/>
              <a:tblGrid>
                <a:gridCol w="7239000"/>
              </a:tblGrid>
              <a:tr h="5181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Στην ενότητα αυτή θα μπορούσαν οι διδάσκοντες να οργανώσουν προσομοίωση δίκης ή δικαστηρίου κατανέμοντας τους διάφορους ρόλους στους μαθητές. Επίσης, θα μπορούσε να δοθεί στους μαθητές ως ατομική ή ομαδική εργασία ένα γλωσσάρι όρων σχετικών με το δίκαιο (π.χ. αντίδικος, υπόδικος, διάδικος, κατηγορούμενος, δικαστής κ.λπ.). Ο διδάσκων μπορεί να αξιοποιήσει μεθοδολογικά τους εννοιολογικούς χάρτες (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mind maps</a:t>
                      </a: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map tools</a:t>
                      </a: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) για να γίνουν περισσότερο εύληπτες οι διακρίσεις, καθώς επίσης και το σχεδιάγραμμα της σελ. 93. Επίσης, θα μπορούσε η εισαγωγή (6.1) να συνδυαστεί με το δίπολο νόμιμο/ηθικό και την αναφορά στην Αντιγόνη. Σχετικό εκπαιδευτικό υλικό από το Ίδρυμα της Βουλής των Ελλήνων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2000" b="1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http://foundation.parliament.gr/central.aspx?sId=110I444I1140I646I453616#</a:t>
                      </a: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(κανόνες και νόμοι στην καθημερινή μας ζωή).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Σχόλια της ενότητας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r>
              <a:rPr lang="el-GR" sz="4000" b="1" dirty="0" smtClean="0">
                <a:solidFill>
                  <a:srgbClr val="002060"/>
                </a:solidFill>
              </a:rPr>
              <a:t/>
            </a:r>
            <a:br>
              <a:rPr lang="el-GR" sz="4000" b="1" dirty="0" smtClean="0">
                <a:solidFill>
                  <a:srgbClr val="002060"/>
                </a:solidFill>
              </a:rPr>
            </a:br>
            <a:endParaRPr lang="el-GR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l-GR" sz="2400" b="1" baseline="30000" dirty="0" smtClean="0">
                <a:solidFill>
                  <a:schemeClr val="accent5">
                    <a:lumMod val="50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 παράδειγμα (Πολιτική Παιδεία Α΄ ΓΕΛ)</a:t>
            </a:r>
            <a:endParaRPr lang="el-GR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85800" y="1219200"/>
          <a:ext cx="7467599" cy="5362956"/>
        </p:xfrm>
        <a:graphic>
          <a:graphicData uri="http://schemas.openxmlformats.org/drawingml/2006/table">
            <a:tbl>
              <a:tblPr/>
              <a:tblGrid>
                <a:gridCol w="4124555"/>
                <a:gridCol w="556650"/>
                <a:gridCol w="2786394"/>
              </a:tblGrid>
              <a:tr h="449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ΚΕΦ. 10: ΕΠΙΧΕΙΡΗΜΑΤΙΚΟΤΗΤΑ ΚΑΙ ΚΑΙΝΟΤΟΜΙΑ 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10.1 Το επιχειρείν: ο επιχειρηματίας και η επιχείρηση 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 Η παραγωγή προϊόντων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10.2.1 Ανταγωνιστικότητα προϊόντων 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10.2.2 Εξωστρέφεια των επιχειρήσεων 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10.3 Η καινοτομία 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10.4 Κοινωνική ευθύνη των επιχειρήσεων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 Διάκριση των επιχειρήσεων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10.5.1 Η νομική μορφή των επιχειρήσεων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10.5.2 Οι επιχειρήσεις κατά τομέα και κλάδο παραγωγής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10.6. Κοινωνικές και μεικτές επιχειρήσεις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Α) Κοινωνική Συνεταιριστική επιχείρηση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Β) Σύμπραξη Δημόσιου και Ιδιωτικού Τομέα-ΣΔΙΤ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6(+2)</a:t>
                      </a:r>
                      <a:endParaRPr lang="el-GR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Να δοθεί έμφαση στην έννοια της καινοτομίας και της κοινωνικής ευθύνης των επιχειρήσεων.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Στις ενότητες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10.5, 10.5.1  10.5.2 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ο διδάσκων να εστιάσει κυρίως στους ορισμούς, ομοιότητες/διαφορές  και να </a:t>
                      </a:r>
                      <a:r>
                        <a:rPr lang="el-GR" sz="18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επικαιροποιήσει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τις μορφές με την προσθήκη των Ι.Κ.Ε. (Ιδιωτικών  Κεφαλαιουχικών Εταιρειών) και 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start up </a:t>
                      </a: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(Νεοφυών) επιχειρήσεων.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Το 10.6 περιληπτικά.</a:t>
                      </a:r>
                      <a:endParaRPr lang="el-GR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rgbClr val="002060"/>
                </a:solidFill>
              </a:rPr>
              <a:t>    ΕΙΣΗΓΗΣΗ ΣΤΙΣ ΕΠΙΜΟΡΦΩΤΙΚΕΣ ΗΜΕΡΙΔΕΣ ΑΘΗΝΑΣ-ΘΕΣΣΑΛΟΝΙΚΗΣ</a:t>
            </a:r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                                 </a:t>
            </a:r>
            <a:r>
              <a:rPr lang="el-GR" b="1" dirty="0" smtClean="0">
                <a:solidFill>
                  <a:srgbClr val="002060"/>
                </a:solidFill>
              </a:rPr>
              <a:t>Εισηγήτριες</a:t>
            </a:r>
          </a:p>
          <a:p>
            <a:pPr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Γεωργούση Ακριβή</a:t>
            </a:r>
            <a:r>
              <a:rPr lang="el-GR" dirty="0" smtClean="0">
                <a:solidFill>
                  <a:srgbClr val="002060"/>
                </a:solidFill>
              </a:rPr>
              <a:t>,  Σχολική Σύμβουλος Νομικών-Πολιτικών επιστημών (ΠΕ13)</a:t>
            </a:r>
          </a:p>
          <a:p>
            <a:endParaRPr lang="el-GR" dirty="0" smtClean="0">
              <a:solidFill>
                <a:srgbClr val="002060"/>
              </a:solidFill>
            </a:endParaRPr>
          </a:p>
          <a:p>
            <a:r>
              <a:rPr lang="el-GR" b="1" dirty="0" err="1" smtClean="0">
                <a:solidFill>
                  <a:srgbClr val="002060"/>
                </a:solidFill>
              </a:rPr>
              <a:t>Μιμιλίδου</a:t>
            </a:r>
            <a:r>
              <a:rPr lang="el-GR" b="1" dirty="0" smtClean="0">
                <a:solidFill>
                  <a:srgbClr val="002060"/>
                </a:solidFill>
              </a:rPr>
              <a:t> Παρθένα</a:t>
            </a:r>
            <a:r>
              <a:rPr lang="el-GR" dirty="0" smtClean="0">
                <a:solidFill>
                  <a:srgbClr val="002060"/>
                </a:solidFill>
              </a:rPr>
              <a:t>, Σχολική Σύμβουλος Κοινωνιολόγων (ΠΕ10)</a:t>
            </a:r>
            <a:endParaRPr lang="el-G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4ο παράδειγμα (Πολιτική Παιδεία Β΄ ΓΕΛ)</a:t>
            </a:r>
            <a:endParaRPr lang="en-US" sz="40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838200" y="1600200"/>
          <a:ext cx="7315200" cy="3962400"/>
        </p:xfrm>
        <a:graphic>
          <a:graphicData uri="http://schemas.openxmlformats.org/drawingml/2006/table">
            <a:tbl>
              <a:tblPr/>
              <a:tblGrid>
                <a:gridCol w="4122143"/>
                <a:gridCol w="787636"/>
                <a:gridCol w="2405421"/>
              </a:tblGrid>
              <a:tr h="3962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ΚΕΦ. 8: ΘΕΣΜΟΙ ΚΑΙ ΠΟΛΙΤΙΚΕΣ ΤΗΣ Ε.Ε.</a:t>
                      </a: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8.4 Ευρωπαίος πολίτης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8.6 Πολιτισμικά χαρακτηριστικά της Ε.Ε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NewRomanPSMT"/>
                        </a:rPr>
                        <a:t>8.7 Το μέλλον της Ε.Ε. 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3(</a:t>
                      </a: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Να δοθεί έμφαση στην ιδιότητα του Ευρωπαίου πολίτη και στο είδος των δικαιωμάτων και υποχρεώσεων που απορρέουν από αυτήν.</a:t>
                      </a:r>
                      <a:endParaRPr lang="el-GR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39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Σχόλιο </a:t>
            </a:r>
            <a:r>
              <a:rPr lang="el-GR" b="1" dirty="0" smtClean="0">
                <a:solidFill>
                  <a:srgbClr val="002060"/>
                </a:solidFill>
              </a:rPr>
              <a:t/>
            </a:r>
            <a:br>
              <a:rPr lang="el-GR" b="1" dirty="0" smtClean="0">
                <a:solidFill>
                  <a:srgbClr val="002060"/>
                </a:solidFill>
              </a:rPr>
            </a:b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382000" cy="5791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l-GR" sz="7400" dirty="0" smtClean="0">
              <a:solidFill>
                <a:schemeClr val="bg1">
                  <a:lumMod val="10000"/>
                  <a:lumOff val="90000"/>
                </a:schemeClr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l-GR" sz="8000" dirty="0" smtClean="0">
                <a:solidFill>
                  <a:srgbClr val="002060"/>
                </a:solidFill>
              </a:rPr>
              <a:t>Θα μπορούσαν οι μαθητές να υλοποιήσουν δραστηριότητες με εκπαιδευτικό υλικό  και παιχνίδια που υπάρχουν στις ιστοσελίδες της ΕΕ. Επίσης θα μπορούσε ο/η διδάσκων/</a:t>
            </a:r>
            <a:r>
              <a:rPr lang="el-GR" sz="8000" dirty="0" err="1" smtClean="0">
                <a:solidFill>
                  <a:srgbClr val="002060"/>
                </a:solidFill>
              </a:rPr>
              <a:t>ουσα</a:t>
            </a:r>
            <a:r>
              <a:rPr lang="el-GR" sz="8000" dirty="0" smtClean="0">
                <a:solidFill>
                  <a:srgbClr val="002060"/>
                </a:solidFill>
              </a:rPr>
              <a:t> να συζητήσει με τους μαθητές τα νέα δεδομένα (κρίση, δεσμεύσεις και πολιτικές, αμφισβήτηση ευρωπαϊκού ιδεώδους, </a:t>
            </a:r>
            <a:r>
              <a:rPr lang="en-US" sz="8000" dirty="0" err="1" smtClean="0">
                <a:solidFill>
                  <a:srgbClr val="002060"/>
                </a:solidFill>
              </a:rPr>
              <a:t>Brexit</a:t>
            </a:r>
            <a:r>
              <a:rPr lang="el-GR" sz="8000" dirty="0" smtClean="0">
                <a:solidFill>
                  <a:srgbClr val="002060"/>
                </a:solidFill>
              </a:rPr>
              <a:t>, κ.λπ.) αξιοποιώντας εναλλακτικές διδακτικές τεχνικές, όπως π.χ. το </a:t>
            </a:r>
            <a:r>
              <a:rPr lang="en-US" sz="8000" dirty="0" smtClean="0">
                <a:solidFill>
                  <a:srgbClr val="002060"/>
                </a:solidFill>
              </a:rPr>
              <a:t>debate</a:t>
            </a:r>
            <a:r>
              <a:rPr lang="el-GR" sz="8000" dirty="0" smtClean="0">
                <a:solidFill>
                  <a:srgbClr val="002060"/>
                </a:solidFill>
              </a:rPr>
              <a:t>.  Ενδεικτικές ιστοσελίδες: </a:t>
            </a:r>
            <a:endParaRPr lang="en-US" sz="8000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l-GR" sz="8000" dirty="0" smtClean="0">
                <a:solidFill>
                  <a:srgbClr val="002060"/>
                </a:solidFill>
              </a:rPr>
              <a:t>Εκπαιδευτικό υλικό σχετικά με την Ευρωπαϊκή Ένωση (Η Γωνιά του Εκπαιδευτικού):</a:t>
            </a:r>
            <a:r>
              <a:rPr lang="el-GR" sz="8000" u="sng" dirty="0" smtClean="0">
                <a:solidFill>
                  <a:srgbClr val="002060"/>
                </a:solidFill>
              </a:rPr>
              <a:t> </a:t>
            </a:r>
            <a:r>
              <a:rPr lang="en-US" sz="8000" u="sng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://</a:t>
            </a:r>
            <a:r>
              <a:rPr lang="en-US" sz="8000" u="sng" dirty="0" err="1" smtClean="0">
                <a:solidFill>
                  <a:srgbClr val="002060"/>
                </a:solidFill>
                <a:hlinkClick r:id="rId2"/>
              </a:rPr>
              <a:t>europa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2"/>
              </a:rPr>
              <a:t>eu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en-US" sz="8000" u="sng" dirty="0" smtClean="0">
                <a:solidFill>
                  <a:srgbClr val="002060"/>
                </a:solidFill>
                <a:hlinkClick r:id="rId2"/>
              </a:rPr>
              <a:t>teachers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-</a:t>
            </a:r>
            <a:r>
              <a:rPr lang="en-US" sz="8000" u="sng" dirty="0" smtClean="0">
                <a:solidFill>
                  <a:srgbClr val="002060"/>
                </a:solidFill>
                <a:hlinkClick r:id="rId2"/>
              </a:rPr>
              <a:t>corner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en-US" sz="8000" u="sng" dirty="0" smtClean="0">
                <a:solidFill>
                  <a:srgbClr val="002060"/>
                </a:solidFill>
                <a:hlinkClick r:id="rId2"/>
              </a:rPr>
              <a:t>index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_</a:t>
            </a:r>
            <a:r>
              <a:rPr lang="en-US" sz="8000" u="sng" dirty="0" smtClean="0">
                <a:solidFill>
                  <a:srgbClr val="002060"/>
                </a:solidFill>
                <a:hlinkClick r:id="rId2"/>
              </a:rPr>
              <a:t>el</a:t>
            </a:r>
            <a:r>
              <a:rPr lang="el-GR" sz="8000" u="sng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2"/>
              </a:rPr>
              <a:t>htm</a:t>
            </a:r>
            <a:r>
              <a:rPr lang="el-GR" sz="8000" dirty="0" smtClean="0">
                <a:solidFill>
                  <a:srgbClr val="002060"/>
                </a:solidFill>
              </a:rPr>
              <a:t>, Παιχνίδια γνώσεων για την Ευρωπαϊκή Ένωση (Η Γωνιά του Παιδιού): </a:t>
            </a:r>
            <a:r>
              <a:rPr lang="en-US" sz="8000" u="sng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://</a:t>
            </a:r>
            <a:r>
              <a:rPr lang="en-US" sz="8000" u="sng" dirty="0" err="1" smtClean="0">
                <a:solidFill>
                  <a:srgbClr val="002060"/>
                </a:solidFill>
                <a:hlinkClick r:id="rId3"/>
              </a:rPr>
              <a:t>europa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3"/>
              </a:rPr>
              <a:t>eu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sz="8000" u="sng" dirty="0" smtClean="0">
                <a:solidFill>
                  <a:srgbClr val="002060"/>
                </a:solidFill>
                <a:hlinkClick r:id="rId3"/>
              </a:rPr>
              <a:t>kids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-</a:t>
            </a:r>
            <a:r>
              <a:rPr lang="en-US" sz="8000" u="sng" dirty="0" smtClean="0">
                <a:solidFill>
                  <a:srgbClr val="002060"/>
                </a:solidFill>
                <a:hlinkClick r:id="rId3"/>
              </a:rPr>
              <a:t>corner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sz="8000" u="sng" dirty="0" smtClean="0">
                <a:solidFill>
                  <a:srgbClr val="002060"/>
                </a:solidFill>
                <a:hlinkClick r:id="rId3"/>
              </a:rPr>
              <a:t>index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_</a:t>
            </a:r>
            <a:r>
              <a:rPr lang="en-US" sz="8000" u="sng" dirty="0" smtClean="0">
                <a:solidFill>
                  <a:srgbClr val="002060"/>
                </a:solidFill>
                <a:hlinkClick r:id="rId3"/>
              </a:rPr>
              <a:t>el</a:t>
            </a:r>
            <a:r>
              <a:rPr lang="el-GR" sz="8000" u="sng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3"/>
              </a:rPr>
              <a:t>htm</a:t>
            </a:r>
            <a:r>
              <a:rPr lang="el-GR" sz="8000" dirty="0" smtClean="0">
                <a:solidFill>
                  <a:srgbClr val="002060"/>
                </a:solidFill>
              </a:rPr>
              <a:t> Οδηγός ευρωπαϊκών ευκαιριών για εκπαιδευτικούς / σχολεία / μαθητές σχετικά με την εκπαίδευση, την κατάρτιση, τη νεολαία και τον αθλητισμό: 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http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://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bookshop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europa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.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eu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/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en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/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erasmus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--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pbNC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0213222/;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pgid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=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Iq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1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Ekni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0.1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lSR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0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OOK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4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MycO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9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B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0000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VUvAqrtL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;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sid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=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eXq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4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qj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-9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V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9</a:t>
            </a:r>
            <a:r>
              <a:rPr lang="en-US" sz="8000" u="sng" dirty="0" smtClean="0">
                <a:solidFill>
                  <a:srgbClr val="002060"/>
                </a:solidFill>
                <a:hlinkClick r:id="rId4"/>
              </a:rPr>
              <a:t>q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4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qmuDLmImDV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2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YNBmm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2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HLeZwg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=?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CatalogCategoryID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=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tgUKABst</a:t>
            </a:r>
            <a:r>
              <a:rPr lang="el-GR" sz="8000" u="sng" dirty="0" smtClean="0">
                <a:solidFill>
                  <a:srgbClr val="002060"/>
                </a:solidFill>
                <a:hlinkClick r:id="rId4"/>
              </a:rPr>
              <a:t>4</a:t>
            </a:r>
            <a:r>
              <a:rPr lang="en-US" sz="8000" u="sng" dirty="0" err="1" smtClean="0">
                <a:solidFill>
                  <a:srgbClr val="002060"/>
                </a:solidFill>
                <a:hlinkClick r:id="rId4"/>
              </a:rPr>
              <a:t>kkAAAEjJ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5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EY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5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L</a:t>
            </a:r>
            <a:endParaRPr lang="en-US" sz="9600" dirty="0" smtClean="0">
              <a:solidFill>
                <a:schemeClr val="bg1">
                  <a:lumMod val="10000"/>
                  <a:lumOff val="90000"/>
                </a:schemeClr>
              </a:solidFill>
              <a:latin typeface="Times New Roman"/>
              <a:ea typeface="Calibri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152400" y="1219201"/>
          <a:ext cx="8915400" cy="5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685800"/>
                <a:gridCol w="3657600"/>
              </a:tblGrid>
              <a:tr h="4572000">
                <a:tc>
                  <a:txBody>
                    <a:bodyPr/>
                    <a:lstStyle/>
                    <a:p>
                      <a:pPr marL="569913" indent="-569913"/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Κεφάλαιο 14:Η Διεθνής Κοινότητα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2300" indent="-622300"/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14.1Η διεθνής κοινότητα και το διεθνές δίκαιο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14.2.1 Οι Διεθνείς Οργανισμοί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14.2.2 ΟΗΕ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14.2.3 ΝΑΤΟ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14.2.4 ΟΑΣΕ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14.2.5 Άλλοι Διεθνείς Οργανισμοί-ΜΚΟ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 Ανθρώπινα Δικαιώματα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rgbClr val="002060"/>
                          </a:solidFill>
                        </a:rPr>
                        <a:t>4+2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Οι ενότητες 14.2.2, 14.2.3 και 14.2.4 να διδαχτούν περιληπτικά.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 διδάσκων να εστιάσει: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στην Οικουμενική Διακήρυξη για τα Ανθρώπινα δικαιώματα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-στην ιστοσελίδα: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http://gr.humanrights.com/#/home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(Ενωμένοι για τα Ανθρώπινα δικαιώματα)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για εκπαιδευτικό υλικό</a:t>
                      </a:r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11276" name="Τίτλος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Παράδειγμα στην ΚΠΑ-Γ’  Γυμνασίου</a:t>
            </a:r>
            <a:r>
              <a:rPr lang="el-GR" sz="4000" b="1" dirty="0" smtClean="0">
                <a:solidFill>
                  <a:srgbClr val="FFC000"/>
                </a:solidFill>
              </a:rPr>
              <a:t/>
            </a:r>
            <a:br>
              <a:rPr lang="el-GR" sz="4000" b="1" dirty="0" smtClean="0">
                <a:solidFill>
                  <a:srgbClr val="FFC000"/>
                </a:solidFill>
              </a:rPr>
            </a:br>
            <a:endParaRPr lang="en-US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71600"/>
            <a:ext cx="8229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2400" u="sng" dirty="0">
                <a:solidFill>
                  <a:srgbClr val="002060"/>
                </a:solidFill>
              </a:rPr>
              <a:t>5</a:t>
            </a:r>
            <a:r>
              <a:rPr lang="el-GR" sz="2400" u="sng" baseline="30000" dirty="0">
                <a:solidFill>
                  <a:srgbClr val="002060"/>
                </a:solidFill>
              </a:rPr>
              <a:t>η</a:t>
            </a:r>
            <a:r>
              <a:rPr lang="el-GR" sz="2400" u="sng" dirty="0">
                <a:solidFill>
                  <a:srgbClr val="002060"/>
                </a:solidFill>
              </a:rPr>
              <a:t> Δραστηριότητα 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l-GR" sz="2400" dirty="0">
                <a:solidFill>
                  <a:srgbClr val="002060"/>
                </a:solidFill>
              </a:rPr>
              <a:t>Το τμήμα χωρίζεται σε 4 υποομάδες. Κάθε υποομάδα αναλαμβάνει να απαντήσει σε ένα από τα ακόλουθα 4 ερωτήματα, μέσα σε 27-28 περίπου λεπτά.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l-GR" sz="2400" dirty="0">
                <a:solidFill>
                  <a:srgbClr val="002060"/>
                </a:solidFill>
              </a:rPr>
              <a:t>«Αφού μελετήσετε όλες τις πολιτικές θεωρίες-ιδεολογίες, απαντήστε στα ερωτήματα: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l-GR" sz="2400" dirty="0">
                <a:solidFill>
                  <a:srgbClr val="002060"/>
                </a:solidFill>
              </a:rPr>
              <a:t>ποιες από αυτές μπορούν να χαρακτηριστούν μισαλλόδοξες και φανατικά ενάντιες στη διαφορετική με αυτές κοινωνικοπολιτική άποψη; Να αιτιολογήσετε την απάντησή σας. </a:t>
            </a:r>
            <a:r>
              <a:rPr lang="el-GR" sz="2400" i="1" dirty="0">
                <a:solidFill>
                  <a:srgbClr val="002060"/>
                </a:solidFill>
              </a:rPr>
              <a:t>(Το πρώτο σκέλος της απάντησης είναι ο θρησκευτικός φονταμενταλισμός και ο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i="1" dirty="0">
                <a:solidFill>
                  <a:srgbClr val="002060"/>
                </a:solidFill>
              </a:rPr>
              <a:t>φασισμός).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Παράδειγμα προτεινόμενης δραστηριότητας-  στις ΒΑΚΕ –Β’ </a:t>
            </a:r>
            <a:r>
              <a:rPr lang="el-GR" sz="3200" b="1" dirty="0">
                <a:solidFill>
                  <a:srgbClr val="002060"/>
                </a:solidFill>
              </a:rPr>
              <a:t>4.1 </a:t>
            </a:r>
            <a:r>
              <a:rPr lang="el-GR" sz="3200" b="1" dirty="0" smtClean="0">
                <a:solidFill>
                  <a:srgbClr val="002060"/>
                </a:solidFill>
              </a:rPr>
              <a:t> Πολιτικές </a:t>
            </a:r>
            <a:r>
              <a:rPr lang="el-GR" sz="3200" b="1" dirty="0">
                <a:solidFill>
                  <a:srgbClr val="002060"/>
                </a:solidFill>
              </a:rPr>
              <a:t>ιδεολογίες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28600" y="615950"/>
            <a:ext cx="8458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l-GR" sz="2400" dirty="0">
                <a:solidFill>
                  <a:srgbClr val="002060"/>
                </a:solidFill>
              </a:rPr>
              <a:t>ποιες τρεις από αυτές προβλέπουν πάντα ή συχνά τη χρήση βίας προκειμένου να διαμορφωθεί το κοινωνικοπολιτικό σύστημα που επιθυμούν; Η απάντησή σας να τεκμηριώνεται από συγκεκριμένα σημεία των σχετικών ενοτήτων. </a:t>
            </a:r>
            <a:r>
              <a:rPr lang="el-GR" sz="2400" i="1" dirty="0">
                <a:solidFill>
                  <a:srgbClr val="002060"/>
                </a:solidFill>
              </a:rPr>
              <a:t>(Η απάντηση είναι ο σοσιαλισμός, ο αναρχισμός και ο θρησκευτικός φονταμενταλισμός).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l-GR" sz="2400" dirty="0">
                <a:solidFill>
                  <a:srgbClr val="002060"/>
                </a:solidFill>
              </a:rPr>
              <a:t> ποια πολιτική θεωρία-ιδεολογία βασίζεται κυρίως στο έθνος, ποια βασίζεται κυρίως στη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l-GR" sz="2400" dirty="0">
                <a:solidFill>
                  <a:srgbClr val="002060"/>
                </a:solidFill>
              </a:rPr>
              <a:t>θρησκεία και ποια κυρίως στην ατομική πρωτοβουλία και στην (οικονομική κυρίως) δραστηριότητα του (κάθε) ατόμου; Να αιτιολογήσετε την απάντησή σας. </a:t>
            </a:r>
            <a:r>
              <a:rPr lang="el-GR" sz="2400" i="1" dirty="0">
                <a:solidFill>
                  <a:srgbClr val="002060"/>
                </a:solidFill>
              </a:rPr>
              <a:t>(Η απάντηση είναι ο φασισμός, ο θρησκευτικός φονταμενταλισμός και ο φιλελευθερισμός).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l-GR" sz="2400" dirty="0">
                <a:solidFill>
                  <a:srgbClr val="002060"/>
                </a:solidFill>
              </a:rPr>
              <a:t> ποιες από αυτές αντιστρατεύονται το θεσμό της ιδιοκτησίας και γιατί; </a:t>
            </a:r>
            <a:r>
              <a:rPr lang="el-GR" sz="2400" i="1" dirty="0">
                <a:solidFill>
                  <a:srgbClr val="002060"/>
                </a:solidFill>
              </a:rPr>
              <a:t>(Η </a:t>
            </a:r>
            <a:r>
              <a:rPr lang="el-GR" sz="2400" i="1" dirty="0"/>
              <a:t>απάντηση είναι ο κοινοτισμός, ο αναρχισμός και ο σοσιαλισμός)</a:t>
            </a:r>
            <a:r>
              <a:rPr lang="el-GR" sz="2400" dirty="0"/>
              <a:t>».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7772400" cy="1143000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Προτάσεις Ψηφιακού-Εκπαιδευτικού υλικού</a:t>
            </a:r>
            <a:endParaRPr lang="el-GR" sz="3200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5257800"/>
          </a:xfrm>
        </p:spPr>
        <p:txBody>
          <a:bodyPr/>
          <a:lstStyle/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2"/>
              </a:rPr>
              <a:t>http://dschool.edu.gr</a:t>
            </a:r>
            <a:r>
              <a:rPr lang="el-GR" sz="2000" b="1" dirty="0" smtClean="0">
                <a:solidFill>
                  <a:srgbClr val="002060"/>
                </a:solidFill>
              </a:rPr>
              <a:t> (ψηφιακό σχολείο)</a:t>
            </a: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3"/>
              </a:rPr>
              <a:t>http://www.parliament.gr</a:t>
            </a:r>
            <a:r>
              <a:rPr lang="el-GR" sz="2000" b="1" dirty="0" smtClean="0">
                <a:solidFill>
                  <a:srgbClr val="002060"/>
                </a:solidFill>
              </a:rPr>
              <a:t> (Βουλή των Ελλήνων)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4"/>
              </a:rPr>
              <a:t>http://</a:t>
            </a:r>
            <a:r>
              <a:rPr lang="el-GR" sz="2000" b="1" dirty="0" smtClean="0">
                <a:solidFill>
                  <a:srgbClr val="002060"/>
                </a:solidFill>
                <a:hlinkClick r:id="rId4"/>
              </a:rPr>
              <a:t>europa.eu/teachers-corner/home_el</a:t>
            </a:r>
            <a:r>
              <a:rPr lang="el-GR" sz="2000" b="1" dirty="0" smtClean="0">
                <a:solidFill>
                  <a:srgbClr val="002060"/>
                </a:solidFill>
              </a:rPr>
              <a:t> (Ε.Ε. η γωνιά του εκπαιδευτικού)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l"/>
            <a:r>
              <a:rPr lang="el-GR" sz="2000" b="1" dirty="0" smtClean="0">
                <a:solidFill>
                  <a:srgbClr val="002060"/>
                </a:solidFill>
                <a:hlinkClick r:id="rId5"/>
              </a:rPr>
              <a:t>https://www.unhcr.gr</a:t>
            </a:r>
            <a:r>
              <a:rPr lang="el-GR" sz="2000" b="1" dirty="0" smtClean="0">
                <a:solidFill>
                  <a:srgbClr val="002060"/>
                </a:solidFill>
              </a:rPr>
              <a:t> (Ύπατη Αρμοστεία του ΟΗΕ)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  <a:hlinkClick r:id="rId6"/>
              </a:rPr>
              <a:t>http://aesop.iep.edu.gr</a:t>
            </a:r>
            <a:r>
              <a:rPr lang="el-GR" sz="2000" b="1" dirty="0" smtClean="0">
                <a:solidFill>
                  <a:srgbClr val="002060"/>
                </a:solidFill>
              </a:rPr>
              <a:t> (Ινστιτούτο Εκπαιδευτικής Πολιτικής)</a:t>
            </a: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7"/>
              </a:rPr>
              <a:t>http://foundation.parliament.gr/central.aspx?sId=110I444I1140I646I453616#</a:t>
            </a:r>
            <a:r>
              <a:rPr lang="el-GR" sz="2000" b="1" dirty="0" smtClean="0">
                <a:solidFill>
                  <a:srgbClr val="002060"/>
                </a:solidFill>
              </a:rPr>
              <a:t> (Ίδρυμα της </a:t>
            </a:r>
            <a:r>
              <a:rPr lang="el-GR" sz="2000" b="1" dirty="0" err="1" smtClean="0">
                <a:solidFill>
                  <a:srgbClr val="002060"/>
                </a:solidFill>
              </a:rPr>
              <a:t>ΒτΕ</a:t>
            </a:r>
            <a:r>
              <a:rPr lang="el-GR" sz="2000" b="1" dirty="0" smtClean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8"/>
              </a:rPr>
              <a:t>http://www.synigoros.gr</a:t>
            </a:r>
            <a:r>
              <a:rPr lang="el-GR" sz="2000" b="1" dirty="0" smtClean="0">
                <a:solidFill>
                  <a:srgbClr val="002060"/>
                </a:solidFill>
              </a:rPr>
              <a:t> (Συνήγορος του πολίτη)</a:t>
            </a: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</a:rPr>
              <a:t>http://www.0-18.gr </a:t>
            </a:r>
            <a:r>
              <a:rPr lang="el-GR" sz="2000" b="1" dirty="0" smtClean="0">
                <a:solidFill>
                  <a:srgbClr val="002060"/>
                </a:solidFill>
              </a:rPr>
              <a:t>(Συνήγορος του παιδιού)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  <a:hlinkClick r:id="rId9"/>
              </a:rPr>
              <a:t>http://stop-bullying.sch.gr</a:t>
            </a:r>
            <a:r>
              <a:rPr lang="el-GR" sz="2000" b="1" dirty="0" smtClean="0">
                <a:solidFill>
                  <a:srgbClr val="002060"/>
                </a:solidFill>
              </a:rPr>
              <a:t> (Δράσεις πρόληψης του σχ. εκφοβισμού)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http://aesop.iep.edu.gr/</a:t>
            </a:r>
            <a:r>
              <a:rPr lang="el-GR" sz="2000" b="1" u="sng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 (Αίσωπος-ΙΕΠ)</a:t>
            </a:r>
            <a:endParaRPr lang="el-GR" sz="2000" b="1" u="sng" dirty="0" smtClean="0">
              <a:solidFill>
                <a:srgbClr val="002060"/>
              </a:solidFill>
            </a:endParaRPr>
          </a:p>
          <a:p>
            <a:pPr algn="l"/>
            <a:r>
              <a:rPr lang="en-US" sz="2000" b="1" u="sng" dirty="0" smtClean="0">
                <a:solidFill>
                  <a:srgbClr val="002060"/>
                </a:solidFill>
                <a:hlinkClick r:id="rId10"/>
              </a:rPr>
              <a:t>http</a:t>
            </a:r>
            <a:r>
              <a:rPr lang="el-GR" sz="2000" b="1" u="sng" dirty="0" smtClean="0">
                <a:solidFill>
                  <a:srgbClr val="002060"/>
                </a:solidFill>
                <a:hlinkClick r:id="rId10"/>
              </a:rPr>
              <a:t>://</a:t>
            </a:r>
            <a:r>
              <a:rPr lang="en-US" sz="2000" b="1" u="sng" dirty="0" smtClean="0">
                <a:solidFill>
                  <a:srgbClr val="002060"/>
                </a:solidFill>
                <a:hlinkClick r:id="rId10"/>
              </a:rPr>
              <a:t>www</a:t>
            </a:r>
            <a:r>
              <a:rPr lang="el-GR" sz="2000" b="1" u="sng" dirty="0" smtClean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10"/>
              </a:rPr>
              <a:t>opengov</a:t>
            </a:r>
            <a:r>
              <a:rPr lang="el-GR" sz="2000" b="1" u="sng" dirty="0" smtClean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10"/>
              </a:rPr>
              <a:t>gr</a:t>
            </a:r>
            <a:r>
              <a:rPr lang="el-GR" sz="2000" b="1" u="sng" dirty="0" smtClean="0">
                <a:solidFill>
                  <a:srgbClr val="002060"/>
                </a:solidFill>
                <a:hlinkClick r:id="rId10"/>
              </a:rPr>
              <a:t>/</a:t>
            </a:r>
            <a:r>
              <a:rPr lang="el-GR" sz="2000" b="1" dirty="0" smtClean="0">
                <a:solidFill>
                  <a:srgbClr val="002060"/>
                </a:solidFill>
              </a:rPr>
              <a:t>  (ηλεκτρονική διακυβέρνηση)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u="sng" dirty="0" smtClean="0">
                <a:solidFill>
                  <a:srgbClr val="002060"/>
                </a:solidFill>
                <a:hlinkClick r:id="rId11"/>
              </a:rPr>
              <a:t>https</a:t>
            </a:r>
            <a:r>
              <a:rPr lang="el-GR" sz="2000" b="1" u="sng" dirty="0" smtClean="0">
                <a:solidFill>
                  <a:srgbClr val="002060"/>
                </a:solidFill>
                <a:hlinkClick r:id="rId11"/>
              </a:rPr>
              <a:t>://</a:t>
            </a:r>
            <a:r>
              <a:rPr lang="en-US" sz="2000" b="1" u="sng" dirty="0" err="1" smtClean="0">
                <a:solidFill>
                  <a:srgbClr val="002060"/>
                </a:solidFill>
                <a:hlinkClick r:id="rId11"/>
              </a:rPr>
              <a:t>diavgeia</a:t>
            </a:r>
            <a:r>
              <a:rPr lang="el-GR" sz="2000" b="1" u="sng" dirty="0" smtClean="0">
                <a:solidFill>
                  <a:srgbClr val="002060"/>
                </a:solidFill>
                <a:hlinkClick r:id="rId11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11"/>
              </a:rPr>
              <a:t>gov</a:t>
            </a:r>
            <a:r>
              <a:rPr lang="el-GR" sz="2000" b="1" u="sng" dirty="0" smtClean="0">
                <a:solidFill>
                  <a:srgbClr val="002060"/>
                </a:solidFill>
                <a:hlinkClick r:id="rId11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11"/>
              </a:rPr>
              <a:t>gr</a:t>
            </a:r>
            <a:r>
              <a:rPr lang="el-GR" sz="2000" b="1" u="sng" dirty="0" smtClean="0">
                <a:solidFill>
                  <a:srgbClr val="002060"/>
                </a:solidFill>
                <a:hlinkClick r:id="rId11"/>
              </a:rPr>
              <a:t>/</a:t>
            </a:r>
            <a:r>
              <a:rPr lang="el-GR" sz="2000" b="1" dirty="0" smtClean="0">
                <a:solidFill>
                  <a:srgbClr val="002060"/>
                </a:solidFill>
              </a:rPr>
              <a:t>  (Διαύγεια)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επίσης…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4343400"/>
          </a:xfrm>
        </p:spPr>
        <p:txBody>
          <a:bodyPr/>
          <a:lstStyle/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2"/>
              </a:rPr>
              <a:t>http://photodentro.edu.gr/</a:t>
            </a:r>
            <a:r>
              <a:rPr lang="el-GR" sz="2000" b="1" dirty="0" smtClean="0">
                <a:solidFill>
                  <a:srgbClr val="002060"/>
                </a:solidFill>
              </a:rPr>
              <a:t> (φωτόδενδρο)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 </a:t>
            </a:r>
            <a:r>
              <a:rPr lang="el-GR" sz="2000" b="1" u="sng" dirty="0" smtClean="0">
                <a:solidFill>
                  <a:srgbClr val="002060"/>
                </a:solidFill>
                <a:hlinkClick r:id="rId3"/>
              </a:rPr>
              <a:t>http://www.e-yliko.gr/</a:t>
            </a:r>
            <a:r>
              <a:rPr lang="el-GR" sz="2000" b="1" dirty="0" smtClean="0">
                <a:solidFill>
                  <a:srgbClr val="002060"/>
                </a:solidFill>
              </a:rPr>
              <a:t> (Δικτυακή Εκπαιδευτική Πύλη του ΥΠΠΕΘ)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 </a:t>
            </a:r>
            <a:r>
              <a:rPr lang="el-GR" sz="2000" b="1" u="sng" dirty="0" smtClean="0">
                <a:solidFill>
                  <a:srgbClr val="002060"/>
                </a:solidFill>
                <a:hlinkClick r:id="rId4"/>
              </a:rPr>
              <a:t>http://www.demopaideia.gr/</a:t>
            </a:r>
            <a:r>
              <a:rPr lang="el-GR" sz="2000" b="1" dirty="0" smtClean="0">
                <a:solidFill>
                  <a:srgbClr val="002060"/>
                </a:solidFill>
              </a:rPr>
              <a:t>  (ΕΚΠΑ-ΠΜΣ Πολιτικής Επιστήμης &amp; Κοινωνιολογίας»</a:t>
            </a:r>
          </a:p>
          <a:p>
            <a:pPr algn="l"/>
            <a:r>
              <a:rPr lang="el-GR" sz="2000" b="1" dirty="0" smtClean="0">
                <a:solidFill>
                  <a:srgbClr val="0070C0"/>
                </a:solidFill>
              </a:rPr>
              <a:t> </a:t>
            </a:r>
            <a:r>
              <a:rPr lang="el-GR" sz="2000" b="1" u="sng" dirty="0" smtClean="0">
                <a:solidFill>
                  <a:srgbClr val="0070C0"/>
                </a:solidFill>
              </a:rPr>
              <a:t> </a:t>
            </a:r>
            <a:r>
              <a:rPr lang="el-GR" sz="2000" b="1" u="sng" dirty="0" err="1" smtClean="0">
                <a:solidFill>
                  <a:srgbClr val="0070C0"/>
                </a:solidFill>
              </a:rPr>
              <a:t>livingdemocracy.gr</a:t>
            </a:r>
            <a:r>
              <a:rPr lang="el-GR" sz="2000" b="1" u="sng" dirty="0" smtClean="0">
                <a:solidFill>
                  <a:srgbClr val="0070C0"/>
                </a:solidFill>
              </a:rPr>
              <a:t> </a:t>
            </a:r>
            <a:r>
              <a:rPr lang="el-GR" sz="2000" b="1" u="sng" dirty="0" smtClean="0">
                <a:solidFill>
                  <a:srgbClr val="002060"/>
                </a:solidFill>
              </a:rPr>
              <a:t>(εκπαιδευτικό υλικό για τη Δημοκρατία και τα Ανθρώπινα Δικαιώματα)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algn="l"/>
            <a:r>
              <a:rPr lang="el-GR" sz="2000" b="1" u="sng" dirty="0" smtClean="0">
                <a:solidFill>
                  <a:srgbClr val="002060"/>
                </a:solidFill>
                <a:hlinkClick r:id="rId5"/>
              </a:rPr>
              <a:t>https://www.ecb.europa.eu/ecb/educational/html/index.el.html</a:t>
            </a:r>
            <a:r>
              <a:rPr lang="el-GR" sz="2000" b="1" dirty="0" smtClean="0">
                <a:solidFill>
                  <a:srgbClr val="002060"/>
                </a:solidFill>
              </a:rPr>
              <a:t> (εκπαιδευτικό υλικό της ΕΚΤ (Ευρωπαϊκή Κεντρική Τράπεζα) με παιχνίδια και δραστηριότητες για θέματα της οικονομίας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 </a:t>
            </a:r>
            <a:r>
              <a:rPr lang="en-US" sz="2000" b="1" u="sng" dirty="0" smtClean="0">
                <a:solidFill>
                  <a:srgbClr val="002060"/>
                </a:solidFill>
                <a:hlinkClick r:id="rId6"/>
              </a:rPr>
              <a:t>http</a:t>
            </a:r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://</a:t>
            </a:r>
            <a:r>
              <a:rPr lang="en-US" sz="2000" b="1" u="sng" dirty="0" smtClean="0">
                <a:solidFill>
                  <a:srgbClr val="002060"/>
                </a:solidFill>
                <a:hlinkClick r:id="rId6"/>
              </a:rPr>
              <a:t>www</a:t>
            </a:r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6"/>
              </a:rPr>
              <a:t>unesco</a:t>
            </a:r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-</a:t>
            </a:r>
            <a:r>
              <a:rPr lang="en-US" sz="2000" b="1" u="sng" dirty="0" err="1" smtClean="0">
                <a:solidFill>
                  <a:srgbClr val="002060"/>
                </a:solidFill>
                <a:hlinkClick r:id="rId6"/>
              </a:rPr>
              <a:t>hellas</a:t>
            </a:r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6"/>
              </a:rPr>
              <a:t>gr</a:t>
            </a:r>
            <a:r>
              <a:rPr lang="el-GR" sz="2000" b="1" u="sng" dirty="0" smtClean="0">
                <a:solidFill>
                  <a:srgbClr val="002060"/>
                </a:solidFill>
                <a:hlinkClick r:id="rId6"/>
              </a:rPr>
              <a:t>/</a:t>
            </a:r>
            <a:r>
              <a:rPr lang="el-GR" sz="2000" b="1" dirty="0" smtClean="0">
                <a:solidFill>
                  <a:srgbClr val="002060"/>
                </a:solidFill>
              </a:rPr>
              <a:t> (</a:t>
            </a:r>
            <a:r>
              <a:rPr lang="en-US" sz="2000" b="1" dirty="0" smtClean="0">
                <a:solidFill>
                  <a:srgbClr val="002060"/>
                </a:solidFill>
              </a:rPr>
              <a:t>UNESCO</a:t>
            </a:r>
            <a:r>
              <a:rPr lang="el-GR" sz="2000" b="1" dirty="0" smtClean="0">
                <a:solidFill>
                  <a:srgbClr val="002060"/>
                </a:solidFill>
              </a:rPr>
              <a:t>- Ελληνική Εθνική Επιτροπή)</a:t>
            </a:r>
          </a:p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 </a:t>
            </a:r>
            <a:r>
              <a:rPr lang="en-US" sz="2000" b="1" u="sng" dirty="0" smtClean="0">
                <a:solidFill>
                  <a:srgbClr val="002060"/>
                </a:solidFill>
                <a:hlinkClick r:id="rId7"/>
              </a:rPr>
              <a:t>https</a:t>
            </a:r>
            <a:r>
              <a:rPr lang="el-GR" sz="2000" b="1" u="sng" dirty="0" smtClean="0">
                <a:solidFill>
                  <a:srgbClr val="002060"/>
                </a:solidFill>
                <a:hlinkClick r:id="rId7"/>
              </a:rPr>
              <a:t>://</a:t>
            </a:r>
            <a:r>
              <a:rPr lang="en-US" sz="2000" b="1" u="sng" dirty="0" smtClean="0">
                <a:solidFill>
                  <a:srgbClr val="002060"/>
                </a:solidFill>
                <a:hlinkClick r:id="rId7"/>
              </a:rPr>
              <a:t>www</a:t>
            </a:r>
            <a:r>
              <a:rPr lang="el-GR" sz="2000" b="1" u="sng" dirty="0" smtClean="0">
                <a:solidFill>
                  <a:srgbClr val="002060"/>
                </a:solidFill>
                <a:hlinkClick r:id="rId7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7"/>
              </a:rPr>
              <a:t>unicef</a:t>
            </a:r>
            <a:r>
              <a:rPr lang="el-GR" sz="2000" b="1" u="sng" dirty="0" smtClean="0">
                <a:solidFill>
                  <a:srgbClr val="002060"/>
                </a:solidFill>
                <a:hlinkClick r:id="rId7"/>
              </a:rPr>
              <a:t>.</a:t>
            </a:r>
            <a:r>
              <a:rPr lang="en-US" sz="2000" b="1" u="sng" dirty="0" err="1" smtClean="0">
                <a:solidFill>
                  <a:srgbClr val="002060"/>
                </a:solidFill>
                <a:hlinkClick r:id="rId7"/>
              </a:rPr>
              <a:t>gr</a:t>
            </a:r>
            <a:r>
              <a:rPr lang="el-GR" sz="2000" b="1" u="sng" dirty="0" smtClean="0">
                <a:solidFill>
                  <a:srgbClr val="002060"/>
                </a:solidFill>
                <a:hlinkClick r:id="rId7"/>
              </a:rPr>
              <a:t>/</a:t>
            </a:r>
            <a:r>
              <a:rPr lang="el-GR" sz="2000" b="1" dirty="0" smtClean="0">
                <a:solidFill>
                  <a:srgbClr val="002060"/>
                </a:solidFill>
              </a:rPr>
              <a:t> (</a:t>
            </a:r>
            <a:r>
              <a:rPr lang="en-US" sz="2000" b="1" dirty="0" smtClean="0">
                <a:solidFill>
                  <a:srgbClr val="002060"/>
                </a:solidFill>
              </a:rPr>
              <a:t>UNICEF</a:t>
            </a:r>
            <a:r>
              <a:rPr lang="el-GR" sz="2000" b="1" dirty="0" smtClean="0">
                <a:solidFill>
                  <a:srgbClr val="002060"/>
                </a:solidFill>
              </a:rPr>
              <a:t>- Ελληνική Εθνική επιτροπή)</a:t>
            </a: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/>
            </a:r>
            <a:br>
              <a:rPr lang="el-GR" sz="4000" b="1" dirty="0" smtClean="0">
                <a:solidFill>
                  <a:srgbClr val="FFC000"/>
                </a:solidFill>
              </a:rPr>
            </a:br>
            <a:r>
              <a:rPr lang="el-GR" sz="3200" b="1" dirty="0" smtClean="0">
                <a:solidFill>
                  <a:srgbClr val="002060"/>
                </a:solidFill>
              </a:rPr>
              <a:t>Επιδίωξη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l-GR" sz="3200" b="1" dirty="0" smtClean="0">
                <a:solidFill>
                  <a:srgbClr val="002060"/>
                </a:solidFill>
              </a:rPr>
              <a:t>ο κοινωνικός και πολιτικός γραμματισμός </a:t>
            </a:r>
            <a:r>
              <a:rPr lang="el-GR" sz="32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l-GR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l-GR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8077200" cy="39624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ως προς το περιεχόμενο </a:t>
            </a:r>
            <a:r>
              <a:rPr lang="el-GR" sz="2800" b="1" dirty="0" smtClean="0">
                <a:solidFill>
                  <a:srgbClr val="002060"/>
                </a:solidFill>
              </a:rPr>
              <a:t>(</a:t>
            </a:r>
            <a:r>
              <a:rPr lang="el-GR" dirty="0" smtClean="0">
                <a:solidFill>
                  <a:srgbClr val="002060"/>
                </a:solidFill>
              </a:rPr>
              <a:t>κοινωνική μάθηση, ανθρώπινα δικαιώματα, οικονομία, πολιτεύματα, κοινωνικά προβλήματα, </a:t>
            </a:r>
            <a:r>
              <a:rPr lang="el-GR" dirty="0" err="1" smtClean="0">
                <a:solidFill>
                  <a:srgbClr val="002060"/>
                </a:solidFill>
              </a:rPr>
              <a:t>κ.ά</a:t>
            </a:r>
            <a:r>
              <a:rPr lang="el-GR" dirty="0" smtClean="0">
                <a:solidFill>
                  <a:srgbClr val="002060"/>
                </a:solidFill>
              </a:rPr>
              <a:t>)</a:t>
            </a:r>
          </a:p>
          <a:p>
            <a:pPr algn="l"/>
            <a:endParaRPr lang="el-GR" b="1" dirty="0" smtClean="0"/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ως προς τις μεθόδους διδασκαλίας (</a:t>
            </a:r>
            <a:r>
              <a:rPr lang="el-GR" dirty="0" err="1" smtClean="0">
                <a:solidFill>
                  <a:srgbClr val="002060"/>
                </a:solidFill>
              </a:rPr>
              <a:t>ανακαλυπτική</a:t>
            </a:r>
            <a:r>
              <a:rPr lang="el-GR" dirty="0" smtClean="0">
                <a:solidFill>
                  <a:srgbClr val="002060"/>
                </a:solidFill>
              </a:rPr>
              <a:t>, διερευνητική μάθηση, </a:t>
            </a:r>
            <a:r>
              <a:rPr lang="el-GR" dirty="0" err="1" smtClean="0">
                <a:solidFill>
                  <a:srgbClr val="002060"/>
                </a:solidFill>
              </a:rPr>
              <a:t>ομαδοσυνεργατική</a:t>
            </a:r>
            <a:r>
              <a:rPr lang="el-GR" dirty="0" smtClean="0">
                <a:solidFill>
                  <a:srgbClr val="002060"/>
                </a:solidFill>
              </a:rPr>
              <a:t>,  βιωματική, </a:t>
            </a:r>
            <a:r>
              <a:rPr lang="en-US" dirty="0" smtClean="0">
                <a:solidFill>
                  <a:srgbClr val="002060"/>
                </a:solidFill>
              </a:rPr>
              <a:t>project</a:t>
            </a:r>
            <a:r>
              <a:rPr lang="el-GR" dirty="0" smtClean="0">
                <a:solidFill>
                  <a:srgbClr val="002060"/>
                </a:solidFill>
              </a:rPr>
              <a:t>, διαφοροποιημένη)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l-GR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dirty="0" smtClean="0"/>
              <a:t>.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5486400"/>
          </a:xfrm>
        </p:spPr>
        <p:txBody>
          <a:bodyPr/>
          <a:lstStyle/>
          <a:p>
            <a:pPr lvl="0" algn="just"/>
            <a:endParaRPr lang="el-GR" sz="2800" b="1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002060"/>
                </a:solidFill>
              </a:rPr>
              <a:t>για να βοηθηθούν </a:t>
            </a:r>
            <a:r>
              <a:rPr lang="el-GR" sz="2800" dirty="0" smtClean="0">
                <a:solidFill>
                  <a:srgbClr val="002060"/>
                </a:solidFill>
              </a:rPr>
              <a:t>οι μαθητές και οι μαθήτριες ν αποκτήσουν εκείνες τις απαραίτητες γνώσεις και δεξιότητες επικοινωνίας, συνεργασίας, κριτικής σκέψης, δημιουργικότητας, ώστε να μπορέσουν να κατανοήσουν την κοινωνική πραγματικότητα.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002060"/>
                </a:solidFill>
              </a:rPr>
              <a:t>να αντιληφθούν </a:t>
            </a:r>
            <a:r>
              <a:rPr lang="el-GR" sz="2800" dirty="0" smtClean="0">
                <a:solidFill>
                  <a:srgbClr val="002060"/>
                </a:solidFill>
              </a:rPr>
              <a:t>τις έντονες σχέσεις αλληλεξάρτησης μεταξύ κοινωνίας-οικονομίας-πολιτικής και τη δική τους δυνατότητα αλληλεπίδρασης μέσω των κοινωνικών θεσμών.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002060"/>
                </a:solidFill>
              </a:rPr>
              <a:t>να εξοικειωθούν </a:t>
            </a:r>
            <a:r>
              <a:rPr lang="el-GR" sz="2800" dirty="0" smtClean="0">
                <a:solidFill>
                  <a:srgbClr val="002060"/>
                </a:solidFill>
              </a:rPr>
              <a:t>με τον τρόπο προσέγγισης των κοινωνικών προβλημάτων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και τελικά… 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153400" cy="4419600"/>
          </a:xfrm>
        </p:spPr>
        <p:txBody>
          <a:bodyPr/>
          <a:lstStyle/>
          <a:p>
            <a:pPr lvl="0"/>
            <a:r>
              <a:rPr lang="el-GR" b="1" dirty="0" smtClean="0">
                <a:solidFill>
                  <a:srgbClr val="002060"/>
                </a:solidFill>
              </a:rPr>
              <a:t>να προετοιμαστούν για τον ρόλο του ενεργού πολίτη με όρους ατομικής  και συλλογικής ευθύνης</a:t>
            </a:r>
          </a:p>
          <a:p>
            <a:endParaRPr lang="el-G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3100" b="1" dirty="0" smtClean="0">
                <a:solidFill>
                  <a:srgbClr val="002060"/>
                </a:solidFill>
              </a:rPr>
              <a:t>Ομάδα εργασίας</a:t>
            </a:r>
            <a:r>
              <a:rPr lang="el-GR" b="1" dirty="0" smtClean="0">
                <a:solidFill>
                  <a:srgbClr val="002060"/>
                </a:solidFill>
              </a:rPr>
              <a:t/>
            </a:r>
            <a:br>
              <a:rPr lang="el-GR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2400" b="1" u="sng" dirty="0" smtClean="0">
                <a:solidFill>
                  <a:schemeClr val="accent2">
                    <a:lumMod val="50000"/>
                  </a:schemeClr>
                </a:solidFill>
              </a:rPr>
              <a:t>Συντονίστρια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Ασπασία Οικονόμου- </a:t>
            </a:r>
            <a:r>
              <a:rPr lang="el-GR" sz="2400" dirty="0" smtClean="0">
                <a:solidFill>
                  <a:srgbClr val="002060"/>
                </a:solidFill>
              </a:rPr>
              <a:t>εκπαιδευτικός ΠΕ13-Σύμβουλος Γ΄ </a:t>
            </a:r>
            <a:r>
              <a:rPr lang="el-GR" sz="2400" dirty="0">
                <a:solidFill>
                  <a:srgbClr val="002060"/>
                </a:solidFill>
              </a:rPr>
              <a:t>στο ΙΕΠ</a:t>
            </a:r>
            <a:endParaRPr lang="el-GR" sz="2400" dirty="0" smtClean="0">
              <a:solidFill>
                <a:srgbClr val="002060"/>
              </a:solidFill>
              <a:effectLst/>
            </a:endParaRPr>
          </a:p>
          <a:p>
            <a:pPr algn="ctr">
              <a:buNone/>
            </a:pPr>
            <a:r>
              <a:rPr lang="el-GR" sz="2400" b="1" u="sng" dirty="0" smtClean="0">
                <a:solidFill>
                  <a:schemeClr val="accent2">
                    <a:lumMod val="50000"/>
                  </a:schemeClr>
                </a:solidFill>
              </a:rPr>
              <a:t>Μέλη ομάδας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Ακριβή Γεωργούση</a:t>
            </a:r>
            <a:r>
              <a:rPr lang="el-GR" sz="2400" dirty="0" smtClean="0">
                <a:solidFill>
                  <a:srgbClr val="002060"/>
                </a:solidFill>
              </a:rPr>
              <a:t>, Σχολική Σύμβουλος Νομικών-Πολιτικών επιστημών (ΠΕ13)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Παρθένα </a:t>
            </a:r>
            <a:r>
              <a:rPr lang="el-GR" sz="2400" b="1" dirty="0" err="1" smtClean="0">
                <a:solidFill>
                  <a:srgbClr val="002060"/>
                </a:solidFill>
              </a:rPr>
              <a:t>Μιμιλίδου</a:t>
            </a:r>
            <a:r>
              <a:rPr lang="el-GR" sz="2400" dirty="0" smtClean="0">
                <a:solidFill>
                  <a:srgbClr val="002060"/>
                </a:solidFill>
              </a:rPr>
              <a:t>, Σχολική Σύμβουλος Κοινωνιολόγων (ΠΕ10)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Γεράσιμος </a:t>
            </a:r>
            <a:r>
              <a:rPr lang="el-GR" sz="2400" b="1" dirty="0" err="1" smtClean="0">
                <a:solidFill>
                  <a:srgbClr val="002060"/>
                </a:solidFill>
              </a:rPr>
              <a:t>Πομώνης</a:t>
            </a:r>
            <a:r>
              <a:rPr lang="el-GR" sz="2400" dirty="0" smtClean="0">
                <a:solidFill>
                  <a:srgbClr val="002060"/>
                </a:solidFill>
              </a:rPr>
              <a:t>, Σχολικός Σύμβουλος Οικονομολόγων     (ΠΕ09)</a:t>
            </a:r>
            <a:endParaRPr lang="el-GR" sz="2400" dirty="0" smtClean="0">
              <a:solidFill>
                <a:srgbClr val="002060"/>
              </a:solidFill>
              <a:effectLst/>
            </a:endParaRP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Γεώργιος </a:t>
            </a:r>
            <a:r>
              <a:rPr lang="el-GR" sz="2400" b="1" dirty="0" err="1" smtClean="0">
                <a:solidFill>
                  <a:srgbClr val="002060"/>
                </a:solidFill>
              </a:rPr>
              <a:t>Μπίκος</a:t>
            </a:r>
            <a:r>
              <a:rPr lang="el-GR" sz="2400" dirty="0" smtClean="0">
                <a:solidFill>
                  <a:srgbClr val="002060"/>
                </a:solidFill>
              </a:rPr>
              <a:t>, εκπαιδευτικός ΠΕ10 &amp; ΠΕ13, Δ/</a:t>
            </a:r>
            <a:r>
              <a:rPr lang="el-GR" sz="2400" dirty="0" err="1" smtClean="0">
                <a:solidFill>
                  <a:srgbClr val="002060"/>
                </a:solidFill>
              </a:rPr>
              <a:t>ντης </a:t>
            </a:r>
            <a:r>
              <a:rPr lang="el-GR" sz="2400" dirty="0" smtClean="0">
                <a:solidFill>
                  <a:srgbClr val="002060"/>
                </a:solidFill>
              </a:rPr>
              <a:t>ΓΕΛ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Αθηνά Νέλλα</a:t>
            </a:r>
            <a:r>
              <a:rPr lang="el-GR" sz="2400" dirty="0" smtClean="0">
                <a:solidFill>
                  <a:srgbClr val="002060"/>
                </a:solidFill>
              </a:rPr>
              <a:t>, εκπαιδευτικός ΠΕ09, Σύμβουλος Γ΄ στο ΙΕΠ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Θεοδόσης Κατσούλας</a:t>
            </a:r>
            <a:r>
              <a:rPr lang="el-GR" sz="2400" dirty="0" smtClean="0">
                <a:solidFill>
                  <a:srgbClr val="002060"/>
                </a:solidFill>
              </a:rPr>
              <a:t>, εκπαιδευτικός ΠΕ10-αποσπ. στο ΙΕΠ</a:t>
            </a:r>
            <a:endParaRPr lang="el-GR" sz="2400" dirty="0" smtClean="0">
              <a:solidFill>
                <a:srgbClr val="002060"/>
              </a:solidFill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666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Τι ζητάμε από τον εκπαιδευτικό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002060"/>
                </a:solidFill>
              </a:rPr>
              <a:t>Ο ρόλος του εκπαιδευτικού σε αυτό το πλαίσιο θα πρέπει να είναι η δημιουργία εκείνου του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γόνιμου περιβάλλοντος </a:t>
            </a:r>
            <a:r>
              <a:rPr lang="el-GR" dirty="0" smtClean="0">
                <a:solidFill>
                  <a:srgbClr val="002060"/>
                </a:solidFill>
              </a:rPr>
              <a:t>το οποίο θα διευκολύνει, θα στηρίζει και θα προωθεί τη μαθησιακή διαδικασία με εκείνους τους τρόπους οι οποίοι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θα ενισχύσουν </a:t>
            </a:r>
            <a:r>
              <a:rPr lang="el-GR" dirty="0" smtClean="0">
                <a:solidFill>
                  <a:srgbClr val="002060"/>
                </a:solidFill>
              </a:rPr>
              <a:t>κάθε μαθητή ξεχωριστά και όλους μαζί να κατακτήσουν την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ουσιαστική γνώση </a:t>
            </a:r>
            <a:r>
              <a:rPr lang="el-GR" dirty="0" smtClean="0">
                <a:solidFill>
                  <a:srgbClr val="002060"/>
                </a:solidFill>
              </a:rPr>
              <a:t>(όχι μόνο τη χρήσιμη) και την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κριτική σκέψη </a:t>
            </a:r>
            <a:r>
              <a:rPr lang="el-GR" dirty="0" smtClean="0">
                <a:solidFill>
                  <a:srgbClr val="002060"/>
                </a:solidFill>
              </a:rPr>
              <a:t>ώστε να μπορούν να διατυπώνουν ένα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«επειδή» σε κάθε «γιατί;»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ΝΑΝΑ\image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39998"/>
            <a:ext cx="6268720" cy="4775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219200"/>
          </a:xfrm>
        </p:spPr>
        <p:txBody>
          <a:bodyPr/>
          <a:lstStyle/>
          <a:p>
            <a:r>
              <a:rPr lang="el-GR" sz="4000" b="1" dirty="0" smtClean="0">
                <a:solidFill>
                  <a:schemeClr val="accent2">
                    <a:lumMod val="50000"/>
                  </a:schemeClr>
                </a:solidFill>
              </a:rPr>
              <a:t>Μαθήματα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l-G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01000" cy="5334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Κοινωνική &amp; Πολιτική Αγωγή Γ΄ Γυμνασίου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Πολιτική Παιδεία Α΄ Λυκείου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Πολιτική Παιδεία Β΄ Λυκείου</a:t>
            </a: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</a:rPr>
              <a:t>Βασικές Αρχές Κοινωνικών Επιστημών, Ο.Π. ανθρωπιστικών επιστημών, Β’ Λυκείου</a:t>
            </a:r>
          </a:p>
          <a:p>
            <a:pPr algn="l">
              <a:buFont typeface="Arial" pitchFamily="34" charset="0"/>
              <a:buChar char="•"/>
            </a:pPr>
            <a:endParaRPr lang="el-G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371601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Άξονες που τέθηκαν από το ΙΕΠ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953000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Τα ισχύοντα ΩΠ &amp; ΑΠΣ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Τα δεδομένα σχολικά βιβλία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Η ανάγκη συμβατότητας με προηγούμενες και με επόμενες γνώσεις/ η συνέχεια της ύλης από το δημοτικό στο γυμνάσιο και στο λύκειο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Η προώθηση της ανακαλυπτικής και κοινωνικής μάθησης με δημιουργικές δραστηριότητες και εναλλακτικές μεθοδολογικές προσεγγίσεις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Η ενσωμάτωση και άλλων πόρων έγκυρου  εκπαιδευτικού υλικού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Αναγκαιότητα του εξορθολογισμού 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Ανατροφοδότηση-αξιολόγηση μετά την εφαρμογή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Προβλήματα επικαλύψεων, επαναλήψεων-Αντιμετώπιση προβλημάτων των εγχειριδίων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Νέα σφαιρική οπτική της συνέχειας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err="1" smtClean="0">
                <a:solidFill>
                  <a:srgbClr val="002060"/>
                </a:solidFill>
              </a:rPr>
              <a:t>Επικαιροποίηση</a:t>
            </a:r>
            <a:r>
              <a:rPr lang="el-GR" sz="2800" dirty="0" smtClean="0">
                <a:solidFill>
                  <a:srgbClr val="002060"/>
                </a:solidFill>
              </a:rPr>
              <a:t>/τροποποίηση  ύλης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rgbClr val="002060"/>
                </a:solidFill>
              </a:rPr>
              <a:t>Αξιοποίηση νέου ψηφιακού εκπαιδευτικού υλικού που έχει παραχθεί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Στόχοι της αναδιάρθρωσης και του εξορθολογισμού της ύλης: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848600" cy="50292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Η καλύτερη διαχείριση &amp; αξιοποίηση του διδακτικού χρόνου από τον εκπαιδευτικό</a:t>
            </a:r>
          </a:p>
          <a:p>
            <a:pPr lvl="0" algn="l">
              <a:buFont typeface="Wingdings" pitchFamily="2" charset="2"/>
              <a:buChar char="Ø"/>
            </a:pPr>
            <a:endParaRPr lang="el-GR" sz="28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Η προώθηση της ανακαλυπτικής/διερευνητικής μάθησης με περισσότερες μεθοδολογικές επιλογές</a:t>
            </a:r>
          </a:p>
          <a:p>
            <a:pPr algn="l">
              <a:buFont typeface="Wingdings" pitchFamily="2" charset="2"/>
              <a:buChar char="Ø"/>
            </a:pPr>
            <a:endParaRPr lang="el-GR" sz="28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800" dirty="0" smtClean="0">
                <a:solidFill>
                  <a:srgbClr val="002060"/>
                </a:solidFill>
              </a:rPr>
              <a:t>Η εσωτερική αναδιάταξη και διασύνδεση της ύλης</a:t>
            </a:r>
          </a:p>
          <a:p>
            <a:pPr lvl="0"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143000"/>
          </a:xfrm>
        </p:spPr>
        <p:txBody>
          <a:bodyPr/>
          <a:lstStyle/>
          <a:p>
            <a:pPr algn="l"/>
            <a:r>
              <a:rPr lang="el-GR" sz="2800" b="1" dirty="0" smtClean="0">
                <a:solidFill>
                  <a:srgbClr val="FFC000"/>
                </a:solidFill>
              </a:rPr>
              <a:t>…</a:t>
            </a:r>
            <a:endParaRPr lang="el-GR" sz="28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077200" cy="56388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Ο εμπλουτισμός της διδακτέας ύλης με δημιουργικές δραστηριότητες και εναλλακτικές διδακτικές τεχνικές/</a:t>
            </a:r>
            <a:r>
              <a:rPr lang="el-GR" sz="2400" dirty="0" err="1" smtClean="0">
                <a:solidFill>
                  <a:srgbClr val="002060"/>
                </a:solidFill>
              </a:rPr>
              <a:t>ομαδοσυνεργατικές,</a:t>
            </a:r>
            <a:r>
              <a:rPr lang="el-GR" sz="2400" dirty="0" smtClean="0">
                <a:solidFill>
                  <a:srgbClr val="002060"/>
                </a:solidFill>
              </a:rPr>
              <a:t> βιωματικές, κλπ.</a:t>
            </a:r>
          </a:p>
          <a:p>
            <a:pPr lvl="0" algn="l">
              <a:buFont typeface="Wingdings" pitchFamily="2" charset="2"/>
              <a:buChar char="Ø"/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Η δημιουργία κουλτούρας συνεργασίας στην τάξη</a:t>
            </a:r>
          </a:p>
          <a:p>
            <a:pPr algn="l">
              <a:buFont typeface="Wingdings" pitchFamily="2" charset="2"/>
              <a:buChar char="Ø"/>
            </a:pPr>
            <a:endParaRPr lang="el-GR" sz="24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Η εξοικονόμηση χρόνου για επαναληπτικές /ανακεφαλαιωτικές / </a:t>
            </a:r>
            <a:r>
              <a:rPr lang="el-GR" sz="2400" dirty="0" err="1" smtClean="0">
                <a:solidFill>
                  <a:srgbClr val="002060"/>
                </a:solidFill>
              </a:rPr>
              <a:t>αναστοχαστικές</a:t>
            </a:r>
            <a:r>
              <a:rPr lang="el-GR" sz="2400" dirty="0" smtClean="0">
                <a:solidFill>
                  <a:srgbClr val="002060"/>
                </a:solidFill>
              </a:rPr>
              <a:t> δραστηριότητες</a:t>
            </a:r>
          </a:p>
          <a:p>
            <a:pPr algn="l">
              <a:buFont typeface="Wingdings" pitchFamily="2" charset="2"/>
              <a:buChar char="Ø"/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Η ανάπτυξη </a:t>
            </a:r>
            <a:r>
              <a:rPr lang="el-GR" sz="2400" dirty="0" err="1" smtClean="0">
                <a:solidFill>
                  <a:srgbClr val="002060"/>
                </a:solidFill>
              </a:rPr>
              <a:t>μεταγνωστικών</a:t>
            </a:r>
            <a:r>
              <a:rPr lang="el-GR" sz="2400" dirty="0" smtClean="0">
                <a:solidFill>
                  <a:srgbClr val="002060"/>
                </a:solidFill>
              </a:rPr>
              <a:t> δεξιοτήτων</a:t>
            </a:r>
          </a:p>
          <a:p>
            <a:pPr algn="l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600201"/>
          </a:xfrm>
        </p:spPr>
        <p:txBody>
          <a:bodyPr/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Κριτήρια (1)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Η σπουδαιότητα του περιεχομένου των ενοτήτων που θα διδαχθούν και οι οποίες θα πρέπει να πληρούν τους όρους της επιστημονικής εγκυρότητας και της παιδαγωγικής επάρκειας.</a:t>
            </a:r>
          </a:p>
          <a:p>
            <a:pPr lvl="0" algn="l"/>
            <a:endParaRPr lang="el-GR" sz="2800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002060"/>
                </a:solidFill>
              </a:rPr>
              <a:t>Οι ιδιαιτερότητες των γνωστικών αντικειμένων της Κοινωνιολογίας, της Οικονομίας και της Πολιτικής Επιστήμης &amp; Δικαίου που συμμετέχουν σαν διακριτά αντικείμενα στα μαθήματά μας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92">
      <a:dk1>
        <a:srgbClr val="002060"/>
      </a:dk1>
      <a:lt1>
        <a:srgbClr val="BFE4FF"/>
      </a:lt1>
      <a:dk2>
        <a:srgbClr val="000066"/>
      </a:dk2>
      <a:lt2>
        <a:srgbClr val="000066"/>
      </a:lt2>
      <a:accent1>
        <a:srgbClr val="000066"/>
      </a:accent1>
      <a:accent2>
        <a:srgbClr val="000066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1944</Words>
  <Application>Microsoft Office PowerPoint</Application>
  <PresentationFormat>Προβολή στην οθόνη (4:3)</PresentationFormat>
  <Paragraphs>221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Δράση: ΑΝΑΔΙΑΡΘΡΩΣΗ ΚΑΙ ΕΞΟΡΘΟΛΟΓΙΣΜΟΣ ΤΗΣ ΔΙΔΑΚΤΕΑΣ ΥΛΗΣ </vt:lpstr>
      <vt:lpstr>Διαφάνεια 2</vt:lpstr>
      <vt:lpstr> Ομάδα εργασίας </vt:lpstr>
      <vt:lpstr>Μαθήματα:</vt:lpstr>
      <vt:lpstr>Άξονες που τέθηκαν από το ΙΕΠ</vt:lpstr>
      <vt:lpstr>Αναγκαιότητα του εξορθολογισμού </vt:lpstr>
      <vt:lpstr>Στόχοι της αναδιάρθρωσης και του εξορθολογισμού της ύλης: </vt:lpstr>
      <vt:lpstr>…</vt:lpstr>
      <vt:lpstr>Κριτήρια (1)</vt:lpstr>
      <vt:lpstr>Κριτήρια (2)</vt:lpstr>
      <vt:lpstr>Κριτήρια (3)</vt:lpstr>
      <vt:lpstr>Ποιοτικά/ποσοτικά χαρακτηριστικά</vt:lpstr>
      <vt:lpstr>Διαφάνεια 13</vt:lpstr>
      <vt:lpstr>  Ενδεικτικά παραδείγματα    </vt:lpstr>
      <vt:lpstr>1ο παράδειγμα (Πολιτική Παιδεία Α΄ ΓΕΛ)</vt:lpstr>
      <vt:lpstr>Σχόλια της ενότητας:</vt:lpstr>
      <vt:lpstr>2ο παράδειγμα (Πολιτική Παιδεία Β’ ΓΕΛ)</vt:lpstr>
      <vt:lpstr>Σχόλια της ενότητας: </vt:lpstr>
      <vt:lpstr>3ο παράδειγμα (Πολιτική Παιδεία Α΄ ΓΕΛ)</vt:lpstr>
      <vt:lpstr>4ο παράδειγμα (Πολιτική Παιδεία Β΄ ΓΕΛ)</vt:lpstr>
      <vt:lpstr>Σχόλιο  </vt:lpstr>
      <vt:lpstr>Παράδειγμα στην ΚΠΑ-Γ’  Γυμνασίου </vt:lpstr>
      <vt:lpstr>Διαφάνεια 23</vt:lpstr>
      <vt:lpstr>Διαφάνεια 24</vt:lpstr>
      <vt:lpstr>Προτάσεις Ψηφιακού-Εκπαιδευτικού υλικού</vt:lpstr>
      <vt:lpstr>επίσης…</vt:lpstr>
      <vt:lpstr> Επιδίωξη: ο κοινωνικός και πολιτικός γραμματισμός  </vt:lpstr>
      <vt:lpstr>Διαφάνεια 28</vt:lpstr>
      <vt:lpstr>και τελικά… </vt:lpstr>
      <vt:lpstr>Τι ζητάμε από τον εκπαιδευτικό:</vt:lpstr>
      <vt:lpstr>Διαφάνεια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Κοινωνικές Επιστήμες</dc:title>
  <dc:creator>user</dc:creator>
  <cp:lastModifiedBy>gfermeli</cp:lastModifiedBy>
  <cp:revision>6</cp:revision>
  <dcterms:created xsi:type="dcterms:W3CDTF">2016-10-11T19:50:59Z</dcterms:created>
  <dcterms:modified xsi:type="dcterms:W3CDTF">2016-12-02T15:21:46Z</dcterms:modified>
</cp:coreProperties>
</file>