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4" r:id="rId3"/>
    <p:sldId id="280" r:id="rId4"/>
    <p:sldId id="282" r:id="rId5"/>
    <p:sldId id="283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57" r:id="rId15"/>
    <p:sldId id="272" r:id="rId16"/>
    <p:sldId id="273" r:id="rId17"/>
    <p:sldId id="274" r:id="rId18"/>
    <p:sldId id="275" r:id="rId19"/>
    <p:sldId id="276" r:id="rId20"/>
    <p:sldId id="262" r:id="rId21"/>
    <p:sldId id="277" r:id="rId22"/>
    <p:sldId id="278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9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Ορθογώνιο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Ορθογώνιο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Ορθογώνιο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Ισοσκελές τρίγωνο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Ισοσκελές τρίγωνο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Ευθεία γραμμή σύνδεσης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Ισοσκελές τρίγωνο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Ισοσκελές τρίγωνο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Ισοσκελές τρίγωνο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ACC6ED-1F93-459A-920D-9BE3FBFE2B12}" type="datetimeFigureOut">
              <a:rPr lang="el-GR" smtClean="0"/>
              <a:pPr/>
              <a:t>26/9/2016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458433-4519-44B2-BFAD-B10AA424BE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Ευθεία γραμμή σύνδεσης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Ευθεία γραμμή σύνδεσης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Ισοσκελές τρίγωνο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Αναδιάρθρωση και </a:t>
            </a:r>
            <a:r>
              <a:rPr lang="el-GR" sz="3200" dirty="0" err="1" smtClean="0"/>
              <a:t>εξορθολογισμός</a:t>
            </a:r>
            <a:r>
              <a:rPr lang="el-GR" sz="3200" dirty="0" smtClean="0"/>
              <a:t> της διδακτέας ύλης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9600" dirty="0"/>
              <a:t>Μαθηματικά </a:t>
            </a:r>
            <a:r>
              <a:rPr lang="el-GR" sz="9600" dirty="0" smtClean="0"/>
              <a:t>Α΄</a:t>
            </a:r>
            <a:r>
              <a:rPr lang="el-GR" sz="9600" dirty="0"/>
              <a:t>- </a:t>
            </a:r>
            <a:r>
              <a:rPr lang="el-GR" sz="9600" dirty="0" err="1"/>
              <a:t>Στ</a:t>
            </a:r>
            <a:r>
              <a:rPr lang="el-GR" dirty="0" err="1" smtClean="0"/>
              <a:t>΄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algn="r"/>
            <a:r>
              <a:rPr lang="el-GR" sz="1700" dirty="0" smtClean="0">
                <a:solidFill>
                  <a:schemeClr val="tx1"/>
                </a:solidFill>
              </a:rPr>
              <a:t> </a:t>
            </a:r>
            <a:r>
              <a:rPr lang="el-GR" sz="5600" dirty="0" smtClean="0">
                <a:solidFill>
                  <a:schemeClr val="tx1"/>
                </a:solidFill>
              </a:rPr>
              <a:t>Δρ. Μ. Λάτση – ΠΕ 70</a:t>
            </a:r>
          </a:p>
          <a:p>
            <a:pPr algn="r"/>
            <a:endParaRPr lang="el-GR" sz="1700" dirty="0">
              <a:solidFill>
                <a:schemeClr val="tx1"/>
              </a:solidFill>
            </a:endParaRPr>
          </a:p>
        </p:txBody>
      </p:sp>
      <p:pic>
        <p:nvPicPr>
          <p:cNvPr id="4" name="Εικόνα 3" descr="C:\Users\tlagopatis\Desktop\logo_do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59" y="116632"/>
            <a:ext cx="7164388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876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Βασικοί άξονες διδακτικών οδηγιών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10000"/>
          </a:bodyPr>
          <a:lstStyle/>
          <a:p>
            <a:endParaRPr lang="el-GR" dirty="0"/>
          </a:p>
          <a:p>
            <a:r>
              <a:rPr lang="el-GR" dirty="0" smtClean="0"/>
              <a:t>Αξία θέσης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Μετατροπή </a:t>
            </a:r>
            <a:r>
              <a:rPr lang="el-GR" dirty="0" err="1"/>
              <a:t>αριθμολέξεων</a:t>
            </a:r>
            <a:r>
              <a:rPr lang="el-GR" dirty="0"/>
              <a:t> σε αριθμούς και το αντίθετο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dirty="0">
                <a:solidFill>
                  <a:schemeClr val="tx2"/>
                </a:solidFill>
              </a:rPr>
              <a:t>Ανάπτυξη </a:t>
            </a:r>
            <a:r>
              <a:rPr lang="el-GR" dirty="0"/>
              <a:t>δεξιοτήτων εκτίμησης </a:t>
            </a:r>
            <a:r>
              <a:rPr lang="el-GR" dirty="0">
                <a:solidFill>
                  <a:schemeClr val="tx2"/>
                </a:solidFill>
              </a:rPr>
              <a:t>κατά την αποτίμηση ποσοτήτων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Αξιοποίηση </a:t>
            </a:r>
            <a:r>
              <a:rPr lang="el-GR" dirty="0">
                <a:solidFill>
                  <a:schemeClr val="tx2"/>
                </a:solidFill>
              </a:rPr>
              <a:t>της </a:t>
            </a:r>
            <a:r>
              <a:rPr lang="el-GR" dirty="0" err="1"/>
              <a:t>αριθμογραμμής</a:t>
            </a:r>
            <a:r>
              <a:rPr lang="el-GR" dirty="0"/>
              <a:t>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Περισσότερος </a:t>
            </a:r>
            <a:r>
              <a:rPr lang="el-GR" dirty="0">
                <a:solidFill>
                  <a:schemeClr val="tx2"/>
                </a:solidFill>
              </a:rPr>
              <a:t>χρόνος κατά τη μελέτη των </a:t>
            </a:r>
            <a:r>
              <a:rPr lang="el-GR" dirty="0"/>
              <a:t>κλασματικών αριθμών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Μεγαλύτερη έμφαση και περισσότερος χρόνος για την </a:t>
            </a:r>
            <a:r>
              <a:rPr lang="el-GR" dirty="0" smtClean="0"/>
              <a:t>επίλυση </a:t>
            </a:r>
            <a:r>
              <a:rPr lang="el-GR" dirty="0"/>
              <a:t>προβλημάτων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299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 </a:t>
            </a:r>
            <a:r>
              <a:rPr lang="el-GR" dirty="0" smtClean="0">
                <a:solidFill>
                  <a:schemeClr val="tx2"/>
                </a:solidFill>
              </a:rPr>
              <a:t>έμφαση </a:t>
            </a:r>
            <a:r>
              <a:rPr lang="el-GR" dirty="0">
                <a:solidFill>
                  <a:schemeClr val="tx2"/>
                </a:solidFill>
              </a:rPr>
              <a:t>στη χρήση </a:t>
            </a:r>
            <a:r>
              <a:rPr lang="el-GR" dirty="0"/>
              <a:t>αλγοριθμικών διαδικασιών</a:t>
            </a:r>
            <a:r>
              <a:rPr lang="el-GR" dirty="0">
                <a:solidFill>
                  <a:schemeClr val="tx2"/>
                </a:solidFill>
              </a:rPr>
              <a:t>, ως μέρους της απαραίτητης διαδικαστικής </a:t>
            </a:r>
            <a:r>
              <a:rPr lang="el-GR" dirty="0" smtClean="0">
                <a:solidFill>
                  <a:schemeClr val="tx2"/>
                </a:solidFill>
              </a:rPr>
              <a:t>γνώσης</a:t>
            </a:r>
            <a:endParaRPr lang="el-GR" dirty="0">
              <a:solidFill>
                <a:schemeClr val="tx2"/>
              </a:solidFill>
            </a:endParaRP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ι</a:t>
            </a:r>
            <a:r>
              <a:rPr lang="el-GR" dirty="0" smtClean="0">
                <a:solidFill>
                  <a:schemeClr val="tx2"/>
                </a:solidFill>
              </a:rPr>
              <a:t>διαίτερη </a:t>
            </a:r>
            <a:r>
              <a:rPr lang="el-GR" dirty="0">
                <a:solidFill>
                  <a:schemeClr val="tx2"/>
                </a:solidFill>
              </a:rPr>
              <a:t>βαρύτητα στη </a:t>
            </a:r>
            <a:r>
              <a:rPr lang="el-GR" dirty="0"/>
              <a:t>μελέτη των εμβαδών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/>
              <a:t>αξονικής συμμετρία</a:t>
            </a:r>
            <a:r>
              <a:rPr lang="el-GR" dirty="0" smtClean="0">
                <a:solidFill>
                  <a:schemeClr val="tx2"/>
                </a:solidFill>
              </a:rPr>
              <a:t>: περισσότερος χρόνος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/>
              <a:t>μ</a:t>
            </a:r>
            <a:r>
              <a:rPr lang="el-GR" dirty="0" smtClean="0"/>
              <a:t>οτίβα</a:t>
            </a:r>
            <a:r>
              <a:rPr lang="el-GR" dirty="0" smtClean="0">
                <a:solidFill>
                  <a:schemeClr val="tx2"/>
                </a:solidFill>
              </a:rPr>
              <a:t> και ανακάλυψη </a:t>
            </a:r>
            <a:r>
              <a:rPr lang="el-GR" dirty="0">
                <a:solidFill>
                  <a:schemeClr val="tx2"/>
                </a:solidFill>
              </a:rPr>
              <a:t>των μαθηματικών σχέσεων με </a:t>
            </a:r>
            <a:r>
              <a:rPr lang="el-GR" dirty="0" smtClean="0">
                <a:solidFill>
                  <a:schemeClr val="tx2"/>
                </a:solidFill>
              </a:rPr>
              <a:t>παιγνιώδη τρόπο</a:t>
            </a:r>
            <a:endParaRPr lang="el-GR" dirty="0">
              <a:solidFill>
                <a:schemeClr val="tx2"/>
              </a:solidFill>
            </a:endParaRP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/>
              <a:t>πολλαπλασιασμός </a:t>
            </a:r>
            <a:r>
              <a:rPr lang="el-GR" dirty="0"/>
              <a:t>και η διαίρεση </a:t>
            </a:r>
            <a:r>
              <a:rPr lang="el-GR" dirty="0" smtClean="0"/>
              <a:t>ως </a:t>
            </a:r>
            <a:r>
              <a:rPr lang="el-GR" dirty="0"/>
              <a:t>αντίστροφες </a:t>
            </a:r>
            <a:r>
              <a:rPr lang="el-GR" dirty="0" smtClean="0"/>
              <a:t>πράξεις</a:t>
            </a:r>
            <a:r>
              <a:rPr lang="el-GR" dirty="0" smtClean="0">
                <a:solidFill>
                  <a:schemeClr val="tx2"/>
                </a:solidFill>
              </a:rPr>
              <a:t>: εισαγωγικά </a:t>
            </a:r>
            <a:r>
              <a:rPr lang="el-GR" dirty="0">
                <a:solidFill>
                  <a:schemeClr val="tx2"/>
                </a:solidFill>
              </a:rPr>
              <a:t>προβλήματα με «μικρούς» αριθμούς. </a:t>
            </a:r>
          </a:p>
          <a:p>
            <a:pPr marL="0" indent="0">
              <a:buNone/>
            </a:pPr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9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Συγκεντρωτικά στοιχεία: </a:t>
            </a:r>
            <a:r>
              <a:rPr lang="el-GR" dirty="0" smtClean="0"/>
              <a:t>Ε΄ </a:t>
            </a:r>
            <a:r>
              <a:rPr lang="el-GR" dirty="0"/>
              <a:t>Δημοτικού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chemeClr val="tx2"/>
                </a:solidFill>
              </a:rPr>
              <a:t>Προτείνεται να μην αξιοποιηθούν διδακτικά: </a:t>
            </a:r>
            <a:r>
              <a:rPr lang="el-GR" dirty="0"/>
              <a:t>1</a:t>
            </a:r>
            <a:r>
              <a:rPr lang="el-GR" dirty="0" smtClean="0"/>
              <a:t>3 </a:t>
            </a:r>
            <a:r>
              <a:rPr lang="el-GR" dirty="0"/>
              <a:t>κεφάλαια </a:t>
            </a:r>
            <a:r>
              <a:rPr lang="el-GR" dirty="0">
                <a:solidFill>
                  <a:schemeClr val="tx2"/>
                </a:solidFill>
              </a:rPr>
              <a:t>(Β.Μ. και Τ.Ε</a:t>
            </a:r>
            <a:r>
              <a:rPr lang="el-GR" dirty="0" smtClean="0">
                <a:solidFill>
                  <a:schemeClr val="tx2"/>
                </a:solidFill>
              </a:rPr>
              <a:t>.) – 2 επαναληπτικά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Από το Β.Μ.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14 ασκήσεις, 1 δραστηριότητα ανακάλυψης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Από </a:t>
            </a:r>
            <a:r>
              <a:rPr lang="el-GR" dirty="0">
                <a:solidFill>
                  <a:schemeClr val="tx2"/>
                </a:solidFill>
              </a:rPr>
              <a:t>το Τ.Ε.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39 ασκήσεις, 1 κεφάλαιο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445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Βασικοί άξονες διδακτικών οδηγιών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Κατανόηση δεκαδικών σε σχέση με τους συμμιγείς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Σύνδεση ποσοστών με τους κλασματικούς και δεκαδικούς αριθμούς</a:t>
            </a:r>
          </a:p>
          <a:p>
            <a:endParaRPr lang="el-GR" dirty="0" smtClean="0"/>
          </a:p>
          <a:p>
            <a:r>
              <a:rPr lang="el-GR" dirty="0" smtClean="0"/>
              <a:t>Σειρά ασκήσεων – κεφαλαίων, </a:t>
            </a:r>
            <a:r>
              <a:rPr lang="el-GR" sz="2000" dirty="0" smtClean="0"/>
              <a:t>π.χ. ‘</a:t>
            </a:r>
            <a:r>
              <a:rPr lang="el-GR" sz="2000" b="1" dirty="0" smtClean="0"/>
              <a:t>Κεφάλαιο </a:t>
            </a:r>
            <a:r>
              <a:rPr lang="el-GR" sz="2000" b="1" dirty="0"/>
              <a:t>21: </a:t>
            </a:r>
            <a:r>
              <a:rPr lang="el-GR" sz="2000" dirty="0"/>
              <a:t>Προτείνεται να διδαχθεί μετά το επαναληπτικό </a:t>
            </a:r>
            <a:r>
              <a:rPr lang="el-GR" sz="2000" dirty="0" smtClean="0"/>
              <a:t>8’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2876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Συγκεντρωτικά στοιχεία: ΣΤ΄ Δημοτικού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Προτείνεται να μην αξιοποιηθούν διδακτικά: 12 κεφάλαια (Β.Μ. και Τ.Ε.)</a:t>
            </a:r>
          </a:p>
          <a:p>
            <a:endParaRPr lang="el-GR" dirty="0" smtClean="0"/>
          </a:p>
          <a:p>
            <a:r>
              <a:rPr lang="el-GR" dirty="0" smtClean="0"/>
              <a:t>Από το Β.Μ. προτείνεται να μην αξιοποιηθούν:</a:t>
            </a:r>
          </a:p>
          <a:p>
            <a:pPr lvl="1"/>
            <a:r>
              <a:rPr lang="el-GR" dirty="0" smtClean="0"/>
              <a:t>23 δραστηριότητες</a:t>
            </a:r>
          </a:p>
          <a:p>
            <a:pPr lvl="1"/>
            <a:r>
              <a:rPr lang="el-GR" dirty="0" smtClean="0"/>
              <a:t>5 εφαρμογές</a:t>
            </a:r>
          </a:p>
          <a:p>
            <a:pPr lvl="1"/>
            <a:r>
              <a:rPr lang="el-GR" dirty="0" smtClean="0"/>
              <a:t>1 ορισμός</a:t>
            </a:r>
          </a:p>
          <a:p>
            <a:pPr lvl="1"/>
            <a:r>
              <a:rPr lang="el-GR" dirty="0" smtClean="0"/>
              <a:t>1 πρόβλημα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l-GR" dirty="0" smtClean="0"/>
              <a:t>Από το Τ.Ε. </a:t>
            </a:r>
            <a:r>
              <a:rPr lang="el-GR" dirty="0"/>
              <a:t>προτείνεται να μην </a:t>
            </a:r>
            <a:r>
              <a:rPr lang="el-GR" dirty="0" smtClean="0"/>
              <a:t>αξιοποιηθούν:</a:t>
            </a:r>
          </a:p>
          <a:p>
            <a:pPr lvl="1"/>
            <a:r>
              <a:rPr lang="el-GR" dirty="0" smtClean="0"/>
              <a:t>15 ασκήσεις</a:t>
            </a:r>
          </a:p>
          <a:p>
            <a:pPr lvl="1"/>
            <a:r>
              <a:rPr lang="el-GR" dirty="0" smtClean="0"/>
              <a:t>22 προβλήματα</a:t>
            </a:r>
          </a:p>
          <a:p>
            <a:pPr lvl="1"/>
            <a:r>
              <a:rPr lang="el-GR" dirty="0" smtClean="0"/>
              <a:t>8 δραστηριότητες με προεκτάσεις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789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Βασικοί άξονες διδακτικών οδηγιών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Σύμπτυξη κεφαλαίων που αποτελούν επανάληψη γνώσεων προηγούμενων τάξεων</a:t>
            </a:r>
          </a:p>
          <a:p>
            <a:endParaRPr lang="el-GR" dirty="0" smtClean="0"/>
          </a:p>
          <a:p>
            <a:r>
              <a:rPr lang="el-GR" dirty="0" smtClean="0"/>
              <a:t>Έμφαση στη διαίρεση φυσικών και δεκαδικών αριθμών</a:t>
            </a:r>
          </a:p>
          <a:p>
            <a:endParaRPr lang="el-GR" dirty="0" smtClean="0"/>
          </a:p>
          <a:p>
            <a:r>
              <a:rPr lang="el-GR" dirty="0" smtClean="0"/>
              <a:t>Μεταβλητή – άγνωστος αριθμός/όρος</a:t>
            </a:r>
          </a:p>
          <a:p>
            <a:endParaRPr lang="el-GR" dirty="0" smtClean="0"/>
          </a:p>
          <a:p>
            <a:r>
              <a:rPr lang="el-GR" dirty="0" smtClean="0"/>
              <a:t>Έμφαση στην κατανόηση εννοιών λόγου και αναλογίας</a:t>
            </a:r>
          </a:p>
          <a:p>
            <a:endParaRPr lang="el-GR" dirty="0" smtClean="0"/>
          </a:p>
          <a:p>
            <a:r>
              <a:rPr lang="el-GR" dirty="0" smtClean="0"/>
              <a:t>Σχεδίαση γεωμετρικών σχημάτων με κανόνα, γνώμονα και διαβήτη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417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Ψηφιακά </a:t>
            </a:r>
            <a:r>
              <a:rPr lang="el-GR" dirty="0" err="1" smtClean="0"/>
              <a:t>δομήματα</a:t>
            </a:r>
            <a:r>
              <a:rPr lang="el-GR" dirty="0" smtClean="0"/>
              <a:t> από τα εμπλουτισμένα σχολικά εγχειρίδια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266928" cy="49377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10 </a:t>
            </a:r>
            <a:r>
              <a:rPr lang="el-GR" dirty="0" err="1" smtClean="0"/>
              <a:t>δομήματα</a:t>
            </a:r>
            <a:r>
              <a:rPr lang="el-GR" dirty="0" smtClean="0"/>
              <a:t> ανά τάξη</a:t>
            </a:r>
          </a:p>
          <a:p>
            <a:pPr lvl="1"/>
            <a:r>
              <a:rPr lang="el-GR" dirty="0" smtClean="0"/>
              <a:t> αντιπροσωπευτικά, </a:t>
            </a:r>
          </a:p>
          <a:p>
            <a:pPr lvl="1"/>
            <a:r>
              <a:rPr lang="el-GR" dirty="0" smtClean="0"/>
              <a:t>άρτια τεχνικά</a:t>
            </a:r>
            <a:endParaRPr lang="el-GR" dirty="0"/>
          </a:p>
          <a:p>
            <a:pPr lvl="1"/>
            <a:r>
              <a:rPr lang="el-GR" dirty="0" smtClean="0"/>
              <a:t> ποικιλία</a:t>
            </a:r>
          </a:p>
          <a:p>
            <a:pPr lvl="1"/>
            <a:r>
              <a:rPr lang="el-GR" dirty="0"/>
              <a:t>δ</a:t>
            </a:r>
            <a:r>
              <a:rPr lang="el-GR" dirty="0" smtClean="0"/>
              <a:t>ιασύνδεση με συγκεκριμένες ασκήσεις/δραστηριότητες του σχολικού βιβλίου</a:t>
            </a:r>
          </a:p>
          <a:p>
            <a:pPr lvl="2"/>
            <a:r>
              <a:rPr lang="el-GR" dirty="0" smtClean="0"/>
              <a:t>αντικατάσταση</a:t>
            </a:r>
          </a:p>
          <a:p>
            <a:pPr lvl="2"/>
            <a:r>
              <a:rPr lang="el-GR" dirty="0"/>
              <a:t>ε</a:t>
            </a:r>
            <a:r>
              <a:rPr lang="el-GR" dirty="0" smtClean="0"/>
              <a:t>πέκταση</a:t>
            </a:r>
          </a:p>
          <a:p>
            <a:pPr lvl="2"/>
            <a:r>
              <a:rPr lang="el-GR" dirty="0" smtClean="0"/>
              <a:t>αλλαγή τρόπου προσέγγισης (διερεύνηση, πειραματισμός, παρατήρηση)</a:t>
            </a:r>
          </a:p>
          <a:p>
            <a:pPr lvl="1"/>
            <a:r>
              <a:rPr lang="el-GR" dirty="0"/>
              <a:t>τ</a:t>
            </a:r>
            <a:r>
              <a:rPr lang="el-GR" dirty="0" smtClean="0"/>
              <a:t>εχνικές οδηγίες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052736"/>
            <a:ext cx="2638425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22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Ψηφιακά </a:t>
            </a:r>
            <a:r>
              <a:rPr lang="el-GR" dirty="0" err="1" smtClean="0"/>
              <a:t>δομήματα</a:t>
            </a:r>
            <a:r>
              <a:rPr lang="el-GR" dirty="0" smtClean="0"/>
              <a:t> – Κατηγορίες λογισμικών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Μαθηματική έκφραση μέσω προγραμματισμού</a:t>
            </a:r>
          </a:p>
          <a:p>
            <a:pPr lvl="1"/>
            <a:r>
              <a:rPr lang="el-GR" dirty="0" smtClean="0"/>
              <a:t>Κεφ. 58 – </a:t>
            </a:r>
            <a:r>
              <a:rPr lang="el-GR" dirty="0" err="1" smtClean="0"/>
              <a:t>Στ΄</a:t>
            </a:r>
            <a:r>
              <a:rPr lang="el-GR" dirty="0" smtClean="0"/>
              <a:t> Δημοτικού: Κατασκευή τετραγώνου</a:t>
            </a:r>
          </a:p>
          <a:p>
            <a:pPr lvl="1"/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7812359" cy="416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68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Ψηφιακά </a:t>
            </a:r>
            <a:r>
              <a:rPr lang="el-GR" dirty="0" err="1"/>
              <a:t>δομήματα</a:t>
            </a:r>
            <a:r>
              <a:rPr lang="el-GR" dirty="0"/>
              <a:t> – Κατηγορίες λογισμικών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Δυναμικός χειρισμός γεωμετρικών αντικειμένων και σχέσεων</a:t>
            </a:r>
          </a:p>
          <a:p>
            <a:pPr lvl="1"/>
            <a:r>
              <a:rPr lang="el-GR" dirty="0" smtClean="0"/>
              <a:t>Κεφ. 44 – Ε΄ Δημοτικού</a:t>
            </a:r>
          </a:p>
          <a:p>
            <a:pPr lvl="1"/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505"/>
            <a:ext cx="5904656" cy="336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9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Ψηφιακά </a:t>
            </a:r>
            <a:r>
              <a:rPr lang="el-GR" dirty="0" err="1"/>
              <a:t>δομήματα</a:t>
            </a:r>
            <a:r>
              <a:rPr lang="el-GR" dirty="0"/>
              <a:t> – Κατηγορίες λογισμικών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Πειραματισμός με ψηφιακά μοντέλα</a:t>
            </a:r>
          </a:p>
          <a:p>
            <a:pPr lvl="1"/>
            <a:r>
              <a:rPr lang="el-GR" dirty="0" smtClean="0"/>
              <a:t>Κεφ. 18 – Δ΄ Δημοτικού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3015" y="2132856"/>
            <a:ext cx="5472608" cy="408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68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Συγκεντρωτικά στοιχεία σχετικά με τον </a:t>
            </a:r>
            <a:r>
              <a:rPr lang="el-GR" dirty="0" err="1" smtClean="0"/>
              <a:t>εξορθολογισμό</a:t>
            </a:r>
            <a:r>
              <a:rPr lang="el-GR" dirty="0" smtClean="0"/>
              <a:t> και την αναδιάρθρωση της ύλης ανά τάξη</a:t>
            </a:r>
          </a:p>
          <a:p>
            <a:endParaRPr lang="el-GR" dirty="0"/>
          </a:p>
          <a:p>
            <a:r>
              <a:rPr lang="el-GR" dirty="0" smtClean="0"/>
              <a:t>Βασικοί άξονες διδακτικών οδηγιών</a:t>
            </a:r>
          </a:p>
          <a:p>
            <a:endParaRPr lang="el-GR" dirty="0"/>
          </a:p>
          <a:p>
            <a:r>
              <a:rPr lang="el-GR" dirty="0" smtClean="0"/>
              <a:t>Ψηφιακά </a:t>
            </a:r>
            <a:r>
              <a:rPr lang="el-GR" dirty="0" err="1" smtClean="0"/>
              <a:t>δομήματα</a:t>
            </a:r>
            <a:r>
              <a:rPr lang="el-GR" dirty="0" smtClean="0"/>
              <a:t> από τα εμπλουτισμένα σχολικά εγχειρίδια τα οποία προτείνεται να αξιοποιηθούν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661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Ψηφιακά </a:t>
            </a:r>
            <a:r>
              <a:rPr lang="el-GR" dirty="0" err="1"/>
              <a:t>δομήματα</a:t>
            </a:r>
            <a:r>
              <a:rPr lang="el-GR" dirty="0"/>
              <a:t> – Κατηγορίες λογισμικών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Διερεύνηση, πειραματισμός και επεξεργασία δεδομένων  για </a:t>
            </a:r>
            <a:r>
              <a:rPr lang="el-GR" dirty="0" smtClean="0"/>
              <a:t>στατιστική</a:t>
            </a:r>
          </a:p>
          <a:p>
            <a:pPr lvl="1"/>
            <a:r>
              <a:rPr lang="el-GR" dirty="0" smtClean="0"/>
              <a:t>Κεφ. 21 – Ε΄ Δημοτικού</a:t>
            </a:r>
          </a:p>
          <a:p>
            <a:pPr lvl="1"/>
            <a:endParaRPr lang="el-G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6696744" cy="364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880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Κεφάλαια που αφαιρούνται από την Ε’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25: Το </a:t>
            </a:r>
            <a:r>
              <a:rPr lang="el-GR" dirty="0" err="1" smtClean="0"/>
              <a:t>τάνγραμ</a:t>
            </a:r>
            <a:endParaRPr lang="el-GR" dirty="0" smtClean="0"/>
          </a:p>
          <a:p>
            <a:r>
              <a:rPr lang="el-GR" dirty="0" smtClean="0"/>
              <a:t>29: Σύνθετα προβλήματα</a:t>
            </a:r>
          </a:p>
          <a:p>
            <a:r>
              <a:rPr lang="el-GR" dirty="0" smtClean="0"/>
              <a:t>35: Στρατηγικές επίλυσης προβλήματος</a:t>
            </a:r>
          </a:p>
          <a:p>
            <a:r>
              <a:rPr lang="el-GR" dirty="0" smtClean="0"/>
              <a:t>40: Διαχείριση πληροφορίας – Σύνθετα προβλήματα</a:t>
            </a:r>
          </a:p>
          <a:p>
            <a:r>
              <a:rPr lang="el-GR" dirty="0" smtClean="0"/>
              <a:t>45: Διαχείριση γεωμετρικών σχημάτων – Συμμετρία</a:t>
            </a:r>
          </a:p>
          <a:p>
            <a:r>
              <a:rPr lang="el-GR" dirty="0" smtClean="0"/>
              <a:t>47: Σύνθετα προβλήματα</a:t>
            </a:r>
          </a:p>
          <a:p>
            <a:r>
              <a:rPr lang="el-GR" dirty="0" smtClean="0"/>
              <a:t>48: Αξιολόγηση πληροφοριών</a:t>
            </a:r>
          </a:p>
          <a:p>
            <a:r>
              <a:rPr lang="el-GR" dirty="0" smtClean="0"/>
              <a:t>49: Σύνθετα προβλήματα</a:t>
            </a:r>
          </a:p>
          <a:p>
            <a:r>
              <a:rPr lang="el-GR" dirty="0" smtClean="0"/>
              <a:t>50: Σμίκρυνση – Μεγέθυνση</a:t>
            </a:r>
          </a:p>
          <a:p>
            <a:r>
              <a:rPr lang="el-GR" dirty="0" smtClean="0"/>
              <a:t>54: Γεωμετρικά προβλήματα</a:t>
            </a:r>
          </a:p>
          <a:p>
            <a:r>
              <a:rPr lang="el-GR" dirty="0" smtClean="0"/>
              <a:t>55: Γνωριμία με τους αριθμούς 1.000.000.000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94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Κεφάλαια που αφαιρούνται από την </a:t>
            </a:r>
            <a:r>
              <a:rPr lang="el-GR" dirty="0" smtClean="0"/>
              <a:t>Στ’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2: Δεκαδικοί αριθμοί</a:t>
            </a:r>
          </a:p>
          <a:p>
            <a:r>
              <a:rPr lang="el-GR" dirty="0" smtClean="0"/>
              <a:t>9: Λύνω σύνθετα προβλήματα</a:t>
            </a:r>
          </a:p>
          <a:p>
            <a:r>
              <a:rPr lang="el-GR" dirty="0" smtClean="0"/>
              <a:t>10: Η χρήση του υπολογιστή τσέπης</a:t>
            </a:r>
          </a:p>
          <a:p>
            <a:r>
              <a:rPr lang="el-GR" dirty="0" smtClean="0"/>
              <a:t>18: Δυνάμεις του 10</a:t>
            </a:r>
          </a:p>
          <a:p>
            <a:r>
              <a:rPr lang="el-GR" dirty="0" smtClean="0"/>
              <a:t>25: Η έννοια της μεταβλητής</a:t>
            </a:r>
          </a:p>
          <a:p>
            <a:r>
              <a:rPr lang="el-GR" dirty="0" smtClean="0"/>
              <a:t>38: Η απλή μέθοδος των τριών στα ανάλογα ποσά</a:t>
            </a:r>
          </a:p>
          <a:p>
            <a:r>
              <a:rPr lang="el-GR" dirty="0" smtClean="0"/>
              <a:t>39: </a:t>
            </a:r>
            <a:r>
              <a:rPr lang="el-GR" dirty="0"/>
              <a:t>Η απλή μέθοδος των τριών στα </a:t>
            </a:r>
            <a:r>
              <a:rPr lang="el-GR" dirty="0" smtClean="0"/>
              <a:t>αντιστρόφως ανάλογα ποσά</a:t>
            </a:r>
          </a:p>
          <a:p>
            <a:r>
              <a:rPr lang="el-GR" dirty="0" smtClean="0"/>
              <a:t>50: Μετρώ και λογαριάζω με βάρη</a:t>
            </a:r>
          </a:p>
          <a:p>
            <a:r>
              <a:rPr lang="el-GR" dirty="0" smtClean="0"/>
              <a:t>51: Μετρώ το χρόνο</a:t>
            </a:r>
          </a:p>
          <a:p>
            <a:r>
              <a:rPr lang="el-GR" dirty="0" smtClean="0"/>
              <a:t>59: Μεγεθύνω – μικραίνω σχήματα</a:t>
            </a:r>
          </a:p>
          <a:p>
            <a:r>
              <a:rPr lang="el-GR" dirty="0" smtClean="0"/>
              <a:t>67: Κύβος και ορθογώνιο παραλληλεπίπεδο: ακμές και κορυφές</a:t>
            </a:r>
          </a:p>
          <a:p>
            <a:r>
              <a:rPr lang="el-GR" dirty="0" smtClean="0"/>
              <a:t>71: Όγκος κυλίνδρου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443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Συγκεντρωτικά στοιχεία: </a:t>
            </a:r>
            <a:r>
              <a:rPr lang="el-GR" dirty="0" smtClean="0"/>
              <a:t>Α΄ </a:t>
            </a:r>
            <a:r>
              <a:rPr lang="el-GR" dirty="0"/>
              <a:t>Δημοτικού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Από το Β.Μ.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14 δραστηριότητες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Από </a:t>
            </a:r>
            <a:r>
              <a:rPr lang="el-GR" dirty="0">
                <a:solidFill>
                  <a:schemeClr val="tx2"/>
                </a:solidFill>
              </a:rPr>
              <a:t>το Τ.Ε.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12 δραστηριότητες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81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Συγκεντρωτικά στοιχεία: </a:t>
            </a:r>
            <a:r>
              <a:rPr lang="el-GR" dirty="0" smtClean="0"/>
              <a:t>Β΄ </a:t>
            </a:r>
            <a:r>
              <a:rPr lang="el-GR" dirty="0"/>
              <a:t>Δημοτικού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chemeClr val="tx2"/>
                </a:solidFill>
              </a:rPr>
              <a:t>Προτείνεται να μην αξιοποιηθούν διδακτικά: </a:t>
            </a:r>
            <a:r>
              <a:rPr lang="el-GR" dirty="0" smtClean="0"/>
              <a:t>5 </a:t>
            </a:r>
            <a:r>
              <a:rPr lang="el-GR" dirty="0"/>
              <a:t>κεφάλαια </a:t>
            </a:r>
            <a:r>
              <a:rPr lang="el-GR" dirty="0">
                <a:solidFill>
                  <a:schemeClr val="tx2"/>
                </a:solidFill>
              </a:rPr>
              <a:t>(Β.Μ. και Τ.Ε</a:t>
            </a:r>
            <a:r>
              <a:rPr lang="el-GR" dirty="0" smtClean="0">
                <a:solidFill>
                  <a:schemeClr val="tx2"/>
                </a:solidFill>
              </a:rPr>
              <a:t>.)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Από το Β.Μ.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35 ασκήσεις/δραστηριότητες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Από </a:t>
            </a:r>
            <a:r>
              <a:rPr lang="el-GR" dirty="0">
                <a:solidFill>
                  <a:schemeClr val="tx2"/>
                </a:solidFill>
              </a:rPr>
              <a:t>το Τ.Ε.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54 ασκήσεις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503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Βασικοί άξονες διδακτικών οδηγιών για την Α’ και Β’ Δημοτικού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 smtClean="0"/>
              <a:t>Χρήση </a:t>
            </a:r>
            <a:r>
              <a:rPr lang="el-GR" dirty="0" err="1" smtClean="0"/>
              <a:t>χειραπτικού</a:t>
            </a:r>
            <a:r>
              <a:rPr lang="el-GR" dirty="0" smtClean="0"/>
              <a:t> υλικού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Βιωματικές δραστηριότητες με παιγνιώδη χαρακτήρα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942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Συγκεντρωτικά στοιχεία: </a:t>
            </a:r>
            <a:r>
              <a:rPr lang="el-GR" dirty="0" smtClean="0"/>
              <a:t>Γ΄ </a:t>
            </a:r>
            <a:r>
              <a:rPr lang="el-GR" dirty="0"/>
              <a:t>Δημοτικού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chemeClr val="tx2"/>
                </a:solidFill>
              </a:rPr>
              <a:t>Προτείνεται να μην αξιοποιηθούν διδακτικά: </a:t>
            </a:r>
            <a:r>
              <a:rPr lang="el-GR" dirty="0" smtClean="0"/>
              <a:t>5 </a:t>
            </a:r>
            <a:r>
              <a:rPr lang="el-GR" dirty="0"/>
              <a:t>κεφάλαια </a:t>
            </a:r>
            <a:r>
              <a:rPr lang="el-GR" dirty="0">
                <a:solidFill>
                  <a:schemeClr val="tx2"/>
                </a:solidFill>
              </a:rPr>
              <a:t>(Β.Μ. και Τ.Ε</a:t>
            </a:r>
            <a:r>
              <a:rPr lang="el-GR" dirty="0" smtClean="0">
                <a:solidFill>
                  <a:schemeClr val="tx2"/>
                </a:solidFill>
              </a:rPr>
              <a:t>.)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Από το Β.Μ.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/>
              <a:t>28 </a:t>
            </a:r>
            <a:r>
              <a:rPr lang="el-GR" dirty="0" smtClean="0"/>
              <a:t>ασκήσεις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Από </a:t>
            </a:r>
            <a:r>
              <a:rPr lang="el-GR" dirty="0">
                <a:solidFill>
                  <a:schemeClr val="tx2"/>
                </a:solidFill>
              </a:rPr>
              <a:t>το Τ.Ε.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/>
              <a:t>32 </a:t>
            </a:r>
            <a:r>
              <a:rPr lang="el-GR" dirty="0" smtClean="0"/>
              <a:t>ασκήσεις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769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 Βασικοί άξονες διδακτικών οδηγιών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l-GR" dirty="0">
                <a:solidFill>
                  <a:schemeClr val="tx2"/>
                </a:solidFill>
              </a:rPr>
              <a:t>Α</a:t>
            </a:r>
            <a:r>
              <a:rPr lang="el-GR" dirty="0" smtClean="0">
                <a:solidFill>
                  <a:schemeClr val="tx2"/>
                </a:solidFill>
              </a:rPr>
              <a:t>νάπτυξη </a:t>
            </a:r>
            <a:r>
              <a:rPr lang="el-GR" dirty="0">
                <a:solidFill>
                  <a:schemeClr val="tx2"/>
                </a:solidFill>
              </a:rPr>
              <a:t>της </a:t>
            </a:r>
            <a:r>
              <a:rPr lang="el-GR" dirty="0"/>
              <a:t>αξίας θέσης </a:t>
            </a:r>
            <a:r>
              <a:rPr lang="el-GR" dirty="0">
                <a:solidFill>
                  <a:schemeClr val="tx2"/>
                </a:solidFill>
              </a:rPr>
              <a:t>των ψηφίων και </a:t>
            </a:r>
            <a:r>
              <a:rPr lang="el-GR" dirty="0"/>
              <a:t>ανάλυση των αριθμών στο δεκαδικό τους ανάπτυγμα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/>
              <a:t>Ε</a:t>
            </a:r>
            <a:r>
              <a:rPr lang="el-GR" dirty="0" smtClean="0"/>
              <a:t>ννοιολογική </a:t>
            </a:r>
            <a:r>
              <a:rPr lang="el-GR" dirty="0"/>
              <a:t>κατανόηση του πολλαπλασιασμού </a:t>
            </a:r>
            <a:r>
              <a:rPr lang="el-GR" dirty="0">
                <a:solidFill>
                  <a:schemeClr val="tx2"/>
                </a:solidFill>
              </a:rPr>
              <a:t>προσεγγίζοντάς τον ως επαναλαμβανόμενη πρόσθεση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Η</a:t>
            </a: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dirty="0">
                <a:solidFill>
                  <a:schemeClr val="tx2"/>
                </a:solidFill>
              </a:rPr>
              <a:t>μονάδα μέτρησης </a:t>
            </a:r>
            <a:r>
              <a:rPr lang="el-GR" dirty="0" smtClean="0">
                <a:solidFill>
                  <a:schemeClr val="tx2"/>
                </a:solidFill>
              </a:rPr>
              <a:t>μήκους ως </a:t>
            </a:r>
            <a:r>
              <a:rPr lang="el-GR" dirty="0">
                <a:solidFill>
                  <a:schemeClr val="tx2"/>
                </a:solidFill>
              </a:rPr>
              <a:t>μια </a:t>
            </a:r>
            <a:r>
              <a:rPr lang="el-GR" dirty="0"/>
              <a:t>συμβατική </a:t>
            </a:r>
            <a:r>
              <a:rPr lang="el-GR" dirty="0" smtClean="0"/>
              <a:t>μονάδα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Ανάπτυξη </a:t>
            </a:r>
            <a:r>
              <a:rPr lang="el-GR" dirty="0">
                <a:solidFill>
                  <a:schemeClr val="tx2"/>
                </a:solidFill>
              </a:rPr>
              <a:t>δεξιοτήτων στη </a:t>
            </a:r>
            <a:r>
              <a:rPr lang="el-GR" dirty="0"/>
              <a:t>χρήση γεωμετρικών οργάνων </a:t>
            </a:r>
            <a:r>
              <a:rPr lang="el-GR" dirty="0">
                <a:solidFill>
                  <a:schemeClr val="tx2"/>
                </a:solidFill>
              </a:rPr>
              <a:t>(χάρακας, γνώμονας, διαβήτης) 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027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Καταστάσεις </a:t>
            </a:r>
            <a:r>
              <a:rPr lang="el-GR" dirty="0"/>
              <a:t>μερισμού </a:t>
            </a:r>
            <a:r>
              <a:rPr lang="el-GR" dirty="0">
                <a:solidFill>
                  <a:schemeClr val="tx2"/>
                </a:solidFill>
              </a:rPr>
              <a:t>και ίσου μερισμού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/>
              <a:t>Έννοια </a:t>
            </a:r>
            <a:r>
              <a:rPr lang="el-GR" dirty="0"/>
              <a:t>της κλασματικής μονάδας </a:t>
            </a:r>
            <a:r>
              <a:rPr lang="el-GR" dirty="0">
                <a:solidFill>
                  <a:schemeClr val="tx2"/>
                </a:solidFill>
              </a:rPr>
              <a:t>και η σχέση της με τη μονάδα στους φυσικούς αριθμούς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/>
              <a:t>Δ</a:t>
            </a:r>
            <a:r>
              <a:rPr lang="el-GR" dirty="0" smtClean="0"/>
              <a:t>ιαδικασία </a:t>
            </a:r>
            <a:r>
              <a:rPr lang="el-GR" dirty="0"/>
              <a:t>ελέγχου </a:t>
            </a:r>
            <a:r>
              <a:rPr lang="el-GR" dirty="0">
                <a:solidFill>
                  <a:schemeClr val="tx2"/>
                </a:solidFill>
              </a:rPr>
              <a:t>της ορθότητας της πράξης 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smtClean="0"/>
              <a:t>Αλγόριθμος πολλαπλασιασμού </a:t>
            </a:r>
          </a:p>
          <a:p>
            <a:endParaRPr lang="el-GR" dirty="0" smtClean="0"/>
          </a:p>
          <a:p>
            <a:r>
              <a:rPr lang="el-GR" dirty="0" err="1" smtClean="0"/>
              <a:t>Χειραπτικά</a:t>
            </a:r>
            <a:r>
              <a:rPr lang="el-GR" dirty="0" smtClean="0"/>
              <a:t> υλικά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94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Συγκεντρωτικά στοιχεία: </a:t>
            </a:r>
            <a:r>
              <a:rPr lang="el-GR" dirty="0" smtClean="0"/>
              <a:t>Δ΄ </a:t>
            </a:r>
            <a:r>
              <a:rPr lang="el-GR" dirty="0"/>
              <a:t>Δημοτικού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chemeClr val="tx2"/>
                </a:solidFill>
              </a:rPr>
              <a:t>Προτείνεται να μην αξιοποιηθούν διδακτικά: </a:t>
            </a:r>
            <a:r>
              <a:rPr lang="el-GR" dirty="0" smtClean="0"/>
              <a:t>3 </a:t>
            </a:r>
            <a:r>
              <a:rPr lang="el-GR" dirty="0"/>
              <a:t>κεφάλαια </a:t>
            </a:r>
            <a:r>
              <a:rPr lang="el-GR" dirty="0">
                <a:solidFill>
                  <a:schemeClr val="tx2"/>
                </a:solidFill>
              </a:rPr>
              <a:t>(Β.Μ. και Τ.Ε</a:t>
            </a:r>
            <a:r>
              <a:rPr lang="el-GR" dirty="0" smtClean="0">
                <a:solidFill>
                  <a:schemeClr val="tx2"/>
                </a:solidFill>
              </a:rPr>
              <a:t>.)</a:t>
            </a:r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>
                <a:solidFill>
                  <a:schemeClr val="tx2"/>
                </a:solidFill>
              </a:rPr>
              <a:t>Από το Β.Μ.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16 ασκήσεις</a:t>
            </a:r>
            <a:endParaRPr lang="el-GR" dirty="0"/>
          </a:p>
          <a:p>
            <a:endParaRPr lang="el-GR" dirty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Από </a:t>
            </a:r>
            <a:r>
              <a:rPr lang="el-GR" dirty="0">
                <a:solidFill>
                  <a:schemeClr val="tx2"/>
                </a:solidFill>
              </a:rPr>
              <a:t>το Τ.Ε. προτείνεται να μην αξιοποιηθούν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/>
              <a:t>49 ασκήσεις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856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3229</TotalTime>
  <Words>831</Words>
  <Application>Microsoft Office PowerPoint</Application>
  <PresentationFormat>Προβολή στην οθόνη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Ρίζες</vt:lpstr>
      <vt:lpstr>Αναδιάρθρωση και εξορθολογισμός της διδακτέας ύλης</vt:lpstr>
      <vt:lpstr>Διαφάνεια 2</vt:lpstr>
      <vt:lpstr>Συγκεντρωτικά στοιχεία: Α΄ Δημοτικού</vt:lpstr>
      <vt:lpstr>Συγκεντρωτικά στοιχεία: Β΄ Δημοτικού</vt:lpstr>
      <vt:lpstr>Βασικοί άξονες διδακτικών οδηγιών για την Α’ και Β’ Δημοτικού</vt:lpstr>
      <vt:lpstr>Συγκεντρωτικά στοιχεία: Γ΄ Δημοτικού</vt:lpstr>
      <vt:lpstr>  Βασικοί άξονες διδακτικών οδηγιών</vt:lpstr>
      <vt:lpstr>Διαφάνεια 8</vt:lpstr>
      <vt:lpstr>Συγκεντρωτικά στοιχεία: Δ΄ Δημοτικού</vt:lpstr>
      <vt:lpstr>Βασικοί άξονες διδακτικών οδηγιών</vt:lpstr>
      <vt:lpstr>Διαφάνεια 11</vt:lpstr>
      <vt:lpstr>Συγκεντρωτικά στοιχεία: Ε΄ Δημοτικού</vt:lpstr>
      <vt:lpstr>Βασικοί άξονες διδακτικών οδηγιών</vt:lpstr>
      <vt:lpstr>Συγκεντρωτικά στοιχεία: ΣΤ΄ Δημοτικού</vt:lpstr>
      <vt:lpstr>Βασικοί άξονες διδακτικών οδηγιών</vt:lpstr>
      <vt:lpstr>Ψηφιακά δομήματα από τα εμπλουτισμένα σχολικά εγχειρίδια</vt:lpstr>
      <vt:lpstr>Ψηφιακά δομήματα – Κατηγορίες λογισμικών</vt:lpstr>
      <vt:lpstr>Ψηφιακά δομήματα – Κατηγορίες λογισμικών</vt:lpstr>
      <vt:lpstr>Ψηφιακά δομήματα – Κατηγορίες λογισμικών</vt:lpstr>
      <vt:lpstr>Ψηφιακά δομήματα – Κατηγορίες λογισμικών</vt:lpstr>
      <vt:lpstr>Κεφάλαια που αφαιρούνται από την Ε’</vt:lpstr>
      <vt:lpstr>Κεφάλαια που αφαιρούνται από την Στ’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 Lasti</dc:creator>
  <cp:lastModifiedBy>vkarnavas</cp:lastModifiedBy>
  <cp:revision>25</cp:revision>
  <dcterms:created xsi:type="dcterms:W3CDTF">2016-09-16T15:14:33Z</dcterms:created>
  <dcterms:modified xsi:type="dcterms:W3CDTF">2016-09-26T13:52:36Z</dcterms:modified>
</cp:coreProperties>
</file>