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662FCA-FBC0-4C50-AC15-2C5EB3D4159D}" type="datetimeFigureOut">
              <a:rPr lang="el-GR" smtClean="0"/>
              <a:pPr/>
              <a:t>22/9/2016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00B2E9-76A1-4BC2-958B-FBA7566723E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C1676FC6-7C63-4E63-9106-760A97DADEFB}"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3ED8A4D-A803-4D4B-8AF1-4E82717677B9}" type="datetimeFigureOut">
              <a:rPr lang="el-GR" smtClean="0"/>
              <a:pPr/>
              <a:t>22/9/2016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9DD58AA-774D-4E01-A427-328C3E2A103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3ED8A4D-A803-4D4B-8AF1-4E82717677B9}" type="datetimeFigureOut">
              <a:rPr lang="el-GR" smtClean="0"/>
              <a:pPr/>
              <a:t>22/9/2016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9DD58AA-774D-4E01-A427-328C3E2A103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3ED8A4D-A803-4D4B-8AF1-4E82717677B9}" type="datetimeFigureOut">
              <a:rPr lang="el-GR" smtClean="0"/>
              <a:pPr/>
              <a:t>22/9/2016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9DD58AA-774D-4E01-A427-328C3E2A103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3ED8A4D-A803-4D4B-8AF1-4E82717677B9}" type="datetimeFigureOut">
              <a:rPr lang="el-GR" smtClean="0"/>
              <a:pPr/>
              <a:t>22/9/2016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9DD58AA-774D-4E01-A427-328C3E2A103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3ED8A4D-A803-4D4B-8AF1-4E82717677B9}" type="datetimeFigureOut">
              <a:rPr lang="el-GR" smtClean="0"/>
              <a:pPr/>
              <a:t>22/9/2016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9DD58AA-774D-4E01-A427-328C3E2A103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3ED8A4D-A803-4D4B-8AF1-4E82717677B9}" type="datetimeFigureOut">
              <a:rPr lang="el-GR" smtClean="0"/>
              <a:pPr/>
              <a:t>22/9/2016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9DD58AA-774D-4E01-A427-328C3E2A103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3ED8A4D-A803-4D4B-8AF1-4E82717677B9}" type="datetimeFigureOut">
              <a:rPr lang="el-GR" smtClean="0"/>
              <a:pPr/>
              <a:t>22/9/2016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9DD58AA-774D-4E01-A427-328C3E2A103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3ED8A4D-A803-4D4B-8AF1-4E82717677B9}" type="datetimeFigureOut">
              <a:rPr lang="el-GR" smtClean="0"/>
              <a:pPr/>
              <a:t>22/9/2016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9DD58AA-774D-4E01-A427-328C3E2A103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3ED8A4D-A803-4D4B-8AF1-4E82717677B9}" type="datetimeFigureOut">
              <a:rPr lang="el-GR" smtClean="0"/>
              <a:pPr/>
              <a:t>22/9/2016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9DD58AA-774D-4E01-A427-328C3E2A103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3ED8A4D-A803-4D4B-8AF1-4E82717677B9}" type="datetimeFigureOut">
              <a:rPr lang="el-GR" smtClean="0"/>
              <a:pPr/>
              <a:t>22/9/2016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9DD58AA-774D-4E01-A427-328C3E2A103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3ED8A4D-A803-4D4B-8AF1-4E82717677B9}" type="datetimeFigureOut">
              <a:rPr lang="el-GR" smtClean="0"/>
              <a:pPr/>
              <a:t>22/9/2016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9DD58AA-774D-4E01-A427-328C3E2A103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D8A4D-A803-4D4B-8AF1-4E82717677B9}" type="datetimeFigureOut">
              <a:rPr lang="el-GR" smtClean="0"/>
              <a:pPr/>
              <a:t>22/9/2016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D58AA-774D-4E01-A427-328C3E2A103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hyperlink" Target="http://photodentro.edu.gr/lor/r/8521/548?locale=el" TargetMode="External"/><Relationship Id="rId3" Type="http://schemas.openxmlformats.org/officeDocument/2006/relationships/hyperlink" Target="http://photodentro.edu.gr/lor/r/8521/4865?locale=el" TargetMode="External"/><Relationship Id="rId7" Type="http://schemas.openxmlformats.org/officeDocument/2006/relationships/hyperlink" Target="http://photodentro.edu.gr/lor/r/8521/4890?locale=el"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hyperlink" Target="http://photodentro.edu.gr/lor/r/8521/6326?locale=el" TargetMode="External"/><Relationship Id="rId5" Type="http://schemas.openxmlformats.org/officeDocument/2006/relationships/hyperlink" Target="http://photodentro.edu.gr/lor/r/8521/1303?locale=el" TargetMode="External"/><Relationship Id="rId4" Type="http://schemas.openxmlformats.org/officeDocument/2006/relationships/hyperlink" Target="http://photodentro.edu.gr/lor/r/8521/609?locale=el"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photodentro.edu.gr/lor/r/8521/4127?locale=el" TargetMode="External"/><Relationship Id="rId13" Type="http://schemas.openxmlformats.org/officeDocument/2006/relationships/hyperlink" Target="http://photodentro.edu.gr/lor/r/8521/6326?locale=el" TargetMode="External"/><Relationship Id="rId3" Type="http://schemas.openxmlformats.org/officeDocument/2006/relationships/hyperlink" Target="http://photodentro.edu.gr/lor/r/8521/6661?locale=el" TargetMode="External"/><Relationship Id="rId7" Type="http://schemas.openxmlformats.org/officeDocument/2006/relationships/hyperlink" Target="http://photodentro.edu.gr/lor/r/8521/1284?locale=el" TargetMode="External"/><Relationship Id="rId12" Type="http://schemas.openxmlformats.org/officeDocument/2006/relationships/hyperlink" Target="http://photodentro.edu.gr/lor/r/8521/1303?locale=el" TargetMode="External"/><Relationship Id="rId2" Type="http://schemas.openxmlformats.org/officeDocument/2006/relationships/hyperlink" Target="http://photodentro.edu.gr/lor/r/8521/3085?locale=el" TargetMode="External"/><Relationship Id="rId1" Type="http://schemas.openxmlformats.org/officeDocument/2006/relationships/slideLayout" Target="../slideLayouts/slideLayout7.xml"/><Relationship Id="rId6" Type="http://schemas.openxmlformats.org/officeDocument/2006/relationships/hyperlink" Target="http://photodentro.edu.gr/lor/r/8521/1286?locale=el" TargetMode="External"/><Relationship Id="rId11" Type="http://schemas.openxmlformats.org/officeDocument/2006/relationships/hyperlink" Target="http://photodentro.edu.gr/lor/r/8521/609?locale=el" TargetMode="External"/><Relationship Id="rId5" Type="http://schemas.openxmlformats.org/officeDocument/2006/relationships/hyperlink" Target="http://photodentro.edu.gr/lor/r/8521/3154?locale=el" TargetMode="External"/><Relationship Id="rId15" Type="http://schemas.openxmlformats.org/officeDocument/2006/relationships/hyperlink" Target="http://photodentro.edu.gr/lor/r/8521/548?locale=el" TargetMode="External"/><Relationship Id="rId10" Type="http://schemas.openxmlformats.org/officeDocument/2006/relationships/hyperlink" Target="http://photodentro.edu.gr/lor/r/8521/4865?locale=el" TargetMode="External"/><Relationship Id="rId4" Type="http://schemas.openxmlformats.org/officeDocument/2006/relationships/hyperlink" Target="http://photodentro.edu.gr/lor/r/8521/6662?locale=el" TargetMode="External"/><Relationship Id="rId9" Type="http://schemas.openxmlformats.org/officeDocument/2006/relationships/hyperlink" Target="http://photodentro.edu.gr/lor/r/8521/4937?locale=el" TargetMode="External"/><Relationship Id="rId14" Type="http://schemas.openxmlformats.org/officeDocument/2006/relationships/hyperlink" Target="http://photodentro.edu.gr/lor/r/8521/4890?locale=el"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photodentro.edu.gr/lor/r/8521/3080?locale=el" TargetMode="External"/><Relationship Id="rId7" Type="http://schemas.openxmlformats.org/officeDocument/2006/relationships/image" Target="../media/image5.jpeg"/><Relationship Id="rId2" Type="http://schemas.openxmlformats.org/officeDocument/2006/relationships/hyperlink" Target="http://photodentro.edu.gr/lor/r/8521/5063?locale=el" TargetMode="External"/><Relationship Id="rId1" Type="http://schemas.openxmlformats.org/officeDocument/2006/relationships/slideLayout" Target="../slideLayouts/slideLayout7.xml"/><Relationship Id="rId6" Type="http://schemas.openxmlformats.org/officeDocument/2006/relationships/hyperlink" Target="http://photodentro.edu.gr/lor/r/8521/6650?locale=el" TargetMode="External"/><Relationship Id="rId5" Type="http://schemas.openxmlformats.org/officeDocument/2006/relationships/hyperlink" Target="http://photodentro.edu.gr/lor/r/8521/6667?locale=el" TargetMode="External"/><Relationship Id="rId4" Type="http://schemas.openxmlformats.org/officeDocument/2006/relationships/hyperlink" Target="http://photodentro.edu.gr/lor/r/8521/6736?locale=el"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photodentro.edu.gr/lor/r/8521/3109?locale=el" TargetMode="External"/><Relationship Id="rId3" Type="http://schemas.openxmlformats.org/officeDocument/2006/relationships/hyperlink" Target="http://photodentro.edu.gr/lor/r/8521/5121?locale=el" TargetMode="External"/><Relationship Id="rId7" Type="http://schemas.openxmlformats.org/officeDocument/2006/relationships/hyperlink" Target="http://photodentro.edu.gr/lor/r/8521/6235?locale=el" TargetMode="External"/><Relationship Id="rId2" Type="http://schemas.openxmlformats.org/officeDocument/2006/relationships/hyperlink" Target="http://photodentro.edu.gr/lor/r/8521/6718?locale=el" TargetMode="External"/><Relationship Id="rId1" Type="http://schemas.openxmlformats.org/officeDocument/2006/relationships/slideLayout" Target="../slideLayouts/slideLayout7.xml"/><Relationship Id="rId6" Type="http://schemas.openxmlformats.org/officeDocument/2006/relationships/hyperlink" Target="http://photodentro.edu.gr/lor/r/8521/6234?locale=el" TargetMode="External"/><Relationship Id="rId5" Type="http://schemas.openxmlformats.org/officeDocument/2006/relationships/hyperlink" Target="http://photodentro.edu.gr/lor/r/8521/6237?locale=el" TargetMode="External"/><Relationship Id="rId10" Type="http://schemas.openxmlformats.org/officeDocument/2006/relationships/hyperlink" Target="http://photodentro.edu.gr/lor/r/8521/3163?locale=el" TargetMode="External"/><Relationship Id="rId4" Type="http://schemas.openxmlformats.org/officeDocument/2006/relationships/hyperlink" Target="http://photodentro.edu.gr/lor/r/8521/3098?locale=el" TargetMode="External"/><Relationship Id="rId9" Type="http://schemas.openxmlformats.org/officeDocument/2006/relationships/hyperlink" Target="http://photodentro.edu.gr/lor/r/8521/6233?locale=e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photodentro.edu.gr/lor/r/8521/5061?locale=el" TargetMode="External"/><Relationship Id="rId2" Type="http://schemas.openxmlformats.org/officeDocument/2006/relationships/hyperlink" Target="http://photodentro.edu.gr/lor/r/8521/6231?locale=el" TargetMode="Externa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photodentro.edu.gr/lor/r/8521/5122?locale=el"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photodentro.edu.gr/lor/r/8521/3139?locale=el" TargetMode="External"/><Relationship Id="rId2" Type="http://schemas.openxmlformats.org/officeDocument/2006/relationships/hyperlink" Target="http://photodentro.edu.gr/lor/r/8521/3137?locale=el" TargetMode="Externa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hyperlink" Target="http://photodentro.edu.gr/lor/r/8521/6688?locale=e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photodentro.edu.gr/lor/r/8521/1284?locale=el" TargetMode="External"/><Relationship Id="rId2" Type="http://schemas.openxmlformats.org/officeDocument/2006/relationships/hyperlink" Target="http://photodentro.edu.gr/lor/r/8521/3085?locale=el" TargetMode="Externa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photodentro.edu.gr/lor/r/8521/4937?locale=el" TargetMode="External"/><Relationship Id="rId4" Type="http://schemas.openxmlformats.org/officeDocument/2006/relationships/hyperlink" Target="http://photodentro.edu.gr/lor/r/8521/4127?locale=e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photodentro.edu.gr/lor/r/8521/6661?locale=el"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hyperlink" Target="http://photodentro.edu.gr/lor/r/8521/1286?locale=el" TargetMode="External"/><Relationship Id="rId5" Type="http://schemas.openxmlformats.org/officeDocument/2006/relationships/hyperlink" Target="http://photodentro.edu.gr/lor/r/8521/3154?locale=el" TargetMode="External"/><Relationship Id="rId4" Type="http://schemas.openxmlformats.org/officeDocument/2006/relationships/hyperlink" Target="http://photodentro.edu.gr/lor/r/8521/6662?locale=e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photodentro.edu.gr/lor/r/8521/6662?locale=el"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124744"/>
            <a:ext cx="9144000" cy="1944216"/>
          </a:xfrm>
        </p:spPr>
        <p:txBody>
          <a:bodyPr>
            <a:noAutofit/>
          </a:bodyPr>
          <a:lstStyle/>
          <a:p>
            <a:r>
              <a:rPr lang="el-GR" sz="3200" b="1" dirty="0" smtClean="0">
                <a:solidFill>
                  <a:schemeClr val="tx2">
                    <a:lumMod val="50000"/>
                  </a:schemeClr>
                </a:solidFill>
              </a:rPr>
              <a:t>Δράση </a:t>
            </a:r>
            <a:br>
              <a:rPr lang="el-GR" sz="3200" b="1" dirty="0" smtClean="0">
                <a:solidFill>
                  <a:schemeClr val="tx2">
                    <a:lumMod val="50000"/>
                  </a:schemeClr>
                </a:solidFill>
              </a:rPr>
            </a:br>
            <a:r>
              <a:rPr lang="el-GR" sz="3200" b="1" dirty="0" smtClean="0">
                <a:solidFill>
                  <a:schemeClr val="tx2">
                    <a:lumMod val="50000"/>
                  </a:schemeClr>
                </a:solidFill>
              </a:rPr>
              <a:t> Αναδιάρθρωση και </a:t>
            </a:r>
            <a:r>
              <a:rPr lang="el-GR" sz="3200" b="1" dirty="0" err="1" smtClean="0">
                <a:solidFill>
                  <a:schemeClr val="tx2">
                    <a:lumMod val="50000"/>
                  </a:schemeClr>
                </a:solidFill>
              </a:rPr>
              <a:t>εξορθολογισμός</a:t>
            </a:r>
            <a:r>
              <a:rPr lang="el-GR" sz="3200" b="1" dirty="0" smtClean="0">
                <a:solidFill>
                  <a:schemeClr val="tx2">
                    <a:lumMod val="50000"/>
                  </a:schemeClr>
                </a:solidFill>
              </a:rPr>
              <a:t> διδακτέας ύλης</a:t>
            </a:r>
            <a:br>
              <a:rPr lang="el-GR" sz="3200" b="1" dirty="0" smtClean="0">
                <a:solidFill>
                  <a:schemeClr val="tx2">
                    <a:lumMod val="50000"/>
                  </a:schemeClr>
                </a:solidFill>
              </a:rPr>
            </a:br>
            <a:r>
              <a:rPr lang="el-GR" sz="3200" b="1" dirty="0" smtClean="0">
                <a:solidFill>
                  <a:schemeClr val="tx2">
                    <a:lumMod val="50000"/>
                  </a:schemeClr>
                </a:solidFill>
              </a:rPr>
              <a:t> Βιολογίας Γυμνασίου - ΓΕΛ</a:t>
            </a:r>
            <a:endParaRPr lang="el-GR" sz="3200" b="1" dirty="0">
              <a:solidFill>
                <a:schemeClr val="tx2">
                  <a:lumMod val="50000"/>
                </a:schemeClr>
              </a:solidFill>
            </a:endParaRPr>
          </a:p>
        </p:txBody>
      </p:sp>
      <p:pic>
        <p:nvPicPr>
          <p:cNvPr id="50178" name="Picture 2" descr="Αποτέλεσμα εικόνας για υπουργείο παιδείας logo"/>
          <p:cNvPicPr>
            <a:picLocks noChangeAspect="1" noChangeArrowheads="1"/>
          </p:cNvPicPr>
          <p:nvPr/>
        </p:nvPicPr>
        <p:blipFill>
          <a:blip r:embed="rId2" cstate="print"/>
          <a:srcRect/>
          <a:stretch>
            <a:fillRect/>
          </a:stretch>
        </p:blipFill>
        <p:spPr bwMode="auto">
          <a:xfrm>
            <a:off x="179512" y="188640"/>
            <a:ext cx="3286125" cy="864096"/>
          </a:xfrm>
          <a:prstGeom prst="rect">
            <a:avLst/>
          </a:prstGeom>
          <a:noFill/>
        </p:spPr>
      </p:pic>
      <p:pic>
        <p:nvPicPr>
          <p:cNvPr id="50182" name="Picture 6" descr="Αποτέλεσμα εικόνας για ινστιτουτο εκπαιδευτικησ πολιτικησ"/>
          <p:cNvPicPr>
            <a:picLocks noChangeAspect="1" noChangeArrowheads="1"/>
          </p:cNvPicPr>
          <p:nvPr/>
        </p:nvPicPr>
        <p:blipFill>
          <a:blip r:embed="rId3" cstate="print"/>
          <a:srcRect/>
          <a:stretch>
            <a:fillRect/>
          </a:stretch>
        </p:blipFill>
        <p:spPr bwMode="auto">
          <a:xfrm>
            <a:off x="5831632" y="44624"/>
            <a:ext cx="3312368" cy="723900"/>
          </a:xfrm>
          <a:prstGeom prst="rect">
            <a:avLst/>
          </a:prstGeom>
          <a:noFill/>
        </p:spPr>
      </p:pic>
      <p:sp>
        <p:nvSpPr>
          <p:cNvPr id="16" name="15 - Ορθογώνιο"/>
          <p:cNvSpPr/>
          <p:nvPr/>
        </p:nvSpPr>
        <p:spPr>
          <a:xfrm>
            <a:off x="3563888" y="4077072"/>
            <a:ext cx="5351235" cy="1938992"/>
          </a:xfrm>
          <a:prstGeom prst="rect">
            <a:avLst/>
          </a:prstGeom>
        </p:spPr>
        <p:txBody>
          <a:bodyPr wrap="square">
            <a:spAutoFit/>
          </a:bodyPr>
          <a:lstStyle/>
          <a:p>
            <a:r>
              <a:rPr lang="el-GR" sz="2400" b="1" dirty="0" smtClean="0">
                <a:solidFill>
                  <a:schemeClr val="accent1">
                    <a:lumMod val="50000"/>
                  </a:schemeClr>
                </a:solidFill>
              </a:rPr>
              <a:t>Δρ. Αποστολόπουλος Κωνσταντίνος</a:t>
            </a:r>
          </a:p>
          <a:p>
            <a:r>
              <a:rPr lang="el-GR" sz="2400" b="1" dirty="0" smtClean="0">
                <a:solidFill>
                  <a:schemeClr val="accent1">
                    <a:lumMod val="50000"/>
                  </a:schemeClr>
                </a:solidFill>
              </a:rPr>
              <a:t>Δρ. </a:t>
            </a:r>
            <a:r>
              <a:rPr lang="el-GR" sz="2400" b="1" dirty="0" err="1" smtClean="0">
                <a:solidFill>
                  <a:schemeClr val="accent1">
                    <a:lumMod val="50000"/>
                  </a:schemeClr>
                </a:solidFill>
              </a:rPr>
              <a:t>Γεωργάτου</a:t>
            </a:r>
            <a:r>
              <a:rPr lang="el-GR" sz="2400" b="1" dirty="0" smtClean="0">
                <a:solidFill>
                  <a:schemeClr val="accent1">
                    <a:lumMod val="50000"/>
                  </a:schemeClr>
                </a:solidFill>
              </a:rPr>
              <a:t> </a:t>
            </a:r>
            <a:r>
              <a:rPr lang="el-GR" sz="2400" b="1" dirty="0" err="1" smtClean="0">
                <a:solidFill>
                  <a:schemeClr val="accent1">
                    <a:lumMod val="50000"/>
                  </a:schemeClr>
                </a:solidFill>
              </a:rPr>
              <a:t>Μάνια</a:t>
            </a:r>
            <a:r>
              <a:rPr lang="el-GR" sz="2400" b="1" dirty="0" smtClean="0">
                <a:solidFill>
                  <a:schemeClr val="accent1">
                    <a:lumMod val="50000"/>
                  </a:schemeClr>
                </a:solidFill>
              </a:rPr>
              <a:t>, Βιολόγος </a:t>
            </a:r>
          </a:p>
          <a:p>
            <a:r>
              <a:rPr lang="el-GR" sz="2400" b="1" dirty="0" err="1" smtClean="0">
                <a:solidFill>
                  <a:schemeClr val="accent1">
                    <a:lumMod val="50000"/>
                  </a:schemeClr>
                </a:solidFill>
              </a:rPr>
              <a:t>Δοκοπούλου</a:t>
            </a:r>
            <a:r>
              <a:rPr lang="el-GR" sz="2400" b="1" dirty="0" smtClean="0">
                <a:solidFill>
                  <a:schemeClr val="accent1">
                    <a:lumMod val="50000"/>
                  </a:schemeClr>
                </a:solidFill>
              </a:rPr>
              <a:t> Μαρία, Βιολόγος </a:t>
            </a:r>
            <a:r>
              <a:rPr lang="en-US" sz="2400" b="1" dirty="0" err="1" smtClean="0">
                <a:solidFill>
                  <a:schemeClr val="accent1">
                    <a:lumMod val="50000"/>
                  </a:schemeClr>
                </a:solidFill>
              </a:rPr>
              <a:t>MSc</a:t>
            </a:r>
            <a:endParaRPr lang="el-GR" sz="2400" b="1" dirty="0" smtClean="0">
              <a:solidFill>
                <a:schemeClr val="accent1">
                  <a:lumMod val="50000"/>
                </a:schemeClr>
              </a:solidFill>
            </a:endParaRPr>
          </a:p>
          <a:p>
            <a:endParaRPr lang="el-GR" sz="2400" b="1" dirty="0" smtClean="0">
              <a:solidFill>
                <a:schemeClr val="accent1">
                  <a:lumMod val="50000"/>
                </a:schemeClr>
              </a:solidFill>
            </a:endParaRPr>
          </a:p>
          <a:p>
            <a:endParaRPr lang="el-GR" sz="2400" dirty="0"/>
          </a:p>
        </p:txBody>
      </p:sp>
      <p:pic>
        <p:nvPicPr>
          <p:cNvPr id="2050" name="Picture 2"/>
          <p:cNvPicPr>
            <a:picLocks noChangeAspect="1" noChangeArrowheads="1"/>
          </p:cNvPicPr>
          <p:nvPr/>
        </p:nvPicPr>
        <p:blipFill>
          <a:blip r:embed="rId4" cstate="print"/>
          <a:srcRect l="10167" t="72624" r="11740" b="13376"/>
          <a:stretch>
            <a:fillRect/>
          </a:stretch>
        </p:blipFill>
        <p:spPr bwMode="auto">
          <a:xfrm>
            <a:off x="0" y="5661248"/>
            <a:ext cx="9144000" cy="11521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 TextBox"/>
          <p:cNvSpPr txBox="1"/>
          <p:nvPr/>
        </p:nvSpPr>
        <p:spPr>
          <a:xfrm>
            <a:off x="2597510" y="44624"/>
            <a:ext cx="4554067" cy="523220"/>
          </a:xfrm>
          <a:prstGeom prst="rect">
            <a:avLst/>
          </a:prstGeom>
          <a:noFill/>
        </p:spPr>
        <p:txBody>
          <a:bodyPr wrap="none" rtlCol="0">
            <a:spAutoFit/>
          </a:bodyPr>
          <a:lstStyle/>
          <a:p>
            <a:r>
              <a:rPr lang="el-GR" sz="2800" b="1" dirty="0" smtClean="0">
                <a:solidFill>
                  <a:schemeClr val="accent1">
                    <a:lumMod val="50000"/>
                  </a:schemeClr>
                </a:solidFill>
              </a:rPr>
              <a:t>Βιολογία Α΄ Ημερησίου ΓΕΛ </a:t>
            </a:r>
            <a:endParaRPr lang="el-GR" sz="2800" b="1" dirty="0">
              <a:solidFill>
                <a:schemeClr val="accent1">
                  <a:lumMod val="50000"/>
                </a:schemeClr>
              </a:solidFill>
            </a:endParaRPr>
          </a:p>
        </p:txBody>
      </p:sp>
      <p:pic>
        <p:nvPicPr>
          <p:cNvPr id="16" name="Picture 2" descr="Αποτέλεσμα εικόνας για βιολογία βιβλίο"/>
          <p:cNvPicPr>
            <a:picLocks noChangeAspect="1" noChangeArrowheads="1"/>
          </p:cNvPicPr>
          <p:nvPr/>
        </p:nvPicPr>
        <p:blipFill>
          <a:blip r:embed="rId2" cstate="print"/>
          <a:srcRect/>
          <a:stretch>
            <a:fillRect/>
          </a:stretch>
        </p:blipFill>
        <p:spPr bwMode="auto">
          <a:xfrm>
            <a:off x="323528" y="764704"/>
            <a:ext cx="1008112" cy="1584176"/>
          </a:xfrm>
          <a:prstGeom prst="rect">
            <a:avLst/>
          </a:prstGeom>
          <a:noFill/>
        </p:spPr>
      </p:pic>
      <p:graphicFrame>
        <p:nvGraphicFramePr>
          <p:cNvPr id="15" name="14 - Πίνακας"/>
          <p:cNvGraphicFramePr>
            <a:graphicFrameLocks noGrp="1"/>
          </p:cNvGraphicFramePr>
          <p:nvPr/>
        </p:nvGraphicFramePr>
        <p:xfrm>
          <a:off x="1763688" y="620688"/>
          <a:ext cx="7380312" cy="6275068"/>
        </p:xfrm>
        <a:graphic>
          <a:graphicData uri="http://schemas.openxmlformats.org/drawingml/2006/table">
            <a:tbl>
              <a:tblPr>
                <a:tableStyleId>{2D5ABB26-0587-4C30-8999-92F81FD0307C}</a:tableStyleId>
              </a:tblPr>
              <a:tblGrid>
                <a:gridCol w="1494904"/>
                <a:gridCol w="5271416"/>
                <a:gridCol w="613992"/>
              </a:tblGrid>
              <a:tr h="218027">
                <a:tc gridSpan="3">
                  <a:txBody>
                    <a:bodyPr/>
                    <a:lstStyle/>
                    <a:p>
                      <a:pPr algn="ctr">
                        <a:lnSpc>
                          <a:spcPct val="115000"/>
                        </a:lnSpc>
                        <a:spcAft>
                          <a:spcPts val="0"/>
                        </a:spcAft>
                      </a:pPr>
                      <a:r>
                        <a:rPr lang="el-GR" sz="1600" b="1" dirty="0"/>
                        <a:t>Κεφάλαιο 12 Αναπαραγωγή – Ανάπτυξη (22 ώρες)</a:t>
                      </a:r>
                      <a:endParaRPr lang="el-GR" sz="1600" b="1" dirty="0">
                        <a:latin typeface="Times New Roman"/>
                        <a:ea typeface="Times New Roman"/>
                        <a:cs typeface="Times New Roman"/>
                      </a:endParaRPr>
                    </a:p>
                  </a:txBody>
                  <a:tcPr marL="58899" marR="58899" marT="0" marB="0" anchor="ctr"/>
                </a:tc>
                <a:tc hMerge="1">
                  <a:txBody>
                    <a:bodyPr/>
                    <a:lstStyle/>
                    <a:p>
                      <a:endParaRPr lang="el-GR"/>
                    </a:p>
                  </a:txBody>
                  <a:tcPr/>
                </a:tc>
                <a:tc hMerge="1">
                  <a:txBody>
                    <a:bodyPr/>
                    <a:lstStyle/>
                    <a:p>
                      <a:endParaRPr lang="el-GR"/>
                    </a:p>
                  </a:txBody>
                  <a:tcPr/>
                </a:tc>
              </a:tr>
              <a:tr h="1744217">
                <a:tc>
                  <a:txBody>
                    <a:bodyPr/>
                    <a:lstStyle/>
                    <a:p>
                      <a:pPr algn="l">
                        <a:lnSpc>
                          <a:spcPct val="115000"/>
                        </a:lnSpc>
                        <a:spcAft>
                          <a:spcPts val="0"/>
                        </a:spcAft>
                      </a:pPr>
                      <a:r>
                        <a:rPr lang="el-GR" sz="1300" dirty="0"/>
                        <a:t>Δομή και Λειτουργία αναπαραγωγικού συστήματος</a:t>
                      </a:r>
                      <a:endParaRPr lang="el-GR" sz="1300" dirty="0">
                        <a:latin typeface="Times New Roman"/>
                        <a:ea typeface="Times New Roman"/>
                        <a:cs typeface="Times New Roman"/>
                      </a:endParaRPr>
                    </a:p>
                  </a:txBody>
                  <a:tcPr marL="58899" marR="58899" marT="0" marB="0" anchor="ctr"/>
                </a:tc>
                <a:tc>
                  <a:txBody>
                    <a:bodyPr/>
                    <a:lstStyle/>
                    <a:p>
                      <a:pPr algn="l">
                        <a:lnSpc>
                          <a:spcPct val="115000"/>
                        </a:lnSpc>
                        <a:spcAft>
                          <a:spcPts val="0"/>
                        </a:spcAft>
                      </a:pPr>
                      <a:r>
                        <a:rPr lang="el-GR" sz="1300" dirty="0"/>
                        <a:t>Προτείνεται να αξιοποιηθεί το ψηφιακό υλικό:</a:t>
                      </a:r>
                    </a:p>
                    <a:p>
                      <a:pPr algn="l">
                        <a:lnSpc>
                          <a:spcPct val="115000"/>
                        </a:lnSpc>
                        <a:spcAft>
                          <a:spcPts val="0"/>
                        </a:spcAft>
                      </a:pPr>
                      <a:r>
                        <a:rPr lang="el-GR" sz="1300" dirty="0"/>
                        <a:t> Η πορεία του ωαρίου</a:t>
                      </a:r>
                    </a:p>
                    <a:p>
                      <a:pPr algn="l">
                        <a:lnSpc>
                          <a:spcPct val="115000"/>
                        </a:lnSpc>
                        <a:spcAft>
                          <a:spcPts val="0"/>
                        </a:spcAft>
                      </a:pPr>
                      <a:r>
                        <a:rPr lang="el-GR" sz="1300" u="sng" dirty="0">
                          <a:hlinkClick r:id="rId3"/>
                        </a:rPr>
                        <a:t>http://photodentro.edu.gr/lor/r/8521/4865?locale=el</a:t>
                      </a:r>
                      <a:endParaRPr lang="el-GR" sz="1300" dirty="0"/>
                    </a:p>
                    <a:p>
                      <a:pPr algn="l">
                        <a:lnSpc>
                          <a:spcPct val="115000"/>
                        </a:lnSpc>
                        <a:spcAft>
                          <a:spcPts val="0"/>
                        </a:spcAft>
                      </a:pPr>
                      <a:r>
                        <a:rPr lang="el-GR" sz="1300" u="sng" dirty="0"/>
                        <a:t>Η διδασκαλία του </a:t>
                      </a:r>
                      <a:r>
                        <a:rPr lang="el-GR" sz="1300" u="sng" dirty="0" err="1"/>
                        <a:t>Εμμηνορρυσιακού</a:t>
                      </a:r>
                      <a:r>
                        <a:rPr lang="el-GR" sz="1300" u="sng" dirty="0"/>
                        <a:t> κύκλου να γίνει από το κείμενο των προσαρτήσεων.</a:t>
                      </a:r>
                      <a:endParaRPr lang="el-GR" sz="1300" dirty="0"/>
                    </a:p>
                    <a:p>
                      <a:pPr algn="l">
                        <a:lnSpc>
                          <a:spcPct val="115000"/>
                        </a:lnSpc>
                        <a:spcAft>
                          <a:spcPts val="0"/>
                        </a:spcAft>
                      </a:pPr>
                      <a:r>
                        <a:rPr lang="el-GR" sz="1300" dirty="0"/>
                        <a:t>Προτείνεται να αξιοποιηθεί το ψηφιακό υλικό:</a:t>
                      </a:r>
                    </a:p>
                    <a:p>
                      <a:pPr algn="l">
                        <a:lnSpc>
                          <a:spcPct val="115000"/>
                        </a:lnSpc>
                        <a:spcAft>
                          <a:spcPts val="0"/>
                        </a:spcAft>
                      </a:pPr>
                      <a:r>
                        <a:rPr lang="el-GR" sz="1300" dirty="0"/>
                        <a:t>Ο έμμηνος κύκλος</a:t>
                      </a:r>
                    </a:p>
                    <a:p>
                      <a:pPr algn="l">
                        <a:lnSpc>
                          <a:spcPct val="115000"/>
                        </a:lnSpc>
                        <a:spcAft>
                          <a:spcPts val="0"/>
                        </a:spcAft>
                      </a:pPr>
                      <a:r>
                        <a:rPr lang="el-GR" sz="1300" u="sng" dirty="0">
                          <a:hlinkClick r:id="rId4"/>
                        </a:rPr>
                        <a:t>http://photodentro.edu.gr/lor/r/8521/609?locale=el</a:t>
                      </a:r>
                      <a:endParaRPr lang="el-GR" sz="1300" dirty="0">
                        <a:latin typeface="Times New Roman"/>
                        <a:ea typeface="Times New Roman"/>
                        <a:cs typeface="Times New Roman"/>
                      </a:endParaRPr>
                    </a:p>
                  </a:txBody>
                  <a:tcPr marL="58899" marR="58899" marT="0" marB="0" anchor="ctr"/>
                </a:tc>
                <a:tc>
                  <a:txBody>
                    <a:bodyPr/>
                    <a:lstStyle/>
                    <a:p>
                      <a:pPr algn="ctr">
                        <a:lnSpc>
                          <a:spcPct val="115000"/>
                        </a:lnSpc>
                        <a:spcAft>
                          <a:spcPts val="0"/>
                        </a:spcAft>
                      </a:pPr>
                      <a:endParaRPr lang="el-GR" sz="1300"/>
                    </a:p>
                    <a:p>
                      <a:pPr algn="ctr">
                        <a:lnSpc>
                          <a:spcPct val="115000"/>
                        </a:lnSpc>
                        <a:spcAft>
                          <a:spcPts val="0"/>
                        </a:spcAft>
                      </a:pPr>
                      <a:r>
                        <a:rPr lang="el-GR" sz="1300"/>
                        <a:t>6</a:t>
                      </a:r>
                      <a:endParaRPr lang="el-GR" sz="1300">
                        <a:latin typeface="Times New Roman"/>
                        <a:ea typeface="Times New Roman"/>
                        <a:cs typeface="Times New Roman"/>
                      </a:endParaRPr>
                    </a:p>
                  </a:txBody>
                  <a:tcPr marL="58899" marR="58899" marT="0" marB="0"/>
                </a:tc>
              </a:tr>
              <a:tr h="654081">
                <a:tc>
                  <a:txBody>
                    <a:bodyPr/>
                    <a:lstStyle/>
                    <a:p>
                      <a:pPr algn="l">
                        <a:lnSpc>
                          <a:spcPct val="115000"/>
                        </a:lnSpc>
                        <a:spcAft>
                          <a:spcPts val="0"/>
                        </a:spcAft>
                      </a:pPr>
                      <a:r>
                        <a:rPr lang="el-GR" sz="1300" dirty="0"/>
                        <a:t>Από τη μείωση στη γονιμοποίηση</a:t>
                      </a:r>
                      <a:endParaRPr lang="el-GR" sz="1300" dirty="0">
                        <a:latin typeface="Times New Roman"/>
                        <a:ea typeface="Times New Roman"/>
                        <a:cs typeface="Times New Roman"/>
                      </a:endParaRPr>
                    </a:p>
                  </a:txBody>
                  <a:tcPr marL="58899" marR="58899" marT="0" marB="0" anchor="ctr"/>
                </a:tc>
                <a:tc>
                  <a:txBody>
                    <a:bodyPr/>
                    <a:lstStyle/>
                    <a:p>
                      <a:pPr algn="l">
                        <a:lnSpc>
                          <a:spcPct val="115000"/>
                        </a:lnSpc>
                        <a:spcAft>
                          <a:spcPts val="0"/>
                        </a:spcAft>
                      </a:pPr>
                      <a:r>
                        <a:rPr lang="el-GR" sz="1300" dirty="0"/>
                        <a:t>Προτείνεται να αξιοποιηθεί το ψηφιακό υλικό:</a:t>
                      </a:r>
                    </a:p>
                    <a:p>
                      <a:pPr algn="l">
                        <a:lnSpc>
                          <a:spcPct val="115000"/>
                        </a:lnSpc>
                        <a:spcAft>
                          <a:spcPts val="0"/>
                        </a:spcAft>
                      </a:pPr>
                      <a:r>
                        <a:rPr lang="el-GR" sz="1300" dirty="0"/>
                        <a:t>Γονιμοποίηση ωαρίου</a:t>
                      </a:r>
                    </a:p>
                    <a:p>
                      <a:pPr algn="l">
                        <a:lnSpc>
                          <a:spcPct val="115000"/>
                        </a:lnSpc>
                        <a:spcAft>
                          <a:spcPts val="0"/>
                        </a:spcAft>
                      </a:pPr>
                      <a:r>
                        <a:rPr lang="el-GR" sz="1300" u="sng" dirty="0">
                          <a:hlinkClick r:id="rId5"/>
                        </a:rPr>
                        <a:t>http://photodentro.edu.gr/lor/r/8521/1303?locale=el</a:t>
                      </a:r>
                      <a:endParaRPr lang="el-GR" sz="1300" dirty="0">
                        <a:latin typeface="Times New Roman"/>
                        <a:ea typeface="Times New Roman"/>
                        <a:cs typeface="Times New Roman"/>
                      </a:endParaRPr>
                    </a:p>
                  </a:txBody>
                  <a:tcPr marL="58899" marR="58899" marT="0" marB="0" anchor="ctr"/>
                </a:tc>
                <a:tc>
                  <a:txBody>
                    <a:bodyPr/>
                    <a:lstStyle/>
                    <a:p>
                      <a:pPr algn="ctr">
                        <a:lnSpc>
                          <a:spcPct val="115000"/>
                        </a:lnSpc>
                        <a:spcAft>
                          <a:spcPts val="0"/>
                        </a:spcAft>
                      </a:pPr>
                      <a:r>
                        <a:rPr lang="el-GR" sz="1300"/>
                        <a:t>6</a:t>
                      </a:r>
                      <a:endParaRPr lang="el-GR" sz="1300">
                        <a:latin typeface="Times New Roman"/>
                        <a:ea typeface="Times New Roman"/>
                        <a:cs typeface="Times New Roman"/>
                      </a:endParaRPr>
                    </a:p>
                  </a:txBody>
                  <a:tcPr marL="58899" marR="58899" marT="0" marB="0"/>
                </a:tc>
              </a:tr>
              <a:tr h="3488434">
                <a:tc>
                  <a:txBody>
                    <a:bodyPr/>
                    <a:lstStyle/>
                    <a:p>
                      <a:pPr algn="l">
                        <a:lnSpc>
                          <a:spcPct val="115000"/>
                        </a:lnSpc>
                        <a:spcAft>
                          <a:spcPts val="0"/>
                        </a:spcAft>
                      </a:pPr>
                      <a:r>
                        <a:rPr lang="el-GR" sz="1300" dirty="0"/>
                        <a:t>Ανάπτυξη του εμβρύου- Τοκετός</a:t>
                      </a:r>
                      <a:endParaRPr lang="el-GR" sz="1300" dirty="0">
                        <a:latin typeface="Times New Roman"/>
                        <a:ea typeface="Times New Roman"/>
                        <a:cs typeface="Times New Roman"/>
                      </a:endParaRPr>
                    </a:p>
                  </a:txBody>
                  <a:tcPr marL="58899" marR="58899" marT="0" marB="0" anchor="ctr"/>
                </a:tc>
                <a:tc>
                  <a:txBody>
                    <a:bodyPr/>
                    <a:lstStyle/>
                    <a:p>
                      <a:pPr algn="l">
                        <a:lnSpc>
                          <a:spcPct val="115000"/>
                        </a:lnSpc>
                        <a:spcAft>
                          <a:spcPts val="0"/>
                        </a:spcAft>
                      </a:pPr>
                      <a:r>
                        <a:rPr lang="el-GR" sz="1300" dirty="0"/>
                        <a:t>Προτείνεται να αξιοποιηθεί το ψηφιακό υλικό:</a:t>
                      </a:r>
                    </a:p>
                    <a:p>
                      <a:pPr algn="l">
                        <a:lnSpc>
                          <a:spcPct val="115000"/>
                        </a:lnSpc>
                        <a:spcAft>
                          <a:spcPts val="0"/>
                        </a:spcAft>
                      </a:pPr>
                      <a:r>
                        <a:rPr lang="el-GR" sz="1300" dirty="0"/>
                        <a:t>Υπερηχογράφημα εμβρύου</a:t>
                      </a:r>
                    </a:p>
                    <a:p>
                      <a:pPr algn="l">
                        <a:lnSpc>
                          <a:spcPct val="115000"/>
                        </a:lnSpc>
                        <a:spcAft>
                          <a:spcPts val="0"/>
                        </a:spcAft>
                      </a:pPr>
                      <a:r>
                        <a:rPr lang="el-GR" sz="1300" u="sng" dirty="0">
                          <a:hlinkClick r:id="rId6"/>
                        </a:rPr>
                        <a:t>http://photodentro.edu.gr/lor/r/8521/6326?locale=el</a:t>
                      </a:r>
                      <a:endParaRPr lang="el-GR" sz="1300" dirty="0"/>
                    </a:p>
                    <a:p>
                      <a:pPr algn="l">
                        <a:lnSpc>
                          <a:spcPct val="115000"/>
                        </a:lnSpc>
                        <a:spcAft>
                          <a:spcPts val="0"/>
                        </a:spcAft>
                      </a:pPr>
                      <a:r>
                        <a:rPr lang="el-GR" sz="1300" dirty="0"/>
                        <a:t>Οι φάσεις της εγκυμοσύνης</a:t>
                      </a:r>
                    </a:p>
                    <a:p>
                      <a:pPr algn="l">
                        <a:lnSpc>
                          <a:spcPct val="115000"/>
                        </a:lnSpc>
                        <a:spcAft>
                          <a:spcPts val="0"/>
                        </a:spcAft>
                      </a:pPr>
                      <a:r>
                        <a:rPr lang="el-GR" sz="1300" u="sng" dirty="0">
                          <a:hlinkClick r:id="rId7"/>
                        </a:rPr>
                        <a:t>http://photodentro.edu.gr/lor/r/8521/4890?locale=el</a:t>
                      </a:r>
                      <a:endParaRPr lang="el-GR" sz="1300" dirty="0"/>
                    </a:p>
                    <a:p>
                      <a:pPr algn="l">
                        <a:lnSpc>
                          <a:spcPct val="115000"/>
                        </a:lnSpc>
                        <a:spcAft>
                          <a:spcPts val="0"/>
                        </a:spcAft>
                      </a:pPr>
                      <a:r>
                        <a:rPr lang="el-GR" sz="1300" dirty="0" err="1"/>
                        <a:t>Βλαστοκύτταρα</a:t>
                      </a:r>
                      <a:endParaRPr lang="el-GR" sz="1300" dirty="0"/>
                    </a:p>
                    <a:p>
                      <a:pPr algn="l">
                        <a:lnSpc>
                          <a:spcPct val="115000"/>
                        </a:lnSpc>
                        <a:spcAft>
                          <a:spcPts val="0"/>
                        </a:spcAft>
                      </a:pPr>
                      <a:r>
                        <a:rPr lang="el-GR" sz="1300" u="sng" dirty="0">
                          <a:hlinkClick r:id="rId8"/>
                        </a:rPr>
                        <a:t>http://photodentro.edu.gr/lor/r/8521/548?locale=el</a:t>
                      </a:r>
                      <a:endParaRPr lang="el-GR" sz="1300" dirty="0"/>
                    </a:p>
                    <a:p>
                      <a:pPr algn="l">
                        <a:lnSpc>
                          <a:spcPct val="115000"/>
                        </a:lnSpc>
                        <a:spcAft>
                          <a:spcPts val="0"/>
                        </a:spcAft>
                      </a:pPr>
                      <a:r>
                        <a:rPr lang="el-GR" sz="1300" dirty="0" err="1"/>
                        <a:t>Nα</a:t>
                      </a:r>
                      <a:r>
                        <a:rPr lang="el-GR" sz="1300" dirty="0"/>
                        <a:t> διδαχθεί όλη η ενότητα </a:t>
                      </a:r>
                      <a:r>
                        <a:rPr lang="el-GR" sz="1300" u="sng" dirty="0"/>
                        <a:t>εκτός των παραγράφων</a:t>
                      </a:r>
                      <a:r>
                        <a:rPr lang="el-GR" sz="1300" dirty="0"/>
                        <a:t>:</a:t>
                      </a:r>
                    </a:p>
                    <a:p>
                      <a:pPr algn="l">
                        <a:lnSpc>
                          <a:spcPct val="115000"/>
                        </a:lnSpc>
                        <a:spcAft>
                          <a:spcPts val="0"/>
                        </a:spcAft>
                      </a:pPr>
                      <a:r>
                        <a:rPr lang="el-GR" sz="1300" dirty="0"/>
                        <a:t>«Αυλάκωση»</a:t>
                      </a:r>
                    </a:p>
                    <a:p>
                      <a:pPr algn="l">
                        <a:lnSpc>
                          <a:spcPct val="115000"/>
                        </a:lnSpc>
                        <a:spcAft>
                          <a:spcPts val="0"/>
                        </a:spcAft>
                      </a:pPr>
                      <a:r>
                        <a:rPr lang="el-GR" sz="1300" dirty="0"/>
                        <a:t>«Εμφύτευση» </a:t>
                      </a:r>
                    </a:p>
                    <a:p>
                      <a:pPr algn="l">
                        <a:lnSpc>
                          <a:spcPct val="115000"/>
                        </a:lnSpc>
                        <a:spcAft>
                          <a:spcPts val="0"/>
                        </a:spcAft>
                      </a:pPr>
                      <a:r>
                        <a:rPr lang="el-GR" sz="1300" dirty="0"/>
                        <a:t>«Σχηματισμός πλακούντα»</a:t>
                      </a:r>
                    </a:p>
                    <a:p>
                      <a:pPr algn="l">
                        <a:lnSpc>
                          <a:spcPct val="115000"/>
                        </a:lnSpc>
                        <a:spcAft>
                          <a:spcPts val="0"/>
                        </a:spcAft>
                      </a:pPr>
                      <a:r>
                        <a:rPr lang="el-GR" sz="1300" dirty="0"/>
                        <a:t>Προτείνεται η πραγματοποίηση μικρών συνθετικών εργασιών από ομάδες μαθητών και παρουσίαση στην ολομέλεια με θέματα που σχετίζονται με τη λειτουργία του αναπαραγωγικού συστήματος (σεξουαλικά μεταδιδόμενα νοσήματα, καρκίνος του μαστού, στειρότητα, εξωσωματική γονιμοποίηση)</a:t>
                      </a:r>
                      <a:endParaRPr lang="el-GR" sz="1300" dirty="0">
                        <a:latin typeface="Times New Roman"/>
                        <a:ea typeface="Times New Roman"/>
                        <a:cs typeface="Times New Roman"/>
                      </a:endParaRPr>
                    </a:p>
                  </a:txBody>
                  <a:tcPr marL="58899" marR="58899" marT="0" marB="0" anchor="ctr"/>
                </a:tc>
                <a:tc>
                  <a:txBody>
                    <a:bodyPr/>
                    <a:lstStyle/>
                    <a:p>
                      <a:pPr algn="ctr">
                        <a:lnSpc>
                          <a:spcPct val="115000"/>
                        </a:lnSpc>
                        <a:spcAft>
                          <a:spcPts val="0"/>
                        </a:spcAft>
                      </a:pPr>
                      <a:r>
                        <a:rPr lang="el-GR" sz="1300" dirty="0"/>
                        <a:t>10</a:t>
                      </a:r>
                      <a:endParaRPr lang="el-GR" sz="1300" dirty="0">
                        <a:latin typeface="Times New Roman"/>
                        <a:ea typeface="Times New Roman"/>
                        <a:cs typeface="Times New Roman"/>
                      </a:endParaRPr>
                    </a:p>
                  </a:txBody>
                  <a:tcPr marL="58899" marR="58899" marT="0" marB="0"/>
                </a:tc>
              </a:tr>
            </a:tbl>
          </a:graphicData>
        </a:graphic>
      </p:graphicFrame>
      <p:sp>
        <p:nvSpPr>
          <p:cNvPr id="28" name="27 - TextBox"/>
          <p:cNvSpPr txBox="1"/>
          <p:nvPr/>
        </p:nvSpPr>
        <p:spPr>
          <a:xfrm>
            <a:off x="0" y="6381328"/>
            <a:ext cx="1584176" cy="30777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l-GR" sz="1400" b="1" dirty="0" smtClean="0"/>
              <a:t>Σύνολο ωρών : 40</a:t>
            </a:r>
            <a:endParaRPr lang="el-GR" sz="1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 TextBox"/>
          <p:cNvSpPr txBox="1"/>
          <p:nvPr/>
        </p:nvSpPr>
        <p:spPr>
          <a:xfrm>
            <a:off x="2597510" y="44624"/>
            <a:ext cx="4554067" cy="523220"/>
          </a:xfrm>
          <a:prstGeom prst="rect">
            <a:avLst/>
          </a:prstGeom>
          <a:noFill/>
        </p:spPr>
        <p:txBody>
          <a:bodyPr wrap="none" rtlCol="0">
            <a:spAutoFit/>
          </a:bodyPr>
          <a:lstStyle/>
          <a:p>
            <a:r>
              <a:rPr lang="el-GR" sz="2800" b="1" dirty="0" smtClean="0">
                <a:solidFill>
                  <a:schemeClr val="accent1">
                    <a:lumMod val="50000"/>
                  </a:schemeClr>
                </a:solidFill>
              </a:rPr>
              <a:t>Βιολογία Α΄ Ημερησίου ΓΕΛ </a:t>
            </a:r>
            <a:endParaRPr lang="el-GR" sz="2800" b="1" dirty="0">
              <a:solidFill>
                <a:schemeClr val="accent1">
                  <a:lumMod val="50000"/>
                </a:schemeClr>
              </a:solidFill>
            </a:endParaRPr>
          </a:p>
        </p:txBody>
      </p:sp>
      <p:pic>
        <p:nvPicPr>
          <p:cNvPr id="16" name="Picture 2" descr="Αποτέλεσμα εικόνας για βιολογία βιβλίο"/>
          <p:cNvPicPr>
            <a:picLocks noChangeAspect="1" noChangeArrowheads="1"/>
          </p:cNvPicPr>
          <p:nvPr/>
        </p:nvPicPr>
        <p:blipFill>
          <a:blip r:embed="rId2" cstate="print"/>
          <a:srcRect/>
          <a:stretch>
            <a:fillRect/>
          </a:stretch>
        </p:blipFill>
        <p:spPr bwMode="auto">
          <a:xfrm>
            <a:off x="323528" y="764704"/>
            <a:ext cx="1008112" cy="1584176"/>
          </a:xfrm>
          <a:prstGeom prst="rect">
            <a:avLst/>
          </a:prstGeom>
          <a:noFill/>
        </p:spPr>
      </p:pic>
      <p:sp>
        <p:nvSpPr>
          <p:cNvPr id="72705" name="Rectangle 1"/>
          <p:cNvSpPr>
            <a:spLocks noChangeArrowheads="1"/>
          </p:cNvSpPr>
          <p:nvPr/>
        </p:nvSpPr>
        <p:spPr bwMode="auto">
          <a:xfrm>
            <a:off x="1907704" y="908720"/>
            <a:ext cx="698477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221288" algn="l"/>
              </a:tabLst>
            </a:pPr>
            <a:r>
              <a:rPr kumimoji="0" lang="el-GR" sz="1600" b="1" i="0" u="none" strike="noStrike" cap="none" normalizeH="0" baseline="0" dirty="0" smtClean="0">
                <a:ln>
                  <a:noFill/>
                </a:ln>
                <a:solidFill>
                  <a:schemeClr val="tx1"/>
                </a:solidFill>
                <a:effectLst/>
                <a:ea typeface="Times New Roman" pitchFamily="18" charset="0"/>
                <a:cs typeface="Arial" pitchFamily="34" charset="0"/>
              </a:rPr>
              <a:t>2. </a:t>
            </a:r>
            <a:r>
              <a:rPr kumimoji="0" lang="el-GR" sz="1600" b="1" i="0" u="none" strike="noStrike" cap="none" normalizeH="0" baseline="0" dirty="0" err="1" smtClean="0">
                <a:ln>
                  <a:noFill/>
                </a:ln>
                <a:solidFill>
                  <a:schemeClr val="tx1"/>
                </a:solidFill>
                <a:effectLst/>
                <a:ea typeface="Times New Roman" pitchFamily="18" charset="0"/>
                <a:cs typeface="Arial" pitchFamily="34" charset="0"/>
              </a:rPr>
              <a:t>Εμμηνορυσιακός</a:t>
            </a:r>
            <a:r>
              <a:rPr kumimoji="0" lang="el-GR" sz="1600" b="1" i="0" u="none" strike="noStrike" cap="none" normalizeH="0" baseline="0" dirty="0" smtClean="0">
                <a:ln>
                  <a:noFill/>
                </a:ln>
                <a:solidFill>
                  <a:schemeClr val="tx1"/>
                </a:solidFill>
                <a:effectLst/>
                <a:ea typeface="Times New Roman" pitchFamily="18" charset="0"/>
                <a:cs typeface="Arial" pitchFamily="34" charset="0"/>
              </a:rPr>
              <a:t> κύκλος </a:t>
            </a:r>
            <a:endParaRPr kumimoji="0" lang="el-GR" sz="16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221288" algn="l"/>
              </a:tabLst>
            </a:pPr>
            <a:r>
              <a:rPr kumimoji="0" lang="el-GR" sz="1600" b="0" i="0" u="none" strike="noStrike" cap="none" normalizeH="0" baseline="0" dirty="0" smtClean="0">
                <a:ln>
                  <a:noFill/>
                </a:ln>
                <a:solidFill>
                  <a:schemeClr val="tx1"/>
                </a:solidFill>
                <a:effectLst/>
                <a:ea typeface="Times New Roman" pitchFamily="18" charset="0"/>
                <a:cs typeface="Arial" pitchFamily="34" charset="0"/>
              </a:rPr>
              <a:t>Από την ωρίμανση ενός ωαρίου μέχρι την ωρίμανση του επόμενου, σε περίπτωση που δεν συμβεί γονιμοποίηση, συμπληρώνεται ένας κύκλος που ονομάζεται έμμηνος κύκλος. Ο κύκλος αυτός διαρκεί περίπου 28 ημέρες. Οι επιστήμονες θεωρούν ως 1</a:t>
            </a:r>
            <a:r>
              <a:rPr kumimoji="0" lang="el-GR" sz="1600" b="0" i="0" u="none" strike="noStrike" cap="none" normalizeH="0" baseline="30000" dirty="0" smtClean="0">
                <a:ln>
                  <a:noFill/>
                </a:ln>
                <a:solidFill>
                  <a:schemeClr val="tx1"/>
                </a:solidFill>
                <a:effectLst/>
                <a:ea typeface="Times New Roman" pitchFamily="18" charset="0"/>
                <a:cs typeface="Arial" pitchFamily="34" charset="0"/>
              </a:rPr>
              <a:t>η</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 ημέρα του κύκλου την ημέρα έναρξης της έμμηνης ρύσης (περιόδου).</a:t>
            </a:r>
            <a:endParaRPr kumimoji="0" lang="el-GR" sz="16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221288" algn="l"/>
              </a:tabLst>
            </a:pPr>
            <a:r>
              <a:rPr kumimoji="0" lang="el-GR" sz="1600" b="0" i="0" u="none" strike="noStrike" cap="none" normalizeH="0" baseline="0" dirty="0" smtClean="0">
                <a:ln>
                  <a:noFill/>
                </a:ln>
                <a:solidFill>
                  <a:schemeClr val="tx1"/>
                </a:solidFill>
                <a:effectLst/>
                <a:ea typeface="Times New Roman" pitchFamily="18" charset="0"/>
                <a:cs typeface="Arial" pitchFamily="34" charset="0"/>
              </a:rPr>
              <a:t>1</a:t>
            </a:r>
            <a:r>
              <a:rPr kumimoji="0" lang="el-GR" sz="1600" b="0" i="0" u="none" strike="noStrike" cap="none" normalizeH="0" baseline="30000" dirty="0" smtClean="0">
                <a:ln>
                  <a:noFill/>
                </a:ln>
                <a:solidFill>
                  <a:schemeClr val="tx1"/>
                </a:solidFill>
                <a:effectLst/>
                <a:ea typeface="Times New Roman" pitchFamily="18" charset="0"/>
                <a:cs typeface="Arial" pitchFamily="34" charset="0"/>
              </a:rPr>
              <a:t>η</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 – 5</a:t>
            </a:r>
            <a:r>
              <a:rPr kumimoji="0" lang="el-GR" sz="1600" b="0" i="0" u="none" strike="noStrike" cap="none" normalizeH="0" baseline="30000" dirty="0" smtClean="0">
                <a:ln>
                  <a:noFill/>
                </a:ln>
                <a:solidFill>
                  <a:schemeClr val="tx1"/>
                </a:solidFill>
                <a:effectLst/>
                <a:ea typeface="Times New Roman" pitchFamily="18" charset="0"/>
                <a:cs typeface="Arial" pitchFamily="34" charset="0"/>
              </a:rPr>
              <a:t>η</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 ημέρα: Το ωάριο που δεν έχει γονιμοποιηθεί αποβάλλεται μαζί με βλέννα, αίμα και κυτταρικά υπολείμματα μέσω του κόλπου. </a:t>
            </a:r>
            <a:endParaRPr kumimoji="0" lang="el-GR" sz="16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221288" algn="l"/>
              </a:tabLst>
            </a:pPr>
            <a:r>
              <a:rPr kumimoji="0" lang="el-GR" sz="1600" b="0" i="0" u="none" strike="noStrike" cap="none" normalizeH="0" baseline="0" dirty="0" smtClean="0">
                <a:ln>
                  <a:noFill/>
                </a:ln>
                <a:solidFill>
                  <a:schemeClr val="tx1"/>
                </a:solidFill>
                <a:effectLst/>
                <a:ea typeface="Times New Roman" pitchFamily="18" charset="0"/>
                <a:cs typeface="Arial" pitchFamily="34" charset="0"/>
              </a:rPr>
              <a:t>6</a:t>
            </a:r>
            <a:r>
              <a:rPr kumimoji="0" lang="el-GR" sz="1600" b="0" i="0" u="none" strike="noStrike" cap="none" normalizeH="0" baseline="30000" dirty="0" smtClean="0">
                <a:ln>
                  <a:noFill/>
                </a:ln>
                <a:solidFill>
                  <a:schemeClr val="tx1"/>
                </a:solidFill>
                <a:effectLst/>
                <a:ea typeface="Times New Roman" pitchFamily="18" charset="0"/>
                <a:cs typeface="Arial" pitchFamily="34" charset="0"/>
              </a:rPr>
              <a:t>η</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 – 13</a:t>
            </a:r>
            <a:r>
              <a:rPr kumimoji="0" lang="el-GR" sz="1600" b="0" i="0" u="none" strike="noStrike" cap="none" normalizeH="0" baseline="30000" dirty="0" smtClean="0">
                <a:ln>
                  <a:noFill/>
                </a:ln>
                <a:solidFill>
                  <a:schemeClr val="tx1"/>
                </a:solidFill>
                <a:effectLst/>
                <a:ea typeface="Times New Roman" pitchFamily="18" charset="0"/>
                <a:cs typeface="Arial" pitchFamily="34" charset="0"/>
              </a:rPr>
              <a:t>η</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 ημέρα : Ένα ωάριο ωριμάζει σε μία από τις δύο ωοθήκες. Το ενδομήτριο γίνεται παχύτερο. Ετοιμάζεται να δεχτεί το έμβρυο και να βοηθήσει στην ανάπτυξή του, σε </a:t>
            </a:r>
            <a:r>
              <a:rPr kumimoji="0" lang="el-GR" sz="1600" b="0" i="0" u="none" strike="noStrike" cap="none" normalizeH="0" baseline="0" dirty="0" err="1" smtClean="0">
                <a:ln>
                  <a:noFill/>
                </a:ln>
                <a:solidFill>
                  <a:schemeClr val="tx1"/>
                </a:solidFill>
                <a:effectLst/>
                <a:ea typeface="Times New Roman" pitchFamily="18" charset="0"/>
                <a:cs typeface="Arial" pitchFamily="34" charset="0"/>
              </a:rPr>
              <a:t>πε΄ριπτωση</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 που το ωάριο γονιμοποιηθεί.</a:t>
            </a:r>
            <a:endParaRPr kumimoji="0" lang="el-GR" sz="16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221288" algn="l"/>
              </a:tabLst>
            </a:pPr>
            <a:r>
              <a:rPr kumimoji="0" lang="el-GR" sz="1600" b="0" i="0" u="none" strike="noStrike" cap="none" normalizeH="0" baseline="0" dirty="0" smtClean="0">
                <a:ln>
                  <a:noFill/>
                </a:ln>
                <a:solidFill>
                  <a:schemeClr val="tx1"/>
                </a:solidFill>
                <a:effectLst/>
                <a:ea typeface="Times New Roman" pitchFamily="18" charset="0"/>
                <a:cs typeface="Arial" pitchFamily="34" charset="0"/>
              </a:rPr>
              <a:t>14</a:t>
            </a:r>
            <a:r>
              <a:rPr kumimoji="0" lang="el-GR" sz="1600" b="0" i="0" u="none" strike="noStrike" cap="none" normalizeH="0" baseline="30000" dirty="0" smtClean="0">
                <a:ln>
                  <a:noFill/>
                </a:ln>
                <a:solidFill>
                  <a:schemeClr val="tx1"/>
                </a:solidFill>
                <a:effectLst/>
                <a:ea typeface="Times New Roman" pitchFamily="18" charset="0"/>
                <a:cs typeface="Arial" pitchFamily="34" charset="0"/>
              </a:rPr>
              <a:t>η</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 ημέρα: Το ωάριο ελευθερώνεται στη σάλπιγγα (ωορρηξία) και ξεκινάει το ταξίδι του με προορισμό τη μήτρα. Η γονιμοποίησή του μπορεί να γίνει μόνο το χρονικό διάστημα που βρίσκεται στη σάλπιγγα.</a:t>
            </a:r>
            <a:endParaRPr kumimoji="0" lang="el-GR" sz="16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221288" algn="l"/>
              </a:tabLst>
            </a:pPr>
            <a:r>
              <a:rPr kumimoji="0" lang="el-GR" sz="1600" b="0" i="0" u="none" strike="noStrike" cap="none" normalizeH="0" baseline="0" dirty="0" smtClean="0">
                <a:ln>
                  <a:noFill/>
                </a:ln>
                <a:solidFill>
                  <a:schemeClr val="tx1"/>
                </a:solidFill>
                <a:effectLst/>
                <a:ea typeface="Times New Roman" pitchFamily="18" charset="0"/>
                <a:cs typeface="Arial" pitchFamily="34" charset="0"/>
              </a:rPr>
              <a:t>15</a:t>
            </a:r>
            <a:r>
              <a:rPr kumimoji="0" lang="el-GR" sz="1600" b="0" i="0" u="none" strike="noStrike" cap="none" normalizeH="0" baseline="30000" dirty="0" smtClean="0">
                <a:ln>
                  <a:noFill/>
                </a:ln>
                <a:solidFill>
                  <a:schemeClr val="tx1"/>
                </a:solidFill>
                <a:effectLst/>
                <a:ea typeface="Times New Roman" pitchFamily="18" charset="0"/>
                <a:cs typeface="Arial" pitchFamily="34" charset="0"/>
              </a:rPr>
              <a:t>η</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 – 28</a:t>
            </a:r>
            <a:r>
              <a:rPr kumimoji="0" lang="el-GR" sz="1600" b="0" i="0" u="none" strike="noStrike" cap="none" normalizeH="0" baseline="30000" dirty="0" smtClean="0">
                <a:ln>
                  <a:noFill/>
                </a:ln>
                <a:solidFill>
                  <a:schemeClr val="tx1"/>
                </a:solidFill>
                <a:effectLst/>
                <a:ea typeface="Times New Roman" pitchFamily="18" charset="0"/>
                <a:cs typeface="Arial" pitchFamily="34" charset="0"/>
              </a:rPr>
              <a:t>η</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 ημέρα: Αν το ωάριο γονιμοποιηθεί, το </a:t>
            </a:r>
            <a:r>
              <a:rPr kumimoji="0" lang="el-GR" sz="1600" b="0" i="0" u="none" strike="noStrike" cap="none" normalizeH="0" baseline="0" dirty="0" err="1" smtClean="0">
                <a:ln>
                  <a:noFill/>
                </a:ln>
                <a:solidFill>
                  <a:schemeClr val="tx1"/>
                </a:solidFill>
                <a:effectLst/>
                <a:ea typeface="Times New Roman" pitchFamily="18" charset="0"/>
                <a:cs typeface="Arial" pitchFamily="34" charset="0"/>
              </a:rPr>
              <a:t>ζυγωτό</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 αρχίζει να διαιρείται καθώς κινείται προς τη μήτρα. Όταν φτάσει στη μήτρα, το έμβρυο </a:t>
            </a:r>
            <a:r>
              <a:rPr kumimoji="0" lang="el-GR" sz="1600" b="0" i="0" u="none" strike="noStrike" cap="none" normalizeH="0" baseline="0" dirty="0" err="1" smtClean="0">
                <a:ln>
                  <a:noFill/>
                </a:ln>
                <a:solidFill>
                  <a:schemeClr val="tx1"/>
                </a:solidFill>
                <a:effectLst/>
                <a:ea typeface="Times New Roman" pitchFamily="18" charset="0"/>
                <a:cs typeface="Arial" pitchFamily="34" charset="0"/>
              </a:rPr>
              <a:t>εμφυτεύεταιστο</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 ενδομήτριο. Αν το ωάριο δεν γονιμοποιηθεί, θα αρχίσει ένας νέος έμμηνος κύκλος.</a:t>
            </a:r>
            <a:endParaRPr kumimoji="0" lang="el-GR" sz="16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221288" algn="l"/>
              </a:tabLst>
            </a:pPr>
            <a:r>
              <a:rPr kumimoji="0" lang="el-GR" sz="1600" b="0" i="0" u="none" strike="noStrike" cap="none" normalizeH="0" baseline="0" dirty="0" smtClean="0">
                <a:ln>
                  <a:noFill/>
                </a:ln>
                <a:solidFill>
                  <a:schemeClr val="tx1"/>
                </a:solidFill>
                <a:effectLst/>
                <a:ea typeface="Times New Roman" pitchFamily="18" charset="0"/>
                <a:cs typeface="Arial" pitchFamily="34" charset="0"/>
              </a:rPr>
              <a:t>(Από το βιβλίο Βιολογία </a:t>
            </a:r>
            <a:r>
              <a:rPr kumimoji="0" lang="el-GR" sz="1600" b="0" i="0" u="none" strike="sngStrike" cap="none" normalizeH="0" baseline="0" dirty="0" smtClean="0">
                <a:ln>
                  <a:noFill/>
                </a:ln>
                <a:solidFill>
                  <a:schemeClr val="tx1"/>
                </a:solidFill>
                <a:effectLst/>
                <a:ea typeface="Times New Roman" pitchFamily="18" charset="0"/>
                <a:cs typeface="Arial" pitchFamily="34" charset="0"/>
              </a:rPr>
              <a:t>Β’ – Γ΄</a:t>
            </a:r>
            <a:r>
              <a:rPr kumimoji="0" lang="en-US" sz="1600" b="0" i="0" u="none" cap="none" normalizeH="0" dirty="0" smtClean="0">
                <a:ln>
                  <a:noFill/>
                </a:ln>
                <a:solidFill>
                  <a:schemeClr val="tx1"/>
                </a:solidFill>
                <a:effectLst/>
                <a:ea typeface="Times New Roman" pitchFamily="18" charset="0"/>
                <a:cs typeface="Arial" pitchFamily="34" charset="0"/>
              </a:rPr>
              <a:t> A</a:t>
            </a:r>
            <a:r>
              <a:rPr kumimoji="0" lang="el-GR" sz="1600" b="0" i="0" u="none" cap="none" normalizeH="0" dirty="0" err="1" smtClean="0">
                <a:ln>
                  <a:noFill/>
                </a:ln>
                <a:solidFill>
                  <a:schemeClr val="tx1"/>
                </a:solidFill>
                <a:effectLst/>
                <a:ea typeface="Times New Roman" pitchFamily="18" charset="0"/>
                <a:cs typeface="Arial" pitchFamily="34" charset="0"/>
              </a:rPr>
              <a:t>΄</a:t>
            </a:r>
            <a:r>
              <a:rPr kumimoji="0" lang="el-GR" sz="1600" b="0" i="0" u="none" strike="noStrike" cap="none" normalizeH="0" baseline="0" dirty="0" err="1" smtClean="0">
                <a:ln>
                  <a:noFill/>
                </a:ln>
                <a:solidFill>
                  <a:schemeClr val="tx1"/>
                </a:solidFill>
                <a:effectLst/>
                <a:ea typeface="Times New Roman" pitchFamily="18" charset="0"/>
                <a:cs typeface="Arial" pitchFamily="34" charset="0"/>
              </a:rPr>
              <a:t>Γυμνασίου</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 Ε. </a:t>
            </a:r>
            <a:r>
              <a:rPr kumimoji="0" lang="el-GR" sz="1600" b="0" i="0" u="none" strike="noStrike" cap="none" normalizeH="0" baseline="0" dirty="0" err="1" smtClean="0">
                <a:ln>
                  <a:noFill/>
                </a:ln>
                <a:solidFill>
                  <a:schemeClr val="tx1"/>
                </a:solidFill>
                <a:effectLst/>
                <a:ea typeface="Times New Roman" pitchFamily="18" charset="0"/>
                <a:cs typeface="Arial" pitchFamily="34" charset="0"/>
              </a:rPr>
              <a:t>Μαυρικάκη</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 Μ. </a:t>
            </a:r>
            <a:r>
              <a:rPr kumimoji="0" lang="el-GR" sz="1600" b="0" i="0" u="none" strike="noStrike" cap="none" normalizeH="0" baseline="0" dirty="0" err="1" smtClean="0">
                <a:ln>
                  <a:noFill/>
                </a:ln>
                <a:solidFill>
                  <a:schemeClr val="tx1"/>
                </a:solidFill>
                <a:effectLst/>
                <a:ea typeface="Times New Roman" pitchFamily="18" charset="0"/>
                <a:cs typeface="Arial" pitchFamily="34" charset="0"/>
              </a:rPr>
              <a:t>Γκούβρα</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 Α. Καμπούρη, 2015)</a:t>
            </a:r>
            <a:endParaRPr kumimoji="0" lang="el-GR" sz="16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 TextBox"/>
          <p:cNvSpPr txBox="1"/>
          <p:nvPr/>
        </p:nvSpPr>
        <p:spPr>
          <a:xfrm>
            <a:off x="2597510" y="44624"/>
            <a:ext cx="4554067" cy="523220"/>
          </a:xfrm>
          <a:prstGeom prst="rect">
            <a:avLst/>
          </a:prstGeom>
          <a:noFill/>
        </p:spPr>
        <p:txBody>
          <a:bodyPr wrap="none" rtlCol="0">
            <a:spAutoFit/>
          </a:bodyPr>
          <a:lstStyle/>
          <a:p>
            <a:r>
              <a:rPr lang="el-GR" sz="2800" b="1" dirty="0" smtClean="0">
                <a:solidFill>
                  <a:schemeClr val="accent1">
                    <a:lumMod val="50000"/>
                  </a:schemeClr>
                </a:solidFill>
              </a:rPr>
              <a:t>Βιολογία Α΄ Ημερησίου ΓΕΛ </a:t>
            </a:r>
            <a:endParaRPr lang="el-GR" sz="2800" b="1" dirty="0">
              <a:solidFill>
                <a:schemeClr val="accent1">
                  <a:lumMod val="50000"/>
                </a:schemeClr>
              </a:solidFill>
            </a:endParaRPr>
          </a:p>
        </p:txBody>
      </p:sp>
      <p:pic>
        <p:nvPicPr>
          <p:cNvPr id="16" name="Picture 2" descr="Αποτέλεσμα εικόνας για βιολογία βιβλίο"/>
          <p:cNvPicPr>
            <a:picLocks noChangeAspect="1" noChangeArrowheads="1"/>
          </p:cNvPicPr>
          <p:nvPr/>
        </p:nvPicPr>
        <p:blipFill>
          <a:blip r:embed="rId2" cstate="print"/>
          <a:srcRect/>
          <a:stretch>
            <a:fillRect/>
          </a:stretch>
        </p:blipFill>
        <p:spPr bwMode="auto">
          <a:xfrm>
            <a:off x="395536" y="1988840"/>
            <a:ext cx="1440160" cy="2016224"/>
          </a:xfrm>
          <a:prstGeom prst="rect">
            <a:avLst/>
          </a:prstGeom>
          <a:noFill/>
        </p:spPr>
      </p:pic>
      <p:graphicFrame>
        <p:nvGraphicFramePr>
          <p:cNvPr id="15" name="14 - Πίνακας"/>
          <p:cNvGraphicFramePr>
            <a:graphicFrameLocks noGrp="1"/>
          </p:cNvGraphicFramePr>
          <p:nvPr/>
        </p:nvGraphicFramePr>
        <p:xfrm>
          <a:off x="2267744" y="1844824"/>
          <a:ext cx="6408712" cy="2863816"/>
        </p:xfrm>
        <a:graphic>
          <a:graphicData uri="http://schemas.openxmlformats.org/drawingml/2006/table">
            <a:tbl>
              <a:tblPr firstRow="1" bandRow="1">
                <a:tableStyleId>{21E4AEA4-8DFA-4A89-87EB-49C32662AFE0}</a:tableStyleId>
              </a:tblPr>
              <a:tblGrid>
                <a:gridCol w="3204356"/>
                <a:gridCol w="3204356"/>
              </a:tblGrid>
              <a:tr h="345589">
                <a:tc gridSpan="2">
                  <a:txBody>
                    <a:bodyPr/>
                    <a:lstStyle/>
                    <a:p>
                      <a:pPr algn="ctr"/>
                      <a:r>
                        <a:rPr lang="el-GR" dirty="0" err="1" smtClean="0"/>
                        <a:t>Σχολ</a:t>
                      </a:r>
                      <a:r>
                        <a:rPr lang="el-GR" dirty="0" smtClean="0"/>
                        <a:t>. Έτος 2016 -2017</a:t>
                      </a:r>
                      <a:endParaRPr lang="el-GR" dirty="0"/>
                    </a:p>
                  </a:txBody>
                  <a:tcPr/>
                </a:tc>
                <a:tc hMerge="1">
                  <a:txBody>
                    <a:bodyPr/>
                    <a:lstStyle/>
                    <a:p>
                      <a:endParaRPr lang="el-GR" dirty="0"/>
                    </a:p>
                  </a:txBody>
                  <a:tcPr/>
                </a:tc>
              </a:tr>
              <a:tr h="5964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Σύνολο διδακτικών ωρών </a:t>
                      </a:r>
                    </a:p>
                    <a:p>
                      <a:endParaRPr lang="el-GR" dirty="0"/>
                    </a:p>
                  </a:txBody>
                  <a:tcPr/>
                </a:tc>
                <a:tc>
                  <a:txBody>
                    <a:bodyPr/>
                    <a:lstStyle/>
                    <a:p>
                      <a:pPr algn="ctr"/>
                      <a:r>
                        <a:rPr lang="el-GR" dirty="0" smtClean="0"/>
                        <a:t>40</a:t>
                      </a:r>
                      <a:endParaRPr lang="el-GR" dirty="0"/>
                    </a:p>
                  </a:txBody>
                  <a:tcPr/>
                </a:tc>
              </a:tr>
              <a:tr h="596495">
                <a:tc>
                  <a:txBody>
                    <a:bodyPr/>
                    <a:lstStyle/>
                    <a:p>
                      <a:r>
                        <a:rPr lang="el-GR" dirty="0" smtClean="0"/>
                        <a:t>Προτεινόμενο ψηφιακό υλικό</a:t>
                      </a:r>
                      <a:endParaRPr lang="el-GR" dirty="0"/>
                    </a:p>
                  </a:txBody>
                  <a:tcPr/>
                </a:tc>
                <a:tc>
                  <a:txBody>
                    <a:bodyPr/>
                    <a:lstStyle/>
                    <a:p>
                      <a:pPr algn="ctr"/>
                      <a:r>
                        <a:rPr lang="el-GR" baseline="0" dirty="0" smtClean="0"/>
                        <a:t>14 </a:t>
                      </a:r>
                      <a:r>
                        <a:rPr lang="el-GR" dirty="0" smtClean="0"/>
                        <a:t>μαθησιακά αντικείμενα από το Φωτόδεντρο </a:t>
                      </a:r>
                      <a:endParaRPr lang="el-GR" dirty="0"/>
                    </a:p>
                  </a:txBody>
                  <a:tcPr/>
                </a:tc>
              </a:tr>
              <a:tr h="345589">
                <a:tc>
                  <a:txBody>
                    <a:bodyPr/>
                    <a:lstStyle/>
                    <a:p>
                      <a:r>
                        <a:rPr lang="el-GR" dirty="0" smtClean="0"/>
                        <a:t>Εργαστηριακές ασκήσεις</a:t>
                      </a:r>
                      <a:endParaRPr lang="el-GR" dirty="0"/>
                    </a:p>
                  </a:txBody>
                  <a:tcPr/>
                </a:tc>
                <a:tc>
                  <a:txBody>
                    <a:bodyPr/>
                    <a:lstStyle/>
                    <a:p>
                      <a:pPr algn="ctr"/>
                      <a:r>
                        <a:rPr lang="el-GR" dirty="0" smtClean="0"/>
                        <a:t>2</a:t>
                      </a:r>
                      <a:endParaRPr lang="el-GR" dirty="0"/>
                    </a:p>
                  </a:txBody>
                  <a:tcPr/>
                </a:tc>
              </a:tr>
              <a:tr h="8521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Προτεινόμενες</a:t>
                      </a:r>
                      <a:r>
                        <a:rPr lang="el-GR" baseline="0" dirty="0" smtClean="0"/>
                        <a:t> δραστηριότητες </a:t>
                      </a: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3</a:t>
                      </a:r>
                    </a:p>
                    <a:p>
                      <a:pPr algn="ctr"/>
                      <a:endParaRPr lang="el-GR"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 TextBox"/>
          <p:cNvSpPr txBox="1"/>
          <p:nvPr/>
        </p:nvSpPr>
        <p:spPr>
          <a:xfrm>
            <a:off x="1907704" y="0"/>
            <a:ext cx="4896982" cy="523220"/>
          </a:xfrm>
          <a:prstGeom prst="rect">
            <a:avLst/>
          </a:prstGeom>
          <a:noFill/>
        </p:spPr>
        <p:txBody>
          <a:bodyPr wrap="none" rtlCol="0">
            <a:spAutoFit/>
          </a:bodyPr>
          <a:lstStyle/>
          <a:p>
            <a:r>
              <a:rPr lang="el-GR" sz="2800" b="1" dirty="0" smtClean="0">
                <a:solidFill>
                  <a:schemeClr val="accent1">
                    <a:lumMod val="50000"/>
                  </a:schemeClr>
                </a:solidFill>
              </a:rPr>
              <a:t>Βιολογία Α΄ - Β΄ Εσπερινού ΓΕΛ </a:t>
            </a:r>
            <a:endParaRPr lang="el-GR" sz="2800" b="1" dirty="0">
              <a:solidFill>
                <a:schemeClr val="accent1">
                  <a:lumMod val="50000"/>
                </a:schemeClr>
              </a:solidFill>
            </a:endParaRPr>
          </a:p>
        </p:txBody>
      </p:sp>
      <p:graphicFrame>
        <p:nvGraphicFramePr>
          <p:cNvPr id="5" name="4 - Πίνακας"/>
          <p:cNvGraphicFramePr>
            <a:graphicFrameLocks noGrp="1"/>
          </p:cNvGraphicFramePr>
          <p:nvPr/>
        </p:nvGraphicFramePr>
        <p:xfrm>
          <a:off x="35496" y="1124744"/>
          <a:ext cx="3744416" cy="5289141"/>
        </p:xfrm>
        <a:graphic>
          <a:graphicData uri="http://schemas.openxmlformats.org/drawingml/2006/table">
            <a:tbl>
              <a:tblPr>
                <a:tableStyleId>{D27102A9-8310-4765-A935-A1911B00CA55}</a:tableStyleId>
              </a:tblPr>
              <a:tblGrid>
                <a:gridCol w="744652"/>
                <a:gridCol w="2625838"/>
                <a:gridCol w="373926"/>
              </a:tblGrid>
              <a:tr h="371737">
                <a:tc>
                  <a:txBody>
                    <a:bodyPr/>
                    <a:lstStyle/>
                    <a:p>
                      <a:pPr algn="l">
                        <a:lnSpc>
                          <a:spcPct val="115000"/>
                        </a:lnSpc>
                        <a:spcAft>
                          <a:spcPts val="0"/>
                        </a:spcAft>
                      </a:pPr>
                      <a:r>
                        <a:rPr lang="el-GR" sz="900" dirty="0"/>
                        <a:t>Ενότητα</a:t>
                      </a:r>
                      <a:endParaRPr lang="el-GR" sz="900" dirty="0">
                        <a:latin typeface="Times New Roman"/>
                        <a:ea typeface="Times New Roman"/>
                        <a:cs typeface="Times New Roman"/>
                      </a:endParaRPr>
                    </a:p>
                  </a:txBody>
                  <a:tcPr marL="60556" marR="60556" marT="0" marB="0" anchor="ctr"/>
                </a:tc>
                <a:tc>
                  <a:txBody>
                    <a:bodyPr/>
                    <a:lstStyle/>
                    <a:p>
                      <a:pPr algn="ctr">
                        <a:lnSpc>
                          <a:spcPct val="115000"/>
                        </a:lnSpc>
                        <a:spcAft>
                          <a:spcPts val="0"/>
                        </a:spcAft>
                      </a:pPr>
                      <a:r>
                        <a:rPr lang="el-GR" sz="900" dirty="0"/>
                        <a:t>ΠΑΡΑΤΗΡΗΣΕΙΣ </a:t>
                      </a:r>
                      <a:endParaRPr lang="el-GR" sz="900" dirty="0">
                        <a:latin typeface="Times New Roman"/>
                        <a:ea typeface="Times New Roman"/>
                        <a:cs typeface="Times New Roman"/>
                      </a:endParaRPr>
                    </a:p>
                  </a:txBody>
                  <a:tcPr marL="60556" marR="60556" marT="0" marB="0" anchor="ctr"/>
                </a:tc>
                <a:tc>
                  <a:txBody>
                    <a:bodyPr/>
                    <a:lstStyle/>
                    <a:p>
                      <a:pPr algn="ctr">
                        <a:lnSpc>
                          <a:spcPct val="115000"/>
                        </a:lnSpc>
                        <a:spcAft>
                          <a:spcPts val="0"/>
                        </a:spcAft>
                      </a:pPr>
                      <a:r>
                        <a:rPr lang="el-GR" sz="900"/>
                        <a:t>Ώρες</a:t>
                      </a:r>
                      <a:endParaRPr lang="el-GR" sz="900">
                        <a:latin typeface="Times New Roman"/>
                        <a:ea typeface="Times New Roman"/>
                        <a:cs typeface="Times New Roman"/>
                      </a:endParaRPr>
                    </a:p>
                  </a:txBody>
                  <a:tcPr marL="60556" marR="60556" marT="0" marB="0"/>
                </a:tc>
              </a:tr>
              <a:tr h="220666">
                <a:tc gridSpan="3">
                  <a:txBody>
                    <a:bodyPr/>
                    <a:lstStyle/>
                    <a:p>
                      <a:pPr algn="ctr">
                        <a:lnSpc>
                          <a:spcPct val="115000"/>
                        </a:lnSpc>
                        <a:spcAft>
                          <a:spcPts val="0"/>
                        </a:spcAft>
                      </a:pPr>
                      <a:r>
                        <a:rPr lang="el-GR" sz="1200" b="1" dirty="0"/>
                        <a:t>Κεφάλαιο 1 Από το κύτταρο στον οργανισμό (8 ώρες</a:t>
                      </a:r>
                      <a:r>
                        <a:rPr lang="el-GR" sz="1200" dirty="0"/>
                        <a:t>) </a:t>
                      </a:r>
                      <a:endParaRPr lang="el-GR" sz="1200" dirty="0">
                        <a:latin typeface="Times New Roman"/>
                        <a:ea typeface="Times New Roman"/>
                        <a:cs typeface="Times New Roman"/>
                      </a:endParaRPr>
                    </a:p>
                  </a:txBody>
                  <a:tcPr marL="60556" marR="60556" marT="0" marB="0" anchor="ctr"/>
                </a:tc>
                <a:tc hMerge="1">
                  <a:txBody>
                    <a:bodyPr/>
                    <a:lstStyle/>
                    <a:p>
                      <a:endParaRPr lang="el-GR"/>
                    </a:p>
                  </a:txBody>
                  <a:tcPr/>
                </a:tc>
                <a:tc hMerge="1">
                  <a:txBody>
                    <a:bodyPr/>
                    <a:lstStyle/>
                    <a:p>
                      <a:endParaRPr lang="el-GR"/>
                    </a:p>
                  </a:txBody>
                  <a:tcPr/>
                </a:tc>
              </a:tr>
              <a:tr h="353293">
                <a:tc>
                  <a:txBody>
                    <a:bodyPr/>
                    <a:lstStyle/>
                    <a:p>
                      <a:pPr algn="l">
                        <a:lnSpc>
                          <a:spcPct val="115000"/>
                        </a:lnSpc>
                        <a:spcAft>
                          <a:spcPts val="0"/>
                        </a:spcAft>
                      </a:pPr>
                      <a:r>
                        <a:rPr lang="el-GR" sz="900" kern="50" dirty="0"/>
                        <a:t>Κύτταρα και ιστοί</a:t>
                      </a:r>
                      <a:endParaRPr lang="el-GR" sz="900" kern="50" dirty="0">
                        <a:latin typeface="Times New Roman"/>
                        <a:ea typeface="Times New Roman"/>
                        <a:cs typeface="Times New Roman"/>
                      </a:endParaRPr>
                    </a:p>
                  </a:txBody>
                  <a:tcPr marL="60556" marR="60556" marT="0" marB="0" anchor="ctr"/>
                </a:tc>
                <a:tc rowSpan="2">
                  <a:txBody>
                    <a:bodyPr/>
                    <a:lstStyle/>
                    <a:p>
                      <a:pPr algn="l">
                        <a:lnSpc>
                          <a:spcPct val="115000"/>
                        </a:lnSpc>
                        <a:spcAft>
                          <a:spcPts val="0"/>
                        </a:spcAft>
                      </a:pPr>
                      <a:r>
                        <a:rPr lang="el-GR" sz="900" dirty="0"/>
                        <a:t>Εργαστηριακή άσκηση: Μικροσκοπική παρατήρηση κυττάρων – ιστών</a:t>
                      </a:r>
                    </a:p>
                    <a:p>
                      <a:pPr algn="l">
                        <a:lnSpc>
                          <a:spcPct val="115000"/>
                        </a:lnSpc>
                        <a:spcAft>
                          <a:spcPts val="0"/>
                        </a:spcAft>
                      </a:pPr>
                      <a:r>
                        <a:rPr lang="el-GR" sz="900" dirty="0"/>
                        <a:t>Κατηγορίες ζωικών ιστών</a:t>
                      </a:r>
                    </a:p>
                    <a:p>
                      <a:pPr algn="l">
                        <a:lnSpc>
                          <a:spcPct val="115000"/>
                        </a:lnSpc>
                        <a:spcAft>
                          <a:spcPts val="0"/>
                        </a:spcAft>
                      </a:pPr>
                      <a:r>
                        <a:rPr lang="el-GR" sz="900" u="sng" dirty="0">
                          <a:hlinkClick r:id="rId2"/>
                        </a:rPr>
                        <a:t>http://photodentro.edu.gr/lor/r/8521/3085?locale=el</a:t>
                      </a:r>
                      <a:endParaRPr lang="el-GR" sz="900" dirty="0">
                        <a:latin typeface="Times New Roman"/>
                        <a:ea typeface="Times New Roman"/>
                        <a:cs typeface="Times New Roman"/>
                      </a:endParaRPr>
                    </a:p>
                  </a:txBody>
                  <a:tcPr marL="60556" marR="60556" marT="0" marB="0" anchor="ctr"/>
                </a:tc>
                <a:tc>
                  <a:txBody>
                    <a:bodyPr/>
                    <a:lstStyle/>
                    <a:p>
                      <a:pPr algn="ctr">
                        <a:lnSpc>
                          <a:spcPct val="115000"/>
                        </a:lnSpc>
                        <a:spcAft>
                          <a:spcPts val="0"/>
                        </a:spcAft>
                      </a:pPr>
                      <a:endParaRPr lang="el-GR" sz="900"/>
                    </a:p>
                    <a:p>
                      <a:pPr algn="ctr">
                        <a:lnSpc>
                          <a:spcPct val="115000"/>
                        </a:lnSpc>
                        <a:spcAft>
                          <a:spcPts val="0"/>
                        </a:spcAft>
                      </a:pPr>
                      <a:r>
                        <a:rPr lang="el-GR" sz="900"/>
                        <a:t>4</a:t>
                      </a:r>
                      <a:endParaRPr lang="el-GR" sz="900">
                        <a:latin typeface="Times New Roman"/>
                        <a:ea typeface="Times New Roman"/>
                        <a:cs typeface="Times New Roman"/>
                      </a:endParaRPr>
                    </a:p>
                  </a:txBody>
                  <a:tcPr marL="60556" marR="60556" marT="0" marB="0"/>
                </a:tc>
              </a:tr>
              <a:tr h="529939">
                <a:tc>
                  <a:txBody>
                    <a:bodyPr/>
                    <a:lstStyle/>
                    <a:p>
                      <a:pPr algn="l">
                        <a:lnSpc>
                          <a:spcPct val="115000"/>
                        </a:lnSpc>
                        <a:spcAft>
                          <a:spcPts val="0"/>
                        </a:spcAft>
                      </a:pPr>
                      <a:r>
                        <a:rPr lang="el-GR" sz="900" kern="50" dirty="0"/>
                        <a:t>Όργανα και συστήματα οργάνων</a:t>
                      </a:r>
                      <a:endParaRPr lang="el-GR" sz="900" kern="50" dirty="0">
                        <a:latin typeface="Times New Roman"/>
                        <a:ea typeface="Times New Roman"/>
                        <a:cs typeface="Times New Roman"/>
                      </a:endParaRPr>
                    </a:p>
                  </a:txBody>
                  <a:tcPr marL="60556" marR="60556" marT="0" marB="0" anchor="ctr"/>
                </a:tc>
                <a:tc vMerge="1">
                  <a:txBody>
                    <a:bodyPr/>
                    <a:lstStyle/>
                    <a:p>
                      <a:endParaRPr lang="el-GR"/>
                    </a:p>
                  </a:txBody>
                  <a:tcPr/>
                </a:tc>
                <a:tc>
                  <a:txBody>
                    <a:bodyPr/>
                    <a:lstStyle/>
                    <a:p>
                      <a:pPr algn="ctr">
                        <a:lnSpc>
                          <a:spcPct val="115000"/>
                        </a:lnSpc>
                        <a:spcAft>
                          <a:spcPts val="0"/>
                        </a:spcAft>
                      </a:pPr>
                      <a:r>
                        <a:rPr lang="el-GR" sz="900"/>
                        <a:t>4</a:t>
                      </a:r>
                      <a:endParaRPr lang="el-GR" sz="900">
                        <a:latin typeface="Times New Roman"/>
                        <a:ea typeface="Times New Roman"/>
                        <a:cs typeface="Times New Roman"/>
                      </a:endParaRPr>
                    </a:p>
                  </a:txBody>
                  <a:tcPr marL="60556" marR="60556" marT="0" marB="0"/>
                </a:tc>
              </a:tr>
              <a:tr h="239243">
                <a:tc gridSpan="3">
                  <a:txBody>
                    <a:bodyPr/>
                    <a:lstStyle/>
                    <a:p>
                      <a:pPr algn="ctr">
                        <a:lnSpc>
                          <a:spcPct val="115000"/>
                        </a:lnSpc>
                        <a:spcAft>
                          <a:spcPts val="0"/>
                        </a:spcAft>
                      </a:pPr>
                      <a:r>
                        <a:rPr lang="el-GR" sz="1100" b="1" dirty="0"/>
                        <a:t>Κεφάλαιο 9 Νευρικό Σύστημα (32 ώρες)</a:t>
                      </a:r>
                      <a:endParaRPr lang="el-GR" sz="1100" b="1" dirty="0">
                        <a:latin typeface="Times New Roman"/>
                        <a:ea typeface="Times New Roman"/>
                        <a:cs typeface="Times New Roman"/>
                      </a:endParaRPr>
                    </a:p>
                  </a:txBody>
                  <a:tcPr marL="60556" marR="60556" marT="0" marB="0" anchor="ctr"/>
                </a:tc>
                <a:tc hMerge="1">
                  <a:txBody>
                    <a:bodyPr/>
                    <a:lstStyle/>
                    <a:p>
                      <a:endParaRPr lang="el-GR"/>
                    </a:p>
                  </a:txBody>
                  <a:tcPr/>
                </a:tc>
                <a:tc hMerge="1">
                  <a:txBody>
                    <a:bodyPr/>
                    <a:lstStyle/>
                    <a:p>
                      <a:endParaRPr lang="el-GR"/>
                    </a:p>
                  </a:txBody>
                  <a:tcPr/>
                </a:tc>
              </a:tr>
              <a:tr h="706585">
                <a:tc>
                  <a:txBody>
                    <a:bodyPr/>
                    <a:lstStyle/>
                    <a:p>
                      <a:pPr algn="l">
                        <a:lnSpc>
                          <a:spcPct val="115000"/>
                        </a:lnSpc>
                        <a:spcAft>
                          <a:spcPts val="0"/>
                        </a:spcAft>
                      </a:pPr>
                      <a:r>
                        <a:rPr lang="el-GR" sz="900"/>
                        <a:t>Δομή και λειτουργία νευρικών κυττάρων</a:t>
                      </a:r>
                      <a:endParaRPr lang="el-GR" sz="900">
                        <a:latin typeface="Times New Roman"/>
                        <a:ea typeface="Times New Roman"/>
                        <a:cs typeface="Times New Roman"/>
                      </a:endParaRPr>
                    </a:p>
                  </a:txBody>
                  <a:tcPr marL="60556" marR="60556" marT="0" marB="0" anchor="ctr"/>
                </a:tc>
                <a:tc rowSpan="4">
                  <a:txBody>
                    <a:bodyPr/>
                    <a:lstStyle/>
                    <a:p>
                      <a:pPr algn="l">
                        <a:lnSpc>
                          <a:spcPct val="115000"/>
                        </a:lnSpc>
                        <a:spcAft>
                          <a:spcPts val="0"/>
                        </a:spcAft>
                      </a:pPr>
                      <a:endParaRPr lang="el-GR" sz="900" dirty="0"/>
                    </a:p>
                    <a:p>
                      <a:pPr algn="l">
                        <a:lnSpc>
                          <a:spcPct val="115000"/>
                        </a:lnSpc>
                        <a:spcAft>
                          <a:spcPts val="0"/>
                        </a:spcAft>
                      </a:pPr>
                      <a:r>
                        <a:rPr lang="el-GR" sz="900" dirty="0"/>
                        <a:t>Η διδασκαλία των εννοιών: «Δυναμικό ηρεμίας» και «Νευρική ώση» να γίνει από το κείμενο των προσαρτήσεων. </a:t>
                      </a:r>
                    </a:p>
                    <a:p>
                      <a:pPr algn="l">
                        <a:lnSpc>
                          <a:spcPct val="115000"/>
                        </a:lnSpc>
                        <a:spcAft>
                          <a:spcPts val="0"/>
                        </a:spcAft>
                      </a:pPr>
                      <a:r>
                        <a:rPr lang="el-GR" sz="900" dirty="0"/>
                        <a:t> Προτείνεται να αξιοποιηθεί το ψηφιακό υλικό:</a:t>
                      </a:r>
                    </a:p>
                    <a:p>
                      <a:pPr algn="l">
                        <a:lnSpc>
                          <a:spcPct val="115000"/>
                        </a:lnSpc>
                        <a:spcAft>
                          <a:spcPts val="0"/>
                        </a:spcAft>
                      </a:pPr>
                      <a:r>
                        <a:rPr lang="el-GR" sz="900" dirty="0"/>
                        <a:t>Νευρώνες, Νευρογλοιακά κύτταρα, Νευρική σύναψη</a:t>
                      </a:r>
                    </a:p>
                    <a:p>
                      <a:pPr algn="l">
                        <a:lnSpc>
                          <a:spcPct val="115000"/>
                        </a:lnSpc>
                        <a:spcAft>
                          <a:spcPts val="0"/>
                        </a:spcAft>
                      </a:pPr>
                      <a:r>
                        <a:rPr lang="el-GR" sz="900" u="sng" dirty="0">
                          <a:hlinkClick r:id="rId3"/>
                        </a:rPr>
                        <a:t>http://photodentro.edu.gr/lor/r/8521/6661?locale=el</a:t>
                      </a:r>
                      <a:endParaRPr lang="el-GR" sz="900" dirty="0"/>
                    </a:p>
                    <a:p>
                      <a:pPr algn="l">
                        <a:lnSpc>
                          <a:spcPct val="115000"/>
                        </a:lnSpc>
                        <a:spcAft>
                          <a:spcPts val="0"/>
                        </a:spcAft>
                      </a:pPr>
                      <a:r>
                        <a:rPr lang="el-GR" sz="900" dirty="0"/>
                        <a:t>Νευρική ώση</a:t>
                      </a:r>
                    </a:p>
                    <a:p>
                      <a:pPr algn="l">
                        <a:lnSpc>
                          <a:spcPct val="115000"/>
                        </a:lnSpc>
                        <a:spcAft>
                          <a:spcPts val="0"/>
                        </a:spcAft>
                      </a:pPr>
                      <a:r>
                        <a:rPr lang="el-GR" sz="900" u="sng" dirty="0">
                          <a:hlinkClick r:id="rId4"/>
                        </a:rPr>
                        <a:t>http://photodentro.edu.gr/lor/r/8521/6662?locale=el</a:t>
                      </a:r>
                      <a:endParaRPr lang="el-GR" sz="900" dirty="0"/>
                    </a:p>
                    <a:p>
                      <a:pPr algn="l">
                        <a:lnSpc>
                          <a:spcPct val="115000"/>
                        </a:lnSpc>
                        <a:spcAft>
                          <a:spcPts val="0"/>
                        </a:spcAft>
                      </a:pPr>
                      <a:r>
                        <a:rPr lang="el-GR" sz="900" dirty="0"/>
                        <a:t>Κεντρικό Νευρικό Σύστημα: Εννοιολογικός χάρτης</a:t>
                      </a:r>
                    </a:p>
                    <a:p>
                      <a:pPr algn="l">
                        <a:lnSpc>
                          <a:spcPct val="115000"/>
                        </a:lnSpc>
                        <a:spcAft>
                          <a:spcPts val="0"/>
                        </a:spcAft>
                      </a:pPr>
                      <a:r>
                        <a:rPr lang="el-GR" sz="900" u="sng" dirty="0">
                          <a:hlinkClick r:id="rId5"/>
                        </a:rPr>
                        <a:t>http://photodentro.edu.gr/lor/r/8521/3154?locale=el</a:t>
                      </a:r>
                      <a:endParaRPr lang="el-GR" sz="900" dirty="0"/>
                    </a:p>
                    <a:p>
                      <a:pPr algn="l">
                        <a:lnSpc>
                          <a:spcPct val="115000"/>
                        </a:lnSpc>
                        <a:spcAft>
                          <a:spcPts val="0"/>
                        </a:spcAft>
                      </a:pPr>
                      <a:r>
                        <a:rPr lang="el-GR" sz="900" dirty="0"/>
                        <a:t>Λειτουργίες Αυτόνομου Νευρικού Συστήματος</a:t>
                      </a:r>
                    </a:p>
                    <a:p>
                      <a:pPr algn="l">
                        <a:lnSpc>
                          <a:spcPct val="115000"/>
                        </a:lnSpc>
                        <a:spcAft>
                          <a:spcPts val="0"/>
                        </a:spcAft>
                      </a:pPr>
                      <a:r>
                        <a:rPr lang="el-GR" sz="900" u="sng" dirty="0">
                          <a:hlinkClick r:id="rId6"/>
                        </a:rPr>
                        <a:t>http://photodentro.edu.gr/lor/r/8521/1286?locale=el</a:t>
                      </a:r>
                      <a:endParaRPr lang="el-GR" sz="900" dirty="0"/>
                    </a:p>
                    <a:p>
                      <a:pPr algn="l">
                        <a:lnSpc>
                          <a:spcPct val="115000"/>
                        </a:lnSpc>
                        <a:spcAft>
                          <a:spcPts val="0"/>
                        </a:spcAft>
                      </a:pPr>
                      <a:r>
                        <a:rPr lang="el-GR" sz="900" dirty="0"/>
                        <a:t>Οι μαθητές μπορούν να ασχοληθούν με συνθετικές εργασίες που αναφέρονται σε παράγοντες που επιδρούν στην υγεία του Νευρικού Συστήματος (ύπνος, ουσίες, ασθένειες)</a:t>
                      </a:r>
                      <a:endParaRPr lang="el-GR" sz="900" dirty="0">
                        <a:latin typeface="Times New Roman"/>
                        <a:ea typeface="Times New Roman"/>
                        <a:cs typeface="Times New Roman"/>
                      </a:endParaRPr>
                    </a:p>
                  </a:txBody>
                  <a:tcPr marL="60556" marR="60556" marT="0" marB="0" anchor="ctr"/>
                </a:tc>
                <a:tc>
                  <a:txBody>
                    <a:bodyPr/>
                    <a:lstStyle/>
                    <a:p>
                      <a:pPr algn="ctr">
                        <a:lnSpc>
                          <a:spcPct val="115000"/>
                        </a:lnSpc>
                        <a:spcAft>
                          <a:spcPts val="0"/>
                        </a:spcAft>
                      </a:pPr>
                      <a:r>
                        <a:rPr lang="el-GR" sz="900" dirty="0"/>
                        <a:t>6</a:t>
                      </a:r>
                      <a:endParaRPr lang="el-GR" sz="900" dirty="0">
                        <a:latin typeface="Times New Roman"/>
                        <a:ea typeface="Times New Roman"/>
                        <a:cs typeface="Times New Roman"/>
                      </a:endParaRPr>
                    </a:p>
                  </a:txBody>
                  <a:tcPr marL="60556" marR="60556" marT="0" marB="0"/>
                </a:tc>
              </a:tr>
              <a:tr h="529939">
                <a:tc>
                  <a:txBody>
                    <a:bodyPr/>
                    <a:lstStyle/>
                    <a:p>
                      <a:pPr algn="l">
                        <a:lnSpc>
                          <a:spcPct val="115000"/>
                        </a:lnSpc>
                        <a:spcAft>
                          <a:spcPts val="0"/>
                        </a:spcAft>
                      </a:pPr>
                      <a:r>
                        <a:rPr lang="el-GR" sz="900"/>
                        <a:t>Περιφερικό Νευρικό Σύστημα</a:t>
                      </a:r>
                      <a:endParaRPr lang="el-GR" sz="900">
                        <a:latin typeface="Times New Roman"/>
                        <a:ea typeface="Times New Roman"/>
                        <a:cs typeface="Times New Roman"/>
                      </a:endParaRPr>
                    </a:p>
                  </a:txBody>
                  <a:tcPr marL="60556" marR="60556" marT="0" marB="0" anchor="ctr"/>
                </a:tc>
                <a:tc vMerge="1">
                  <a:txBody>
                    <a:bodyPr/>
                    <a:lstStyle/>
                    <a:p>
                      <a:endParaRPr lang="el-GR"/>
                    </a:p>
                  </a:txBody>
                  <a:tcPr/>
                </a:tc>
                <a:tc>
                  <a:txBody>
                    <a:bodyPr/>
                    <a:lstStyle/>
                    <a:p>
                      <a:pPr algn="ctr">
                        <a:lnSpc>
                          <a:spcPct val="115000"/>
                        </a:lnSpc>
                        <a:spcAft>
                          <a:spcPts val="0"/>
                        </a:spcAft>
                      </a:pPr>
                      <a:r>
                        <a:rPr lang="el-GR" sz="900" dirty="0"/>
                        <a:t>6</a:t>
                      </a:r>
                      <a:endParaRPr lang="el-GR" sz="900" dirty="0">
                        <a:latin typeface="Times New Roman"/>
                        <a:ea typeface="Times New Roman"/>
                        <a:cs typeface="Times New Roman"/>
                      </a:endParaRPr>
                    </a:p>
                  </a:txBody>
                  <a:tcPr marL="60556" marR="60556" marT="0" marB="0"/>
                </a:tc>
              </a:tr>
              <a:tr h="529939">
                <a:tc>
                  <a:txBody>
                    <a:bodyPr/>
                    <a:lstStyle/>
                    <a:p>
                      <a:pPr algn="l">
                        <a:lnSpc>
                          <a:spcPct val="115000"/>
                        </a:lnSpc>
                        <a:spcAft>
                          <a:spcPts val="0"/>
                        </a:spcAft>
                      </a:pPr>
                      <a:r>
                        <a:rPr lang="el-GR" sz="900"/>
                        <a:t>Κεντρικό  Νευρικό Σύστημα</a:t>
                      </a:r>
                      <a:endParaRPr lang="el-GR" sz="900">
                        <a:latin typeface="Times New Roman"/>
                        <a:ea typeface="Times New Roman"/>
                        <a:cs typeface="Times New Roman"/>
                      </a:endParaRPr>
                    </a:p>
                  </a:txBody>
                  <a:tcPr marL="60556" marR="60556" marT="0" marB="0" anchor="ctr"/>
                </a:tc>
                <a:tc vMerge="1">
                  <a:txBody>
                    <a:bodyPr/>
                    <a:lstStyle/>
                    <a:p>
                      <a:endParaRPr lang="el-GR"/>
                    </a:p>
                  </a:txBody>
                  <a:tcPr/>
                </a:tc>
                <a:tc>
                  <a:txBody>
                    <a:bodyPr/>
                    <a:lstStyle/>
                    <a:p>
                      <a:pPr algn="ctr">
                        <a:lnSpc>
                          <a:spcPct val="115000"/>
                        </a:lnSpc>
                        <a:spcAft>
                          <a:spcPts val="0"/>
                        </a:spcAft>
                      </a:pPr>
                      <a:r>
                        <a:rPr lang="el-GR" sz="900" dirty="0"/>
                        <a:t>10</a:t>
                      </a:r>
                      <a:endParaRPr lang="el-GR" sz="900" dirty="0">
                        <a:latin typeface="Times New Roman"/>
                        <a:ea typeface="Times New Roman"/>
                        <a:cs typeface="Times New Roman"/>
                      </a:endParaRPr>
                    </a:p>
                  </a:txBody>
                  <a:tcPr marL="60556" marR="60556" marT="0" marB="0"/>
                </a:tc>
              </a:tr>
              <a:tr h="1225360">
                <a:tc>
                  <a:txBody>
                    <a:bodyPr/>
                    <a:lstStyle/>
                    <a:p>
                      <a:pPr algn="l">
                        <a:lnSpc>
                          <a:spcPct val="115000"/>
                        </a:lnSpc>
                        <a:spcAft>
                          <a:spcPts val="0"/>
                        </a:spcAft>
                      </a:pPr>
                      <a:r>
                        <a:rPr lang="el-GR" sz="900"/>
                        <a:t>Αυτόνομο Νευρικό Σύστημα</a:t>
                      </a:r>
                      <a:endParaRPr lang="el-GR" sz="900">
                        <a:latin typeface="Times New Roman"/>
                        <a:ea typeface="Times New Roman"/>
                        <a:cs typeface="Times New Roman"/>
                      </a:endParaRPr>
                    </a:p>
                  </a:txBody>
                  <a:tcPr marL="60556" marR="60556" marT="0" marB="0" anchor="ctr"/>
                </a:tc>
                <a:tc vMerge="1">
                  <a:txBody>
                    <a:bodyPr/>
                    <a:lstStyle/>
                    <a:p>
                      <a:endParaRPr lang="el-GR"/>
                    </a:p>
                  </a:txBody>
                  <a:tcPr/>
                </a:tc>
                <a:tc>
                  <a:txBody>
                    <a:bodyPr/>
                    <a:lstStyle/>
                    <a:p>
                      <a:pPr algn="ctr">
                        <a:lnSpc>
                          <a:spcPct val="115000"/>
                        </a:lnSpc>
                        <a:spcAft>
                          <a:spcPts val="0"/>
                        </a:spcAft>
                      </a:pPr>
                      <a:r>
                        <a:rPr lang="el-GR" sz="900" dirty="0"/>
                        <a:t>10</a:t>
                      </a:r>
                      <a:endParaRPr lang="el-GR" sz="900" dirty="0">
                        <a:latin typeface="Times New Roman"/>
                        <a:ea typeface="Times New Roman"/>
                        <a:cs typeface="Times New Roman"/>
                      </a:endParaRPr>
                    </a:p>
                  </a:txBody>
                  <a:tcPr marL="60556" marR="60556" marT="0" marB="0"/>
                </a:tc>
              </a:tr>
              <a:tr h="261849">
                <a:tc>
                  <a:txBody>
                    <a:bodyPr/>
                    <a:lstStyle/>
                    <a:p>
                      <a:pPr algn="l">
                        <a:lnSpc>
                          <a:spcPct val="115000"/>
                        </a:lnSpc>
                        <a:spcAft>
                          <a:spcPts val="0"/>
                        </a:spcAft>
                      </a:pPr>
                      <a:endParaRPr lang="el-GR" sz="900">
                        <a:latin typeface="Calibri"/>
                        <a:ea typeface="Times New Roman"/>
                        <a:cs typeface="Arial"/>
                      </a:endParaRPr>
                    </a:p>
                  </a:txBody>
                  <a:tcPr marL="60556" marR="60556" marT="0" marB="0" anchor="ctr"/>
                </a:tc>
                <a:tc>
                  <a:txBody>
                    <a:bodyPr/>
                    <a:lstStyle/>
                    <a:p>
                      <a:pPr algn="r">
                        <a:lnSpc>
                          <a:spcPct val="115000"/>
                        </a:lnSpc>
                        <a:spcAft>
                          <a:spcPts val="0"/>
                        </a:spcAft>
                      </a:pPr>
                      <a:r>
                        <a:rPr lang="el-GR" sz="900" b="1" dirty="0"/>
                        <a:t>Σύνολο</a:t>
                      </a:r>
                      <a:endParaRPr lang="el-GR" sz="900" b="1" dirty="0">
                        <a:latin typeface="Times New Roman"/>
                        <a:ea typeface="Times New Roman"/>
                        <a:cs typeface="Times New Roman"/>
                      </a:endParaRPr>
                    </a:p>
                  </a:txBody>
                  <a:tcPr marL="60556" marR="60556" marT="0" marB="0" anchor="ctr"/>
                </a:tc>
                <a:tc>
                  <a:txBody>
                    <a:bodyPr/>
                    <a:lstStyle/>
                    <a:p>
                      <a:pPr algn="l">
                        <a:lnSpc>
                          <a:spcPct val="115000"/>
                        </a:lnSpc>
                        <a:spcAft>
                          <a:spcPts val="0"/>
                        </a:spcAft>
                      </a:pPr>
                      <a:r>
                        <a:rPr lang="el-GR" sz="900" b="1" dirty="0"/>
                        <a:t>40</a:t>
                      </a:r>
                      <a:endParaRPr lang="el-GR" sz="900" b="1" dirty="0">
                        <a:latin typeface="Times New Roman"/>
                        <a:ea typeface="Times New Roman"/>
                        <a:cs typeface="Times New Roman"/>
                      </a:endParaRPr>
                    </a:p>
                  </a:txBody>
                  <a:tcPr marL="60556" marR="60556" marT="0" marB="0"/>
                </a:tc>
              </a:tr>
            </a:tbl>
          </a:graphicData>
        </a:graphic>
      </p:graphicFrame>
      <p:sp>
        <p:nvSpPr>
          <p:cNvPr id="6" name="5 - TextBox"/>
          <p:cNvSpPr txBox="1"/>
          <p:nvPr/>
        </p:nvSpPr>
        <p:spPr>
          <a:xfrm>
            <a:off x="251520" y="476672"/>
            <a:ext cx="2469330" cy="369332"/>
          </a:xfrm>
          <a:prstGeom prst="rect">
            <a:avLst/>
          </a:prstGeom>
          <a:noFill/>
        </p:spPr>
        <p:txBody>
          <a:bodyPr wrap="none" rtlCol="0">
            <a:spAutoFit/>
          </a:bodyPr>
          <a:lstStyle/>
          <a:p>
            <a:r>
              <a:rPr lang="el-GR" b="1" u="sng" dirty="0" smtClean="0"/>
              <a:t>Α΄ Τάξη (κεφάλαια 1,9) </a:t>
            </a:r>
            <a:endParaRPr lang="el-GR" b="1" u="sng" dirty="0"/>
          </a:p>
        </p:txBody>
      </p:sp>
      <p:sp>
        <p:nvSpPr>
          <p:cNvPr id="8" name="7 - TextBox"/>
          <p:cNvSpPr txBox="1"/>
          <p:nvPr/>
        </p:nvSpPr>
        <p:spPr>
          <a:xfrm>
            <a:off x="5796136" y="404664"/>
            <a:ext cx="2523832" cy="369332"/>
          </a:xfrm>
          <a:prstGeom prst="rect">
            <a:avLst/>
          </a:prstGeom>
          <a:noFill/>
        </p:spPr>
        <p:txBody>
          <a:bodyPr wrap="none" rtlCol="0">
            <a:spAutoFit/>
          </a:bodyPr>
          <a:lstStyle/>
          <a:p>
            <a:r>
              <a:rPr lang="el-GR" b="1" u="sng" dirty="0" smtClean="0"/>
              <a:t>Β΄ Τάξη (κεφάλαια 3,12)</a:t>
            </a:r>
            <a:endParaRPr lang="el-GR" b="1" u="sng" dirty="0"/>
          </a:p>
        </p:txBody>
      </p:sp>
      <p:graphicFrame>
        <p:nvGraphicFramePr>
          <p:cNvPr id="10" name="9 - Πίνακας"/>
          <p:cNvGraphicFramePr>
            <a:graphicFrameLocks noGrp="1"/>
          </p:cNvGraphicFramePr>
          <p:nvPr/>
        </p:nvGraphicFramePr>
        <p:xfrm>
          <a:off x="3851920" y="836712"/>
          <a:ext cx="5292080" cy="5964552"/>
        </p:xfrm>
        <a:graphic>
          <a:graphicData uri="http://schemas.openxmlformats.org/drawingml/2006/table">
            <a:tbl>
              <a:tblPr>
                <a:tableStyleId>{D27102A9-8310-4765-A935-A1911B00CA55}</a:tableStyleId>
              </a:tblPr>
              <a:tblGrid>
                <a:gridCol w="1071926"/>
                <a:gridCol w="3779889"/>
                <a:gridCol w="440265"/>
              </a:tblGrid>
              <a:tr h="216024">
                <a:tc>
                  <a:txBody>
                    <a:bodyPr/>
                    <a:lstStyle/>
                    <a:p>
                      <a:pPr algn="l">
                        <a:lnSpc>
                          <a:spcPct val="115000"/>
                        </a:lnSpc>
                        <a:spcAft>
                          <a:spcPts val="0"/>
                        </a:spcAft>
                      </a:pPr>
                      <a:r>
                        <a:rPr lang="el-GR" sz="900" dirty="0"/>
                        <a:t>Ενότητα</a:t>
                      </a:r>
                      <a:endParaRPr lang="el-GR" sz="900" dirty="0">
                        <a:latin typeface="Times New Roman"/>
                        <a:ea typeface="Times New Roman"/>
                        <a:cs typeface="Times New Roman"/>
                      </a:endParaRPr>
                    </a:p>
                  </a:txBody>
                  <a:tcPr marL="37281" marR="37281" marT="0" marB="0" anchor="ctr"/>
                </a:tc>
                <a:tc>
                  <a:txBody>
                    <a:bodyPr/>
                    <a:lstStyle/>
                    <a:p>
                      <a:pPr algn="ctr">
                        <a:lnSpc>
                          <a:spcPct val="115000"/>
                        </a:lnSpc>
                        <a:spcAft>
                          <a:spcPts val="0"/>
                        </a:spcAft>
                      </a:pPr>
                      <a:r>
                        <a:rPr lang="el-GR" sz="900" dirty="0"/>
                        <a:t>ΠΑΡΑΤΗΡΗΣΕΙΣ </a:t>
                      </a:r>
                      <a:endParaRPr lang="el-GR" sz="900" dirty="0">
                        <a:latin typeface="Times New Roman"/>
                        <a:ea typeface="Times New Roman"/>
                        <a:cs typeface="Times New Roman"/>
                      </a:endParaRPr>
                    </a:p>
                  </a:txBody>
                  <a:tcPr marL="37281" marR="37281" marT="0" marB="0" anchor="ctr"/>
                </a:tc>
                <a:tc>
                  <a:txBody>
                    <a:bodyPr/>
                    <a:lstStyle/>
                    <a:p>
                      <a:pPr algn="ctr">
                        <a:lnSpc>
                          <a:spcPct val="115000"/>
                        </a:lnSpc>
                        <a:spcAft>
                          <a:spcPts val="0"/>
                        </a:spcAft>
                      </a:pPr>
                      <a:r>
                        <a:rPr lang="el-GR" sz="900"/>
                        <a:t>Ώρες</a:t>
                      </a:r>
                      <a:endParaRPr lang="el-GR" sz="900">
                        <a:latin typeface="Times New Roman"/>
                        <a:ea typeface="Times New Roman"/>
                        <a:cs typeface="Times New Roman"/>
                      </a:endParaRPr>
                    </a:p>
                  </a:txBody>
                  <a:tcPr marL="37281" marR="37281" marT="0" marB="0"/>
                </a:tc>
              </a:tr>
              <a:tr h="113103">
                <a:tc gridSpan="3">
                  <a:txBody>
                    <a:bodyPr/>
                    <a:lstStyle/>
                    <a:p>
                      <a:pPr algn="ctr">
                        <a:lnSpc>
                          <a:spcPct val="115000"/>
                        </a:lnSpc>
                        <a:spcAft>
                          <a:spcPts val="0"/>
                        </a:spcAft>
                      </a:pPr>
                      <a:r>
                        <a:rPr lang="el-GR" sz="1100" b="1" dirty="0"/>
                        <a:t>Κεφάλαιο 3 Κυκλοφορικό Σύστημα (18 ώρες)</a:t>
                      </a:r>
                      <a:endParaRPr lang="el-GR" sz="1100" b="1" dirty="0">
                        <a:latin typeface="Times New Roman"/>
                        <a:ea typeface="Times New Roman"/>
                        <a:cs typeface="Times New Roman"/>
                      </a:endParaRPr>
                    </a:p>
                  </a:txBody>
                  <a:tcPr marL="37281" marR="37281" marT="0" marB="0" anchor="ctr"/>
                </a:tc>
                <a:tc hMerge="1">
                  <a:txBody>
                    <a:bodyPr/>
                    <a:lstStyle/>
                    <a:p>
                      <a:endParaRPr lang="el-GR"/>
                    </a:p>
                  </a:txBody>
                  <a:tcPr/>
                </a:tc>
                <a:tc hMerge="1">
                  <a:txBody>
                    <a:bodyPr/>
                    <a:lstStyle/>
                    <a:p>
                      <a:endParaRPr lang="el-GR"/>
                    </a:p>
                  </a:txBody>
                  <a:tcPr/>
                </a:tc>
              </a:tr>
              <a:tr h="113103">
                <a:tc>
                  <a:txBody>
                    <a:bodyPr/>
                    <a:lstStyle/>
                    <a:p>
                      <a:pPr algn="l">
                        <a:lnSpc>
                          <a:spcPct val="115000"/>
                        </a:lnSpc>
                        <a:spcAft>
                          <a:spcPts val="0"/>
                        </a:spcAft>
                      </a:pPr>
                      <a:r>
                        <a:rPr lang="el-GR" sz="800" kern="50" dirty="0"/>
                        <a:t>Καρδιά</a:t>
                      </a:r>
                      <a:endParaRPr lang="el-GR" sz="800" kern="50" dirty="0">
                        <a:latin typeface="Times New Roman"/>
                        <a:ea typeface="Times New Roman"/>
                        <a:cs typeface="Times New Roman"/>
                      </a:endParaRPr>
                    </a:p>
                  </a:txBody>
                  <a:tcPr marL="37281" marR="37281" marT="0" marB="0" anchor="ctr"/>
                </a:tc>
                <a:tc rowSpan="4">
                  <a:txBody>
                    <a:bodyPr/>
                    <a:lstStyle/>
                    <a:p>
                      <a:pPr algn="l">
                        <a:lnSpc>
                          <a:spcPct val="115000"/>
                        </a:lnSpc>
                        <a:spcAft>
                          <a:spcPts val="0"/>
                        </a:spcAft>
                      </a:pPr>
                      <a:r>
                        <a:rPr lang="el-GR" sz="800" dirty="0"/>
                        <a:t>Εργαστηριακή άσκηση: μικροσκοπική παρατήρηση κυττάρων αίματος</a:t>
                      </a:r>
                    </a:p>
                    <a:p>
                      <a:pPr algn="l">
                        <a:lnSpc>
                          <a:spcPct val="115000"/>
                        </a:lnSpc>
                        <a:spcAft>
                          <a:spcPts val="0"/>
                        </a:spcAft>
                      </a:pPr>
                      <a:r>
                        <a:rPr lang="el-GR" sz="800" dirty="0"/>
                        <a:t>Προτείνεται να αξιοποιηθεί το ψηφιακό υλικό:</a:t>
                      </a:r>
                    </a:p>
                    <a:p>
                      <a:pPr algn="l">
                        <a:lnSpc>
                          <a:spcPct val="115000"/>
                        </a:lnSpc>
                        <a:spcAft>
                          <a:spcPts val="0"/>
                        </a:spcAft>
                      </a:pPr>
                      <a:r>
                        <a:rPr lang="el-GR" sz="800" dirty="0"/>
                        <a:t>Τα κύτταρα του αίματος: μορφή και λειτουργία</a:t>
                      </a:r>
                    </a:p>
                    <a:p>
                      <a:pPr algn="l">
                        <a:lnSpc>
                          <a:spcPct val="115000"/>
                        </a:lnSpc>
                        <a:spcAft>
                          <a:spcPts val="0"/>
                        </a:spcAft>
                      </a:pPr>
                      <a:r>
                        <a:rPr lang="el-GR" sz="800" u="sng" dirty="0">
                          <a:hlinkClick r:id="rId7"/>
                        </a:rPr>
                        <a:t>http://photodentro.edu.gr/lor/r/8521/1284?locale=el</a:t>
                      </a:r>
                      <a:endParaRPr lang="el-GR" sz="800" dirty="0"/>
                    </a:p>
                    <a:p>
                      <a:pPr algn="l">
                        <a:lnSpc>
                          <a:spcPct val="115000"/>
                        </a:lnSpc>
                        <a:spcAft>
                          <a:spcPts val="0"/>
                        </a:spcAft>
                      </a:pPr>
                      <a:r>
                        <a:rPr lang="el-GR" sz="800" dirty="0"/>
                        <a:t>Ο καρδιακός παλμός</a:t>
                      </a:r>
                    </a:p>
                    <a:p>
                      <a:pPr algn="l">
                        <a:lnSpc>
                          <a:spcPct val="115000"/>
                        </a:lnSpc>
                        <a:spcAft>
                          <a:spcPts val="0"/>
                        </a:spcAft>
                      </a:pPr>
                      <a:r>
                        <a:rPr lang="el-GR" sz="800" u="sng" dirty="0">
                          <a:hlinkClick r:id="rId8"/>
                        </a:rPr>
                        <a:t>http://photodentro.edu.gr/lor/r/8521/4127?locale=el</a:t>
                      </a:r>
                      <a:endParaRPr lang="el-GR" sz="800" dirty="0"/>
                    </a:p>
                    <a:p>
                      <a:pPr algn="l">
                        <a:lnSpc>
                          <a:spcPct val="115000"/>
                        </a:lnSpc>
                        <a:spcAft>
                          <a:spcPts val="0"/>
                        </a:spcAft>
                      </a:pPr>
                      <a:r>
                        <a:rPr lang="el-GR" sz="800" dirty="0"/>
                        <a:t>Η κυκλοφορία του αίματος</a:t>
                      </a:r>
                    </a:p>
                    <a:p>
                      <a:pPr algn="l">
                        <a:lnSpc>
                          <a:spcPct val="115000"/>
                        </a:lnSpc>
                        <a:spcAft>
                          <a:spcPts val="0"/>
                        </a:spcAft>
                      </a:pPr>
                      <a:r>
                        <a:rPr lang="el-GR" sz="800" u="sng" dirty="0">
                          <a:hlinkClick r:id="rId9"/>
                        </a:rPr>
                        <a:t>http://photodentro.edu.gr/lor/r/8521/4937?locale=el</a:t>
                      </a:r>
                      <a:endParaRPr lang="el-GR" sz="800" dirty="0"/>
                    </a:p>
                    <a:p>
                      <a:pPr algn="l">
                        <a:lnSpc>
                          <a:spcPct val="115000"/>
                        </a:lnSpc>
                        <a:spcAft>
                          <a:spcPts val="0"/>
                        </a:spcAft>
                      </a:pPr>
                      <a:r>
                        <a:rPr lang="el-GR" sz="800" dirty="0"/>
                        <a:t>Οι μαθητές μπορούν να εργαστούν σε ομάδες για την ανάλυση θεμάτων που σχετίζονται με τη διατήρηση της υγείας του κυκλοφορικού συστήματος ( καρδιαγγειακά νοσήματα, διατροφή/άσκηση) </a:t>
                      </a:r>
                      <a:endParaRPr lang="el-GR" sz="800" dirty="0">
                        <a:latin typeface="Times New Roman"/>
                        <a:ea typeface="Times New Roman"/>
                        <a:cs typeface="Times New Roman"/>
                      </a:endParaRPr>
                    </a:p>
                  </a:txBody>
                  <a:tcPr marL="37281" marR="37281" marT="0" marB="0" anchor="ctr"/>
                </a:tc>
                <a:tc>
                  <a:txBody>
                    <a:bodyPr/>
                    <a:lstStyle/>
                    <a:p>
                      <a:pPr algn="ctr">
                        <a:lnSpc>
                          <a:spcPct val="115000"/>
                        </a:lnSpc>
                        <a:spcAft>
                          <a:spcPts val="0"/>
                        </a:spcAft>
                      </a:pPr>
                      <a:r>
                        <a:rPr lang="el-GR" sz="800"/>
                        <a:t>2</a:t>
                      </a:r>
                      <a:endParaRPr lang="el-GR" sz="800">
                        <a:latin typeface="Times New Roman"/>
                        <a:ea typeface="Times New Roman"/>
                        <a:cs typeface="Times New Roman"/>
                      </a:endParaRPr>
                    </a:p>
                  </a:txBody>
                  <a:tcPr marL="37281" marR="37281" marT="0" marB="0"/>
                </a:tc>
              </a:tr>
              <a:tr h="113103">
                <a:tc>
                  <a:txBody>
                    <a:bodyPr/>
                    <a:lstStyle/>
                    <a:p>
                      <a:pPr algn="l">
                        <a:lnSpc>
                          <a:spcPct val="115000"/>
                        </a:lnSpc>
                        <a:spcAft>
                          <a:spcPts val="0"/>
                        </a:spcAft>
                      </a:pPr>
                      <a:r>
                        <a:rPr lang="el-GR" sz="800" kern="50" dirty="0"/>
                        <a:t>Αιμοφόρα αγγεία</a:t>
                      </a:r>
                      <a:endParaRPr lang="el-GR" sz="800" kern="50" dirty="0">
                        <a:latin typeface="Times New Roman"/>
                        <a:ea typeface="Times New Roman"/>
                        <a:cs typeface="Times New Roman"/>
                      </a:endParaRPr>
                    </a:p>
                  </a:txBody>
                  <a:tcPr marL="37281" marR="37281" marT="0" marB="0" anchor="ctr"/>
                </a:tc>
                <a:tc vMerge="1">
                  <a:txBody>
                    <a:bodyPr/>
                    <a:lstStyle/>
                    <a:p>
                      <a:endParaRPr lang="el-GR"/>
                    </a:p>
                  </a:txBody>
                  <a:tcPr/>
                </a:tc>
                <a:tc>
                  <a:txBody>
                    <a:bodyPr/>
                    <a:lstStyle/>
                    <a:p>
                      <a:pPr algn="ctr">
                        <a:lnSpc>
                          <a:spcPct val="115000"/>
                        </a:lnSpc>
                        <a:spcAft>
                          <a:spcPts val="0"/>
                        </a:spcAft>
                      </a:pPr>
                      <a:r>
                        <a:rPr lang="el-GR" sz="800"/>
                        <a:t>4</a:t>
                      </a:r>
                      <a:endParaRPr lang="el-GR" sz="800">
                        <a:latin typeface="Times New Roman"/>
                        <a:ea typeface="Times New Roman"/>
                        <a:cs typeface="Times New Roman"/>
                      </a:endParaRPr>
                    </a:p>
                  </a:txBody>
                  <a:tcPr marL="37281" marR="37281" marT="0" marB="0"/>
                </a:tc>
              </a:tr>
              <a:tr h="226209">
                <a:tc>
                  <a:txBody>
                    <a:bodyPr/>
                    <a:lstStyle/>
                    <a:p>
                      <a:pPr algn="l">
                        <a:lnSpc>
                          <a:spcPct val="115000"/>
                        </a:lnSpc>
                        <a:spcAft>
                          <a:spcPts val="0"/>
                        </a:spcAft>
                      </a:pPr>
                      <a:r>
                        <a:rPr lang="el-GR" sz="800" kern="50" dirty="0"/>
                        <a:t>Η κυκλοφορία του αίματος</a:t>
                      </a:r>
                      <a:endParaRPr lang="el-GR" sz="800" kern="50" dirty="0">
                        <a:latin typeface="Times New Roman"/>
                        <a:ea typeface="Times New Roman"/>
                        <a:cs typeface="Times New Roman"/>
                      </a:endParaRPr>
                    </a:p>
                  </a:txBody>
                  <a:tcPr marL="37281" marR="37281" marT="0" marB="0" anchor="ctr"/>
                </a:tc>
                <a:tc vMerge="1">
                  <a:txBody>
                    <a:bodyPr/>
                    <a:lstStyle/>
                    <a:p>
                      <a:endParaRPr lang="el-GR"/>
                    </a:p>
                  </a:txBody>
                  <a:tcPr/>
                </a:tc>
                <a:tc>
                  <a:txBody>
                    <a:bodyPr/>
                    <a:lstStyle/>
                    <a:p>
                      <a:pPr algn="ctr">
                        <a:lnSpc>
                          <a:spcPct val="115000"/>
                        </a:lnSpc>
                        <a:spcAft>
                          <a:spcPts val="0"/>
                        </a:spcAft>
                      </a:pPr>
                      <a:r>
                        <a:rPr lang="el-GR" sz="800"/>
                        <a:t>4</a:t>
                      </a:r>
                      <a:endParaRPr lang="el-GR" sz="800">
                        <a:latin typeface="Times New Roman"/>
                        <a:ea typeface="Times New Roman"/>
                        <a:cs typeface="Times New Roman"/>
                      </a:endParaRPr>
                    </a:p>
                  </a:txBody>
                  <a:tcPr marL="37281" marR="37281" marT="0" marB="0"/>
                </a:tc>
              </a:tr>
              <a:tr h="791727">
                <a:tc>
                  <a:txBody>
                    <a:bodyPr/>
                    <a:lstStyle/>
                    <a:p>
                      <a:pPr algn="l">
                        <a:lnSpc>
                          <a:spcPct val="115000"/>
                        </a:lnSpc>
                        <a:spcAft>
                          <a:spcPts val="0"/>
                        </a:spcAft>
                      </a:pPr>
                      <a:r>
                        <a:rPr lang="el-GR" sz="800" kern="50" dirty="0"/>
                        <a:t>Αίμα</a:t>
                      </a:r>
                      <a:endParaRPr lang="el-GR" sz="800" kern="50" dirty="0">
                        <a:latin typeface="Times New Roman"/>
                        <a:ea typeface="Times New Roman"/>
                        <a:cs typeface="Times New Roman"/>
                      </a:endParaRPr>
                    </a:p>
                  </a:txBody>
                  <a:tcPr marL="37281" marR="37281" marT="0" marB="0" anchor="ctr"/>
                </a:tc>
                <a:tc vMerge="1">
                  <a:txBody>
                    <a:bodyPr/>
                    <a:lstStyle/>
                    <a:p>
                      <a:endParaRPr lang="el-GR"/>
                    </a:p>
                  </a:txBody>
                  <a:tcPr/>
                </a:tc>
                <a:tc>
                  <a:txBody>
                    <a:bodyPr/>
                    <a:lstStyle/>
                    <a:p>
                      <a:pPr algn="ctr">
                        <a:lnSpc>
                          <a:spcPct val="115000"/>
                        </a:lnSpc>
                        <a:spcAft>
                          <a:spcPts val="0"/>
                        </a:spcAft>
                      </a:pPr>
                      <a:r>
                        <a:rPr lang="el-GR" sz="800" dirty="0"/>
                        <a:t>8</a:t>
                      </a:r>
                      <a:endParaRPr lang="el-GR" sz="800" dirty="0">
                        <a:latin typeface="Times New Roman"/>
                        <a:ea typeface="Times New Roman"/>
                        <a:cs typeface="Times New Roman"/>
                      </a:endParaRPr>
                    </a:p>
                  </a:txBody>
                  <a:tcPr marL="37281" marR="37281" marT="0" marB="0"/>
                </a:tc>
              </a:tr>
              <a:tr h="113103">
                <a:tc gridSpan="3">
                  <a:txBody>
                    <a:bodyPr/>
                    <a:lstStyle/>
                    <a:p>
                      <a:pPr algn="ctr">
                        <a:lnSpc>
                          <a:spcPct val="115000"/>
                        </a:lnSpc>
                        <a:spcAft>
                          <a:spcPts val="0"/>
                        </a:spcAft>
                      </a:pPr>
                      <a:r>
                        <a:rPr lang="el-GR" sz="1100" b="1" dirty="0"/>
                        <a:t>Κεφάλαιο 12 Αναπαραγωγή – Ανάπτυξη (22 ώρες)</a:t>
                      </a:r>
                      <a:endParaRPr lang="el-GR" sz="1100" b="1" dirty="0">
                        <a:latin typeface="Times New Roman"/>
                        <a:ea typeface="Times New Roman"/>
                        <a:cs typeface="Times New Roman"/>
                      </a:endParaRPr>
                    </a:p>
                  </a:txBody>
                  <a:tcPr marL="37281" marR="37281" marT="0" marB="0" anchor="ctr"/>
                </a:tc>
                <a:tc hMerge="1">
                  <a:txBody>
                    <a:bodyPr/>
                    <a:lstStyle/>
                    <a:p>
                      <a:endParaRPr lang="el-GR"/>
                    </a:p>
                  </a:txBody>
                  <a:tcPr/>
                </a:tc>
                <a:tc hMerge="1">
                  <a:txBody>
                    <a:bodyPr/>
                    <a:lstStyle/>
                    <a:p>
                      <a:endParaRPr lang="el-GR"/>
                    </a:p>
                  </a:txBody>
                  <a:tcPr/>
                </a:tc>
              </a:tr>
              <a:tr h="904831">
                <a:tc>
                  <a:txBody>
                    <a:bodyPr/>
                    <a:lstStyle/>
                    <a:p>
                      <a:pPr algn="l">
                        <a:lnSpc>
                          <a:spcPct val="115000"/>
                        </a:lnSpc>
                        <a:spcAft>
                          <a:spcPts val="0"/>
                        </a:spcAft>
                      </a:pPr>
                      <a:r>
                        <a:rPr lang="el-GR" sz="800" dirty="0"/>
                        <a:t>Δομή και Λειτουργία αναπαραγωγικού συστήματος</a:t>
                      </a:r>
                      <a:endParaRPr lang="el-GR" sz="800" dirty="0">
                        <a:latin typeface="Times New Roman"/>
                        <a:ea typeface="Times New Roman"/>
                        <a:cs typeface="Times New Roman"/>
                      </a:endParaRPr>
                    </a:p>
                  </a:txBody>
                  <a:tcPr marL="37281" marR="37281" marT="0" marB="0" anchor="ctr"/>
                </a:tc>
                <a:tc>
                  <a:txBody>
                    <a:bodyPr/>
                    <a:lstStyle/>
                    <a:p>
                      <a:pPr algn="l">
                        <a:lnSpc>
                          <a:spcPct val="115000"/>
                        </a:lnSpc>
                        <a:spcAft>
                          <a:spcPts val="0"/>
                        </a:spcAft>
                      </a:pPr>
                      <a:r>
                        <a:rPr lang="el-GR" sz="800" dirty="0"/>
                        <a:t>Προτείνεται να αξιοποιηθεί το ψηφιακό υλικό:</a:t>
                      </a:r>
                    </a:p>
                    <a:p>
                      <a:pPr algn="l">
                        <a:lnSpc>
                          <a:spcPct val="115000"/>
                        </a:lnSpc>
                        <a:spcAft>
                          <a:spcPts val="0"/>
                        </a:spcAft>
                      </a:pPr>
                      <a:r>
                        <a:rPr lang="el-GR" sz="800" dirty="0"/>
                        <a:t> Η πορεία του ωαρίου</a:t>
                      </a:r>
                    </a:p>
                    <a:p>
                      <a:pPr algn="l">
                        <a:lnSpc>
                          <a:spcPct val="115000"/>
                        </a:lnSpc>
                        <a:spcAft>
                          <a:spcPts val="0"/>
                        </a:spcAft>
                      </a:pPr>
                      <a:r>
                        <a:rPr lang="el-GR" sz="800" u="sng" dirty="0">
                          <a:hlinkClick r:id="rId10"/>
                        </a:rPr>
                        <a:t>http://photodentro.edu.gr/lor/r/8521/4865?locale=el</a:t>
                      </a:r>
                      <a:endParaRPr lang="el-GR" sz="800" dirty="0"/>
                    </a:p>
                    <a:p>
                      <a:pPr algn="l">
                        <a:lnSpc>
                          <a:spcPct val="115000"/>
                        </a:lnSpc>
                        <a:spcAft>
                          <a:spcPts val="0"/>
                        </a:spcAft>
                      </a:pPr>
                      <a:r>
                        <a:rPr lang="el-GR" sz="800" u="sng" dirty="0"/>
                        <a:t>Η διδασκαλία του </a:t>
                      </a:r>
                      <a:r>
                        <a:rPr lang="el-GR" sz="800" u="sng" dirty="0" err="1"/>
                        <a:t>Εμμηνορρυσιακού</a:t>
                      </a:r>
                      <a:r>
                        <a:rPr lang="el-GR" sz="800" u="sng" dirty="0"/>
                        <a:t> κύκλου να γίνει από το κείμενο των προσαρτήσεων.</a:t>
                      </a:r>
                      <a:endParaRPr lang="el-GR" sz="800" dirty="0"/>
                    </a:p>
                    <a:p>
                      <a:pPr algn="l">
                        <a:lnSpc>
                          <a:spcPct val="115000"/>
                        </a:lnSpc>
                        <a:spcAft>
                          <a:spcPts val="0"/>
                        </a:spcAft>
                      </a:pPr>
                      <a:r>
                        <a:rPr lang="el-GR" sz="800" dirty="0"/>
                        <a:t>Προτείνεται να αξιοποιηθεί το ψηφιακό υλικό:</a:t>
                      </a:r>
                    </a:p>
                    <a:p>
                      <a:pPr algn="l">
                        <a:lnSpc>
                          <a:spcPct val="115000"/>
                        </a:lnSpc>
                        <a:spcAft>
                          <a:spcPts val="0"/>
                        </a:spcAft>
                      </a:pPr>
                      <a:r>
                        <a:rPr lang="el-GR" sz="800" dirty="0"/>
                        <a:t>Ο έμμηνος κύκλος</a:t>
                      </a:r>
                    </a:p>
                    <a:p>
                      <a:pPr algn="l">
                        <a:lnSpc>
                          <a:spcPct val="115000"/>
                        </a:lnSpc>
                        <a:spcAft>
                          <a:spcPts val="0"/>
                        </a:spcAft>
                      </a:pPr>
                      <a:r>
                        <a:rPr lang="el-GR" sz="800" u="sng" dirty="0">
                          <a:hlinkClick r:id="rId11"/>
                        </a:rPr>
                        <a:t>http://photodentro.edu.gr/lor/r/8521/609?locale=el</a:t>
                      </a:r>
                      <a:endParaRPr lang="el-GR" sz="800" dirty="0">
                        <a:latin typeface="Times New Roman"/>
                        <a:ea typeface="Times New Roman"/>
                        <a:cs typeface="Times New Roman"/>
                      </a:endParaRPr>
                    </a:p>
                  </a:txBody>
                  <a:tcPr marL="37281" marR="37281" marT="0" marB="0" anchor="ctr"/>
                </a:tc>
                <a:tc>
                  <a:txBody>
                    <a:bodyPr/>
                    <a:lstStyle/>
                    <a:p>
                      <a:pPr algn="ctr">
                        <a:lnSpc>
                          <a:spcPct val="115000"/>
                        </a:lnSpc>
                        <a:spcAft>
                          <a:spcPts val="0"/>
                        </a:spcAft>
                      </a:pPr>
                      <a:endParaRPr lang="el-GR" sz="800" dirty="0"/>
                    </a:p>
                    <a:p>
                      <a:pPr algn="ctr">
                        <a:lnSpc>
                          <a:spcPct val="115000"/>
                        </a:lnSpc>
                        <a:spcAft>
                          <a:spcPts val="0"/>
                        </a:spcAft>
                      </a:pPr>
                      <a:r>
                        <a:rPr lang="el-GR" sz="800" dirty="0"/>
                        <a:t>6</a:t>
                      </a:r>
                      <a:endParaRPr lang="el-GR" sz="800" dirty="0">
                        <a:latin typeface="Times New Roman"/>
                        <a:ea typeface="Times New Roman"/>
                        <a:cs typeface="Times New Roman"/>
                      </a:endParaRPr>
                    </a:p>
                  </a:txBody>
                  <a:tcPr marL="37281" marR="37281" marT="0" marB="0"/>
                </a:tc>
              </a:tr>
              <a:tr h="339312">
                <a:tc>
                  <a:txBody>
                    <a:bodyPr/>
                    <a:lstStyle/>
                    <a:p>
                      <a:pPr algn="l">
                        <a:lnSpc>
                          <a:spcPct val="115000"/>
                        </a:lnSpc>
                        <a:spcAft>
                          <a:spcPts val="0"/>
                        </a:spcAft>
                      </a:pPr>
                      <a:r>
                        <a:rPr lang="el-GR" sz="800"/>
                        <a:t>Από τη μείωση στη γονιμοποίηση</a:t>
                      </a:r>
                      <a:endParaRPr lang="el-GR" sz="800">
                        <a:latin typeface="Times New Roman"/>
                        <a:ea typeface="Times New Roman"/>
                        <a:cs typeface="Times New Roman"/>
                      </a:endParaRPr>
                    </a:p>
                  </a:txBody>
                  <a:tcPr marL="37281" marR="37281" marT="0" marB="0" anchor="ctr"/>
                </a:tc>
                <a:tc>
                  <a:txBody>
                    <a:bodyPr/>
                    <a:lstStyle/>
                    <a:p>
                      <a:pPr algn="l">
                        <a:lnSpc>
                          <a:spcPct val="115000"/>
                        </a:lnSpc>
                        <a:spcAft>
                          <a:spcPts val="0"/>
                        </a:spcAft>
                      </a:pPr>
                      <a:r>
                        <a:rPr lang="el-GR" sz="800" dirty="0"/>
                        <a:t>Προτείνεται να αξιοποιηθεί το ψηφιακό υλικό:</a:t>
                      </a:r>
                    </a:p>
                    <a:p>
                      <a:pPr algn="l">
                        <a:lnSpc>
                          <a:spcPct val="115000"/>
                        </a:lnSpc>
                        <a:spcAft>
                          <a:spcPts val="0"/>
                        </a:spcAft>
                      </a:pPr>
                      <a:r>
                        <a:rPr lang="el-GR" sz="800" dirty="0"/>
                        <a:t>Γονιμοποίηση ωαρίου</a:t>
                      </a:r>
                    </a:p>
                    <a:p>
                      <a:pPr algn="l">
                        <a:lnSpc>
                          <a:spcPct val="115000"/>
                        </a:lnSpc>
                        <a:spcAft>
                          <a:spcPts val="0"/>
                        </a:spcAft>
                      </a:pPr>
                      <a:r>
                        <a:rPr lang="el-GR" sz="800" u="sng" dirty="0">
                          <a:hlinkClick r:id="rId12"/>
                        </a:rPr>
                        <a:t>http://photodentro.edu.gr/lor/r/8521/1303?locale=el</a:t>
                      </a:r>
                      <a:endParaRPr lang="el-GR" sz="800" dirty="0">
                        <a:latin typeface="Times New Roman"/>
                        <a:ea typeface="Times New Roman"/>
                        <a:cs typeface="Times New Roman"/>
                      </a:endParaRPr>
                    </a:p>
                  </a:txBody>
                  <a:tcPr marL="37281" marR="37281" marT="0" marB="0" anchor="ctr"/>
                </a:tc>
                <a:tc>
                  <a:txBody>
                    <a:bodyPr/>
                    <a:lstStyle/>
                    <a:p>
                      <a:pPr algn="ctr">
                        <a:lnSpc>
                          <a:spcPct val="115000"/>
                        </a:lnSpc>
                        <a:spcAft>
                          <a:spcPts val="0"/>
                        </a:spcAft>
                      </a:pPr>
                      <a:r>
                        <a:rPr lang="el-GR" sz="800" dirty="0"/>
                        <a:t>6</a:t>
                      </a:r>
                      <a:endParaRPr lang="el-GR" sz="800" dirty="0">
                        <a:latin typeface="Times New Roman"/>
                        <a:ea typeface="Times New Roman"/>
                        <a:cs typeface="Times New Roman"/>
                      </a:endParaRPr>
                    </a:p>
                  </a:txBody>
                  <a:tcPr marL="37281" marR="37281" marT="0" marB="0"/>
                </a:tc>
              </a:tr>
              <a:tr h="1696559">
                <a:tc>
                  <a:txBody>
                    <a:bodyPr/>
                    <a:lstStyle/>
                    <a:p>
                      <a:pPr algn="l">
                        <a:lnSpc>
                          <a:spcPct val="115000"/>
                        </a:lnSpc>
                        <a:spcAft>
                          <a:spcPts val="0"/>
                        </a:spcAft>
                      </a:pPr>
                      <a:r>
                        <a:rPr lang="el-GR" sz="800"/>
                        <a:t>Ανάπτυξη του εμβρύου- Τοκετός</a:t>
                      </a:r>
                      <a:endParaRPr lang="el-GR" sz="800">
                        <a:latin typeface="Times New Roman"/>
                        <a:ea typeface="Times New Roman"/>
                        <a:cs typeface="Times New Roman"/>
                      </a:endParaRPr>
                    </a:p>
                  </a:txBody>
                  <a:tcPr marL="37281" marR="37281" marT="0" marB="0" anchor="ctr"/>
                </a:tc>
                <a:tc>
                  <a:txBody>
                    <a:bodyPr/>
                    <a:lstStyle/>
                    <a:p>
                      <a:pPr algn="l">
                        <a:lnSpc>
                          <a:spcPct val="115000"/>
                        </a:lnSpc>
                        <a:spcAft>
                          <a:spcPts val="0"/>
                        </a:spcAft>
                      </a:pPr>
                      <a:r>
                        <a:rPr lang="el-GR" sz="800" dirty="0"/>
                        <a:t>Προτείνεται να αξιοποιηθεί το ψηφιακό υλικό:</a:t>
                      </a:r>
                    </a:p>
                    <a:p>
                      <a:pPr algn="l">
                        <a:lnSpc>
                          <a:spcPct val="115000"/>
                        </a:lnSpc>
                        <a:spcAft>
                          <a:spcPts val="0"/>
                        </a:spcAft>
                      </a:pPr>
                      <a:r>
                        <a:rPr lang="el-GR" sz="800" dirty="0"/>
                        <a:t>Υπερηχογράφημα εμβρύου</a:t>
                      </a:r>
                    </a:p>
                    <a:p>
                      <a:pPr algn="l">
                        <a:lnSpc>
                          <a:spcPct val="115000"/>
                        </a:lnSpc>
                        <a:spcAft>
                          <a:spcPts val="0"/>
                        </a:spcAft>
                      </a:pPr>
                      <a:r>
                        <a:rPr lang="el-GR" sz="800" u="sng" dirty="0">
                          <a:hlinkClick r:id="rId13"/>
                        </a:rPr>
                        <a:t>http://photodentro.edu.gr/lor/r/8521/6326?locale=el</a:t>
                      </a:r>
                      <a:endParaRPr lang="el-GR" sz="800" dirty="0"/>
                    </a:p>
                    <a:p>
                      <a:pPr algn="l">
                        <a:lnSpc>
                          <a:spcPct val="115000"/>
                        </a:lnSpc>
                        <a:spcAft>
                          <a:spcPts val="0"/>
                        </a:spcAft>
                      </a:pPr>
                      <a:r>
                        <a:rPr lang="el-GR" sz="800" dirty="0"/>
                        <a:t>Οι φάσεις της εγκυμοσύνης</a:t>
                      </a:r>
                    </a:p>
                    <a:p>
                      <a:pPr algn="l">
                        <a:lnSpc>
                          <a:spcPct val="115000"/>
                        </a:lnSpc>
                        <a:spcAft>
                          <a:spcPts val="0"/>
                        </a:spcAft>
                      </a:pPr>
                      <a:r>
                        <a:rPr lang="el-GR" sz="800" u="sng" dirty="0">
                          <a:hlinkClick r:id="rId14"/>
                        </a:rPr>
                        <a:t>http://photodentro.edu.gr/lor/r/8521/4890?locale=el</a:t>
                      </a:r>
                      <a:endParaRPr lang="el-GR" sz="800" dirty="0"/>
                    </a:p>
                    <a:p>
                      <a:pPr algn="l">
                        <a:lnSpc>
                          <a:spcPct val="115000"/>
                        </a:lnSpc>
                        <a:spcAft>
                          <a:spcPts val="0"/>
                        </a:spcAft>
                      </a:pPr>
                      <a:r>
                        <a:rPr lang="el-GR" sz="800" dirty="0" err="1"/>
                        <a:t>Βλαστοκύτταρα</a:t>
                      </a:r>
                      <a:endParaRPr lang="el-GR" sz="800" dirty="0"/>
                    </a:p>
                    <a:p>
                      <a:pPr algn="l">
                        <a:lnSpc>
                          <a:spcPct val="115000"/>
                        </a:lnSpc>
                        <a:spcAft>
                          <a:spcPts val="0"/>
                        </a:spcAft>
                      </a:pPr>
                      <a:r>
                        <a:rPr lang="el-GR" sz="800" u="sng" dirty="0">
                          <a:hlinkClick r:id="rId15"/>
                        </a:rPr>
                        <a:t>http://photodentro.edu.gr/lor/r/8521/548?locale=el</a:t>
                      </a:r>
                      <a:endParaRPr lang="el-GR" sz="800" dirty="0"/>
                    </a:p>
                    <a:p>
                      <a:pPr algn="l">
                        <a:lnSpc>
                          <a:spcPct val="115000"/>
                        </a:lnSpc>
                        <a:spcAft>
                          <a:spcPts val="0"/>
                        </a:spcAft>
                      </a:pPr>
                      <a:r>
                        <a:rPr lang="el-GR" sz="800" dirty="0" err="1"/>
                        <a:t>Nα</a:t>
                      </a:r>
                      <a:r>
                        <a:rPr lang="el-GR" sz="800" dirty="0"/>
                        <a:t> διδαχθεί όλη η ενότητα </a:t>
                      </a:r>
                      <a:r>
                        <a:rPr lang="el-GR" sz="800" u="sng" dirty="0"/>
                        <a:t>εκτός των παραγράφων</a:t>
                      </a:r>
                      <a:r>
                        <a:rPr lang="el-GR" sz="800" dirty="0"/>
                        <a:t>:</a:t>
                      </a:r>
                    </a:p>
                    <a:p>
                      <a:pPr algn="l">
                        <a:lnSpc>
                          <a:spcPct val="115000"/>
                        </a:lnSpc>
                        <a:spcAft>
                          <a:spcPts val="0"/>
                        </a:spcAft>
                      </a:pPr>
                      <a:r>
                        <a:rPr lang="el-GR" sz="800" dirty="0"/>
                        <a:t>«Αυλάκωση»</a:t>
                      </a:r>
                    </a:p>
                    <a:p>
                      <a:pPr algn="l">
                        <a:lnSpc>
                          <a:spcPct val="115000"/>
                        </a:lnSpc>
                        <a:spcAft>
                          <a:spcPts val="0"/>
                        </a:spcAft>
                      </a:pPr>
                      <a:r>
                        <a:rPr lang="el-GR" sz="800" dirty="0"/>
                        <a:t>«Εμφύτευση» </a:t>
                      </a:r>
                    </a:p>
                    <a:p>
                      <a:pPr algn="l">
                        <a:lnSpc>
                          <a:spcPct val="115000"/>
                        </a:lnSpc>
                        <a:spcAft>
                          <a:spcPts val="0"/>
                        </a:spcAft>
                      </a:pPr>
                      <a:r>
                        <a:rPr lang="el-GR" sz="800" dirty="0"/>
                        <a:t>«Σχηματισμός πλακούντα»</a:t>
                      </a:r>
                    </a:p>
                    <a:p>
                      <a:pPr algn="l">
                        <a:lnSpc>
                          <a:spcPct val="115000"/>
                        </a:lnSpc>
                        <a:spcAft>
                          <a:spcPts val="0"/>
                        </a:spcAft>
                      </a:pPr>
                      <a:r>
                        <a:rPr lang="el-GR" sz="800" dirty="0"/>
                        <a:t>Προτείνεται η πραγματοποίηση μικρών συνθετικών εργασιών από ομάδες μαθητών και παρουσίαση στην ολομέλεια με θέματα που σχετίζονται με τη λειτουργία του αναπαραγωγικού συστήματος (σεξουαλικά μεταδιδόμενα νοσήματα, καρκίνος του μαστού, στειρότητα, εξωσωματική γονιμοποίηση)</a:t>
                      </a:r>
                      <a:endParaRPr lang="el-GR" sz="800" dirty="0">
                        <a:latin typeface="Times New Roman"/>
                        <a:ea typeface="Times New Roman"/>
                        <a:cs typeface="Times New Roman"/>
                      </a:endParaRPr>
                    </a:p>
                  </a:txBody>
                  <a:tcPr marL="37281" marR="37281" marT="0" marB="0" anchor="ctr"/>
                </a:tc>
                <a:tc>
                  <a:txBody>
                    <a:bodyPr/>
                    <a:lstStyle/>
                    <a:p>
                      <a:pPr algn="ctr">
                        <a:lnSpc>
                          <a:spcPct val="115000"/>
                        </a:lnSpc>
                        <a:spcAft>
                          <a:spcPts val="0"/>
                        </a:spcAft>
                      </a:pPr>
                      <a:r>
                        <a:rPr lang="el-GR" sz="800" dirty="0"/>
                        <a:t>10</a:t>
                      </a:r>
                      <a:endParaRPr lang="el-GR" sz="800" dirty="0">
                        <a:latin typeface="Times New Roman"/>
                        <a:ea typeface="Times New Roman"/>
                        <a:cs typeface="Times New Roman"/>
                      </a:endParaRPr>
                    </a:p>
                  </a:txBody>
                  <a:tcPr marL="37281" marR="37281" marT="0" marB="0"/>
                </a:tc>
              </a:tr>
              <a:tr h="170886">
                <a:tc>
                  <a:txBody>
                    <a:bodyPr/>
                    <a:lstStyle/>
                    <a:p>
                      <a:pPr algn="l">
                        <a:lnSpc>
                          <a:spcPct val="115000"/>
                        </a:lnSpc>
                        <a:spcAft>
                          <a:spcPts val="0"/>
                        </a:spcAft>
                      </a:pPr>
                      <a:endParaRPr lang="el-GR" sz="1000" dirty="0">
                        <a:latin typeface="Calibri"/>
                        <a:ea typeface="Times New Roman"/>
                        <a:cs typeface="Arial"/>
                      </a:endParaRPr>
                    </a:p>
                  </a:txBody>
                  <a:tcPr marL="37281" marR="37281" marT="0" marB="0" anchor="ctr"/>
                </a:tc>
                <a:tc>
                  <a:txBody>
                    <a:bodyPr/>
                    <a:lstStyle/>
                    <a:p>
                      <a:pPr algn="r">
                        <a:lnSpc>
                          <a:spcPct val="115000"/>
                        </a:lnSpc>
                        <a:spcAft>
                          <a:spcPts val="0"/>
                        </a:spcAft>
                      </a:pPr>
                      <a:r>
                        <a:rPr lang="el-GR" sz="1000" b="1" dirty="0"/>
                        <a:t>Σύνολο</a:t>
                      </a:r>
                      <a:endParaRPr lang="el-GR" sz="1000" b="1" dirty="0">
                        <a:latin typeface="Times New Roman"/>
                        <a:ea typeface="Times New Roman"/>
                        <a:cs typeface="Times New Roman"/>
                      </a:endParaRPr>
                    </a:p>
                  </a:txBody>
                  <a:tcPr marL="37281" marR="37281" marT="0" marB="0" anchor="ctr"/>
                </a:tc>
                <a:tc>
                  <a:txBody>
                    <a:bodyPr/>
                    <a:lstStyle/>
                    <a:p>
                      <a:pPr algn="l">
                        <a:lnSpc>
                          <a:spcPct val="115000"/>
                        </a:lnSpc>
                        <a:spcAft>
                          <a:spcPts val="0"/>
                        </a:spcAft>
                      </a:pPr>
                      <a:r>
                        <a:rPr lang="el-GR" sz="1000" b="1" dirty="0"/>
                        <a:t>40</a:t>
                      </a:r>
                      <a:endParaRPr lang="el-GR" sz="1000" b="1" dirty="0">
                        <a:latin typeface="Times New Roman"/>
                        <a:ea typeface="Times New Roman"/>
                        <a:cs typeface="Times New Roman"/>
                      </a:endParaRPr>
                    </a:p>
                  </a:txBody>
                  <a:tcPr marL="37281" marR="37281"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 TextBox"/>
          <p:cNvSpPr txBox="1"/>
          <p:nvPr/>
        </p:nvSpPr>
        <p:spPr>
          <a:xfrm>
            <a:off x="1331640" y="260648"/>
            <a:ext cx="6655476" cy="523220"/>
          </a:xfrm>
          <a:prstGeom prst="rect">
            <a:avLst/>
          </a:prstGeom>
          <a:noFill/>
        </p:spPr>
        <p:txBody>
          <a:bodyPr wrap="none" rtlCol="0">
            <a:spAutoFit/>
          </a:bodyPr>
          <a:lstStyle/>
          <a:p>
            <a:r>
              <a:rPr lang="el-GR" sz="2800" b="1" dirty="0" smtClean="0">
                <a:solidFill>
                  <a:schemeClr val="accent1">
                    <a:lumMod val="50000"/>
                  </a:schemeClr>
                </a:solidFill>
              </a:rPr>
              <a:t>Βιολογία Β΄ Ημερησίου  - Γ΄ Εσπερινού ΓΕΛ </a:t>
            </a:r>
            <a:endParaRPr lang="el-GR" sz="2800" b="1" dirty="0">
              <a:solidFill>
                <a:schemeClr val="accent1">
                  <a:lumMod val="50000"/>
                </a:schemeClr>
              </a:solidFill>
            </a:endParaRPr>
          </a:p>
        </p:txBody>
      </p:sp>
      <p:pic>
        <p:nvPicPr>
          <p:cNvPr id="15" name="Picture 3" descr="Αποτέλεσμα εικόνας για βιολογία β λυκείου"/>
          <p:cNvPicPr>
            <a:picLocks noChangeAspect="1" noChangeArrowheads="1"/>
          </p:cNvPicPr>
          <p:nvPr/>
        </p:nvPicPr>
        <p:blipFill>
          <a:blip r:embed="rId2" cstate="print"/>
          <a:srcRect/>
          <a:stretch>
            <a:fillRect/>
          </a:stretch>
        </p:blipFill>
        <p:spPr bwMode="auto">
          <a:xfrm>
            <a:off x="467544" y="1052736"/>
            <a:ext cx="1368152" cy="2160240"/>
          </a:xfrm>
          <a:prstGeom prst="rect">
            <a:avLst/>
          </a:prstGeom>
          <a:noFill/>
        </p:spPr>
      </p:pic>
      <p:sp>
        <p:nvSpPr>
          <p:cNvPr id="14" name="13 - Ορθογώνιο"/>
          <p:cNvSpPr/>
          <p:nvPr/>
        </p:nvSpPr>
        <p:spPr>
          <a:xfrm>
            <a:off x="2411760" y="1196752"/>
            <a:ext cx="6732240" cy="2677656"/>
          </a:xfrm>
          <a:prstGeom prst="rect">
            <a:avLst/>
          </a:prstGeom>
        </p:spPr>
        <p:txBody>
          <a:bodyPr wrap="square">
            <a:spAutoFit/>
          </a:bodyPr>
          <a:lstStyle/>
          <a:p>
            <a:r>
              <a:rPr lang="el-GR" sz="2400" b="1" dirty="0" smtClean="0"/>
              <a:t>Διδακτέα ύλη 2016 – 17 ( 150658/Δ2/15-9-2016)</a:t>
            </a:r>
          </a:p>
          <a:p>
            <a:endParaRPr lang="el-GR" sz="2400" b="1" dirty="0" smtClean="0"/>
          </a:p>
          <a:p>
            <a:r>
              <a:rPr lang="el-GR" sz="2400" b="1" dirty="0" smtClean="0"/>
              <a:t>Κεφάλαια 1,2,3,4   </a:t>
            </a:r>
          </a:p>
          <a:p>
            <a:endParaRPr lang="el-GR" sz="2400" b="1" dirty="0" smtClean="0"/>
          </a:p>
          <a:p>
            <a:pPr algn="ctr"/>
            <a:r>
              <a:rPr lang="el-GR" sz="2400" dirty="0" smtClean="0"/>
              <a:t>Συσχέτιση δομής και λειτουργίας </a:t>
            </a:r>
            <a:r>
              <a:rPr lang="el-GR" sz="2400" dirty="0" err="1" smtClean="0"/>
              <a:t>βιομορίων</a:t>
            </a:r>
            <a:r>
              <a:rPr lang="el-GR" sz="2400" dirty="0" smtClean="0"/>
              <a:t> στο επίπεδο του κυττάρου   </a:t>
            </a:r>
          </a:p>
          <a:p>
            <a:endParaRPr lang="el-GR" sz="2400" b="1" dirty="0" smtClean="0"/>
          </a:p>
        </p:txBody>
      </p:sp>
      <p:sp>
        <p:nvSpPr>
          <p:cNvPr id="16" name="15 - TextBox"/>
          <p:cNvSpPr txBox="1"/>
          <p:nvPr/>
        </p:nvSpPr>
        <p:spPr>
          <a:xfrm>
            <a:off x="2555776" y="4221088"/>
            <a:ext cx="6217537" cy="1200329"/>
          </a:xfrm>
          <a:prstGeom prst="rect">
            <a:avLst/>
          </a:prstGeom>
        </p:spPr>
        <p:txBody>
          <a:bodyPr wrap="square">
            <a:spAutoFit/>
          </a:bodyPr>
          <a:lstStyle/>
          <a:p>
            <a:r>
              <a:rPr lang="el-GR" sz="2400" b="1" dirty="0" smtClean="0"/>
              <a:t>Διδακτέα ύλη 2015 -16 (159259/Δ2/9-10-2015)</a:t>
            </a:r>
          </a:p>
          <a:p>
            <a:endParaRPr lang="el-GR" sz="2400" b="1" dirty="0" smtClean="0"/>
          </a:p>
          <a:p>
            <a:r>
              <a:rPr lang="el-GR" sz="2400" b="1" dirty="0" smtClean="0"/>
              <a:t>Κεφάλαια 1,2,3,4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547664" y="692696"/>
          <a:ext cx="7524329" cy="5672821"/>
        </p:xfrm>
        <a:graphic>
          <a:graphicData uri="http://schemas.openxmlformats.org/drawingml/2006/table">
            <a:tbl>
              <a:tblPr>
                <a:tableStyleId>{2D5ABB26-0587-4C30-8999-92F81FD0307C}</a:tableStyleId>
              </a:tblPr>
              <a:tblGrid>
                <a:gridCol w="1356527"/>
                <a:gridCol w="1402394"/>
                <a:gridCol w="4225856"/>
                <a:gridCol w="539552"/>
              </a:tblGrid>
              <a:tr h="248030">
                <a:tc>
                  <a:txBody>
                    <a:bodyPr/>
                    <a:lstStyle/>
                    <a:p>
                      <a:pPr>
                        <a:spcAft>
                          <a:spcPts val="0"/>
                        </a:spcAft>
                      </a:pPr>
                      <a:r>
                        <a:rPr lang="el-GR" sz="1400" dirty="0"/>
                        <a:t>Ενότητα</a:t>
                      </a:r>
                      <a:endParaRPr lang="el-GR" sz="1400" dirty="0">
                        <a:latin typeface="Times New Roman"/>
                        <a:ea typeface="Times New Roman"/>
                      </a:endParaRPr>
                    </a:p>
                  </a:txBody>
                  <a:tcPr marL="68580" marR="68580" marT="0" marB="0"/>
                </a:tc>
                <a:tc>
                  <a:txBody>
                    <a:bodyPr/>
                    <a:lstStyle/>
                    <a:p>
                      <a:pPr>
                        <a:spcAft>
                          <a:spcPts val="0"/>
                        </a:spcAft>
                      </a:pPr>
                      <a:r>
                        <a:rPr lang="el-GR" sz="1400"/>
                        <a:t>Υποενότητα</a:t>
                      </a:r>
                      <a:endParaRPr lang="el-GR" sz="1400">
                        <a:latin typeface="Times New Roman"/>
                        <a:ea typeface="Times New Roman"/>
                      </a:endParaRPr>
                    </a:p>
                  </a:txBody>
                  <a:tcPr marL="68580" marR="68580" marT="0" marB="0"/>
                </a:tc>
                <a:tc>
                  <a:txBody>
                    <a:bodyPr/>
                    <a:lstStyle/>
                    <a:p>
                      <a:pPr>
                        <a:spcAft>
                          <a:spcPts val="0"/>
                        </a:spcAft>
                      </a:pPr>
                      <a:r>
                        <a:rPr lang="el-GR" sz="1400"/>
                        <a:t>Παρατηρήσεις / Δραστηριότητες</a:t>
                      </a:r>
                      <a:endParaRPr lang="el-GR" sz="1400">
                        <a:latin typeface="Times New Roman"/>
                        <a:ea typeface="Times New Roman"/>
                      </a:endParaRPr>
                    </a:p>
                  </a:txBody>
                  <a:tcPr marL="68580" marR="68580" marT="0" marB="0"/>
                </a:tc>
                <a:tc>
                  <a:txBody>
                    <a:bodyPr/>
                    <a:lstStyle/>
                    <a:p>
                      <a:pPr>
                        <a:spcAft>
                          <a:spcPts val="0"/>
                        </a:spcAft>
                      </a:pPr>
                      <a:r>
                        <a:rPr lang="el-GR" sz="1400"/>
                        <a:t>Ώρες</a:t>
                      </a:r>
                      <a:endParaRPr lang="el-GR" sz="1400">
                        <a:latin typeface="Times New Roman"/>
                        <a:ea typeface="Times New Roman"/>
                      </a:endParaRPr>
                    </a:p>
                  </a:txBody>
                  <a:tcPr marL="68580" marR="68580" marT="0" marB="0"/>
                </a:tc>
              </a:tr>
              <a:tr h="908622">
                <a:tc>
                  <a:txBody>
                    <a:bodyPr/>
                    <a:lstStyle/>
                    <a:p>
                      <a:pPr algn="just">
                        <a:lnSpc>
                          <a:spcPct val="110000"/>
                        </a:lnSpc>
                        <a:spcAft>
                          <a:spcPts val="0"/>
                        </a:spcAft>
                      </a:pPr>
                      <a:r>
                        <a:rPr lang="el-GR" sz="1600" dirty="0"/>
                        <a:t>1.1 Η χημεία της ζωής</a:t>
                      </a:r>
                      <a:endParaRPr lang="el-GR" sz="1600" dirty="0">
                        <a:latin typeface="Times New Roman"/>
                        <a:ea typeface="Times New Roman"/>
                      </a:endParaRPr>
                    </a:p>
                  </a:txBody>
                  <a:tcPr marL="68580" marR="68580" marT="0" marB="0"/>
                </a:tc>
                <a:tc>
                  <a:txBody>
                    <a:bodyPr/>
                    <a:lstStyle/>
                    <a:p>
                      <a:pPr>
                        <a:spcAft>
                          <a:spcPts val="0"/>
                        </a:spcAft>
                      </a:pPr>
                      <a:endParaRPr lang="el-GR" sz="1600" dirty="0">
                        <a:latin typeface="Calibri"/>
                        <a:ea typeface="Times New Roman"/>
                      </a:endParaRPr>
                    </a:p>
                  </a:txBody>
                  <a:tcPr marL="68580" marR="68580" marT="0" marB="0"/>
                </a:tc>
                <a:tc>
                  <a:txBody>
                    <a:bodyPr/>
                    <a:lstStyle/>
                    <a:p>
                      <a:pPr>
                        <a:spcAft>
                          <a:spcPts val="0"/>
                        </a:spcAft>
                      </a:pPr>
                      <a:r>
                        <a:rPr lang="el-GR" sz="1600" dirty="0"/>
                        <a:t>Προτείνεται να αξιοποιηθεί το ψηφιακό υλικό </a:t>
                      </a:r>
                    </a:p>
                    <a:p>
                      <a:pPr>
                        <a:spcAft>
                          <a:spcPts val="0"/>
                        </a:spcAft>
                      </a:pPr>
                      <a:r>
                        <a:rPr lang="el-GR" sz="1600" dirty="0"/>
                        <a:t>Συμπύκνωση – Υδρόλυση</a:t>
                      </a:r>
                    </a:p>
                    <a:p>
                      <a:pPr>
                        <a:spcAft>
                          <a:spcPts val="0"/>
                        </a:spcAft>
                      </a:pPr>
                      <a:r>
                        <a:rPr lang="el-GR" sz="1600" u="sng" dirty="0">
                          <a:hlinkClick r:id="rId2"/>
                        </a:rPr>
                        <a:t>http://photodentro.edu.gr/lor/r/8521/5063?locale=el</a:t>
                      </a:r>
                      <a:endParaRPr lang="el-GR" sz="1600" dirty="0">
                        <a:latin typeface="Times New Roman"/>
                        <a:ea typeface="Times New Roman"/>
                      </a:endParaRPr>
                    </a:p>
                  </a:txBody>
                  <a:tcPr marL="68580" marR="68580" marT="0" marB="0"/>
                </a:tc>
                <a:tc>
                  <a:txBody>
                    <a:bodyPr/>
                    <a:lstStyle/>
                    <a:p>
                      <a:pPr algn="r">
                        <a:spcAft>
                          <a:spcPts val="0"/>
                        </a:spcAft>
                      </a:pPr>
                      <a:r>
                        <a:rPr lang="el-GR" sz="1600" dirty="0"/>
                        <a:t>2</a:t>
                      </a:r>
                      <a:endParaRPr lang="el-GR" sz="1600" dirty="0">
                        <a:latin typeface="Times New Roman"/>
                        <a:ea typeface="Times New Roman"/>
                      </a:endParaRPr>
                    </a:p>
                  </a:txBody>
                  <a:tcPr marL="68580" marR="68580" marT="0" marB="0"/>
                </a:tc>
              </a:tr>
              <a:tr h="2498711">
                <a:tc>
                  <a:txBody>
                    <a:bodyPr/>
                    <a:lstStyle/>
                    <a:p>
                      <a:pPr algn="just">
                        <a:lnSpc>
                          <a:spcPct val="110000"/>
                        </a:lnSpc>
                        <a:spcAft>
                          <a:spcPts val="0"/>
                        </a:spcAft>
                      </a:pPr>
                      <a:r>
                        <a:rPr lang="el-GR" sz="1600" dirty="0"/>
                        <a:t>1.2 </a:t>
                      </a:r>
                      <a:r>
                        <a:rPr lang="el-GR" sz="1600" dirty="0" err="1"/>
                        <a:t>Μακρομόρια</a:t>
                      </a:r>
                      <a:r>
                        <a:rPr lang="el-GR" sz="1600" dirty="0"/>
                        <a:t>: Γενικά στοιχεία Πρωτεΐνες</a:t>
                      </a:r>
                      <a:endParaRPr lang="el-GR" sz="1600" dirty="0">
                        <a:latin typeface="Times New Roman"/>
                        <a:ea typeface="Times New Roman"/>
                      </a:endParaRPr>
                    </a:p>
                  </a:txBody>
                  <a:tcPr marL="68580" marR="68580" marT="0" marB="0"/>
                </a:tc>
                <a:tc>
                  <a:txBody>
                    <a:bodyPr/>
                    <a:lstStyle/>
                    <a:p>
                      <a:pPr>
                        <a:spcAft>
                          <a:spcPts val="0"/>
                        </a:spcAft>
                      </a:pPr>
                      <a:endParaRPr lang="el-GR" sz="1600" dirty="0">
                        <a:latin typeface="Calibri"/>
                        <a:ea typeface="Times New Roman"/>
                      </a:endParaRPr>
                    </a:p>
                  </a:txBody>
                  <a:tcPr marL="68580" marR="68580" marT="0" marB="0"/>
                </a:tc>
                <a:tc>
                  <a:txBody>
                    <a:bodyPr/>
                    <a:lstStyle/>
                    <a:p>
                      <a:pPr>
                        <a:spcAft>
                          <a:spcPts val="0"/>
                        </a:spcAft>
                      </a:pPr>
                      <a:r>
                        <a:rPr lang="el-GR" sz="1600" dirty="0"/>
                        <a:t>Προτείνεται να αξιοποιηθεί το ψηφιακό υλικό </a:t>
                      </a:r>
                    </a:p>
                    <a:p>
                      <a:pPr>
                        <a:spcAft>
                          <a:spcPts val="0"/>
                        </a:spcAft>
                      </a:pPr>
                      <a:r>
                        <a:rPr lang="el-GR" sz="1600" dirty="0"/>
                        <a:t>Τα χημικά συστατικά της ζωής</a:t>
                      </a:r>
                    </a:p>
                    <a:p>
                      <a:pPr>
                        <a:spcAft>
                          <a:spcPts val="0"/>
                        </a:spcAft>
                      </a:pPr>
                      <a:r>
                        <a:rPr lang="el-GR" sz="1600" u="sng" dirty="0">
                          <a:hlinkClick r:id="rId3"/>
                        </a:rPr>
                        <a:t>http://photodentro.edu.gr/lor/r/8521/3080?locale=el</a:t>
                      </a:r>
                      <a:endParaRPr lang="el-GR" sz="1600" dirty="0"/>
                    </a:p>
                    <a:p>
                      <a:pPr>
                        <a:spcAft>
                          <a:spcPts val="0"/>
                        </a:spcAft>
                      </a:pPr>
                      <a:r>
                        <a:rPr lang="el-GR" sz="1600" dirty="0"/>
                        <a:t>Πραγματοποίηση εργαστηριακής άσκησης μετουσίωσης πρωτεϊνών ή /και εναλλακτικά παρουσίαση του βιντεοσκοπημένου πειράματος:</a:t>
                      </a:r>
                    </a:p>
                    <a:p>
                      <a:pPr>
                        <a:spcAft>
                          <a:spcPts val="0"/>
                        </a:spcAft>
                      </a:pPr>
                      <a:r>
                        <a:rPr lang="el-GR" sz="1600" dirty="0"/>
                        <a:t>Μετουσίωση πρωτεϊνών</a:t>
                      </a:r>
                    </a:p>
                    <a:p>
                      <a:pPr>
                        <a:spcAft>
                          <a:spcPts val="0"/>
                        </a:spcAft>
                      </a:pPr>
                      <a:r>
                        <a:rPr lang="el-GR" sz="1600" u="sng" dirty="0">
                          <a:hlinkClick r:id="rId4"/>
                        </a:rPr>
                        <a:t>http://photodentro.edu.gr/lor/r/8521/6736?locale=el</a:t>
                      </a:r>
                      <a:endParaRPr lang="el-GR" sz="1600" dirty="0">
                        <a:latin typeface="Times New Roman"/>
                        <a:ea typeface="Times New Roman"/>
                      </a:endParaRPr>
                    </a:p>
                  </a:txBody>
                  <a:tcPr marL="68580" marR="68580" marT="0" marB="0"/>
                </a:tc>
                <a:tc>
                  <a:txBody>
                    <a:bodyPr/>
                    <a:lstStyle/>
                    <a:p>
                      <a:pPr algn="r">
                        <a:spcAft>
                          <a:spcPts val="0"/>
                        </a:spcAft>
                      </a:pPr>
                      <a:r>
                        <a:rPr lang="el-GR" sz="1600" dirty="0"/>
                        <a:t>2</a:t>
                      </a:r>
                      <a:endParaRPr lang="el-GR" sz="1600" dirty="0">
                        <a:latin typeface="Times New Roman"/>
                        <a:ea typeface="Times New Roman"/>
                      </a:endParaRPr>
                    </a:p>
                  </a:txBody>
                  <a:tcPr marL="68580" marR="68580" marT="0" marB="0"/>
                </a:tc>
              </a:tr>
              <a:tr h="1817244">
                <a:tc>
                  <a:txBody>
                    <a:bodyPr/>
                    <a:lstStyle/>
                    <a:p>
                      <a:pPr algn="just">
                        <a:lnSpc>
                          <a:spcPct val="110000"/>
                        </a:lnSpc>
                        <a:spcAft>
                          <a:spcPts val="0"/>
                        </a:spcAft>
                      </a:pPr>
                      <a:r>
                        <a:rPr lang="el-GR" sz="1600" dirty="0"/>
                        <a:t>3.2 Ένζυμα – βιολογικοί καταλύτες</a:t>
                      </a:r>
                      <a:endParaRPr lang="el-GR" sz="1600" dirty="0">
                        <a:latin typeface="Times New Roman"/>
                        <a:ea typeface="Times New Roman"/>
                      </a:endParaRPr>
                    </a:p>
                  </a:txBody>
                  <a:tcPr marL="68580" marR="68580" marT="0" marB="0"/>
                </a:tc>
                <a:tc>
                  <a:txBody>
                    <a:bodyPr/>
                    <a:lstStyle/>
                    <a:p>
                      <a:pPr>
                        <a:spcAft>
                          <a:spcPts val="0"/>
                        </a:spcAft>
                      </a:pPr>
                      <a:endParaRPr lang="el-GR" sz="1600" dirty="0">
                        <a:latin typeface="Calibri"/>
                        <a:ea typeface="Times New Roman"/>
                      </a:endParaRPr>
                    </a:p>
                  </a:txBody>
                  <a:tcPr marL="68580" marR="68580" marT="0" marB="0"/>
                </a:tc>
                <a:tc>
                  <a:txBody>
                    <a:bodyPr/>
                    <a:lstStyle/>
                    <a:p>
                      <a:pPr>
                        <a:spcAft>
                          <a:spcPts val="0"/>
                        </a:spcAft>
                      </a:pPr>
                      <a:r>
                        <a:rPr lang="el-GR" sz="1600" dirty="0"/>
                        <a:t>Προτείνεται να αξιοποιηθεί το ψηφιακό υλικό </a:t>
                      </a:r>
                    </a:p>
                    <a:p>
                      <a:pPr>
                        <a:spcAft>
                          <a:spcPts val="0"/>
                        </a:spcAft>
                      </a:pPr>
                      <a:r>
                        <a:rPr lang="el-GR" sz="1600" dirty="0"/>
                        <a:t>Ο μηχανισμός δράσης των ενζύμων</a:t>
                      </a:r>
                    </a:p>
                    <a:p>
                      <a:pPr>
                        <a:spcAft>
                          <a:spcPts val="0"/>
                        </a:spcAft>
                      </a:pPr>
                      <a:r>
                        <a:rPr lang="el-GR" sz="1600" u="sng" dirty="0">
                          <a:hlinkClick r:id="rId5"/>
                        </a:rPr>
                        <a:t>http://photodentro.edu.gr/lor/r/8521/6667?locale=el</a:t>
                      </a:r>
                      <a:endParaRPr lang="el-GR" sz="1600" dirty="0"/>
                    </a:p>
                    <a:p>
                      <a:pPr>
                        <a:spcAft>
                          <a:spcPts val="0"/>
                        </a:spcAft>
                      </a:pPr>
                      <a:r>
                        <a:rPr lang="el-GR" sz="1600" dirty="0"/>
                        <a:t>Παράγοντες που επηρεάζουν τη δράση των ενζύμων</a:t>
                      </a:r>
                    </a:p>
                    <a:p>
                      <a:pPr>
                        <a:spcAft>
                          <a:spcPts val="0"/>
                        </a:spcAft>
                      </a:pPr>
                      <a:r>
                        <a:rPr lang="el-GR" sz="1600" u="sng" dirty="0">
                          <a:hlinkClick r:id="rId6"/>
                        </a:rPr>
                        <a:t>http://photodentro.edu.gr/lor/r/8521/6650?locale=el</a:t>
                      </a:r>
                      <a:endParaRPr lang="el-GR" sz="1600" dirty="0">
                        <a:latin typeface="Times New Roman"/>
                        <a:ea typeface="Times New Roman"/>
                      </a:endParaRPr>
                    </a:p>
                  </a:txBody>
                  <a:tcPr marL="68580" marR="68580" marT="0" marB="0"/>
                </a:tc>
                <a:tc>
                  <a:txBody>
                    <a:bodyPr/>
                    <a:lstStyle/>
                    <a:p>
                      <a:pPr algn="r">
                        <a:spcAft>
                          <a:spcPts val="0"/>
                        </a:spcAft>
                      </a:pPr>
                      <a:r>
                        <a:rPr lang="el-GR" sz="1600" dirty="0"/>
                        <a:t>2</a:t>
                      </a:r>
                      <a:endParaRPr lang="el-GR" sz="1600" dirty="0">
                        <a:latin typeface="Times New Roman"/>
                        <a:ea typeface="Times New Roman"/>
                      </a:endParaRPr>
                    </a:p>
                  </a:txBody>
                  <a:tcPr marL="68580" marR="68580" marT="0" marB="0"/>
                </a:tc>
              </a:tr>
            </a:tbl>
          </a:graphicData>
        </a:graphic>
      </p:graphicFrame>
      <p:sp>
        <p:nvSpPr>
          <p:cNvPr id="3" name="2 - Ορθογώνιο"/>
          <p:cNvSpPr/>
          <p:nvPr/>
        </p:nvSpPr>
        <p:spPr>
          <a:xfrm>
            <a:off x="179512" y="188640"/>
            <a:ext cx="2199064" cy="461665"/>
          </a:xfrm>
          <a:prstGeom prst="rect">
            <a:avLst/>
          </a:prstGeom>
        </p:spPr>
        <p:txBody>
          <a:bodyPr wrap="none">
            <a:spAutoFit/>
          </a:bodyPr>
          <a:lstStyle/>
          <a:p>
            <a:r>
              <a:rPr lang="el-GR" sz="2400" b="1" dirty="0" smtClean="0">
                <a:solidFill>
                  <a:schemeClr val="accent1">
                    <a:lumMod val="50000"/>
                  </a:schemeClr>
                </a:solidFill>
              </a:rPr>
              <a:t>Βιολογία Β΄ ΓΕΛ</a:t>
            </a:r>
            <a:endParaRPr lang="el-GR" sz="2400" dirty="0"/>
          </a:p>
        </p:txBody>
      </p:sp>
      <p:pic>
        <p:nvPicPr>
          <p:cNvPr id="15" name="Picture 3" descr="Αποτέλεσμα εικόνας για βιολογία β λυκείου"/>
          <p:cNvPicPr>
            <a:picLocks noChangeAspect="1" noChangeArrowheads="1"/>
          </p:cNvPicPr>
          <p:nvPr/>
        </p:nvPicPr>
        <p:blipFill>
          <a:blip r:embed="rId7" cstate="print"/>
          <a:srcRect/>
          <a:stretch>
            <a:fillRect/>
          </a:stretch>
        </p:blipFill>
        <p:spPr bwMode="auto">
          <a:xfrm>
            <a:off x="395536" y="908720"/>
            <a:ext cx="1008112" cy="158417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14 - Πίνακας"/>
          <p:cNvGraphicFramePr>
            <a:graphicFrameLocks noGrp="1"/>
          </p:cNvGraphicFramePr>
          <p:nvPr/>
        </p:nvGraphicFramePr>
        <p:xfrm>
          <a:off x="179512" y="116632"/>
          <a:ext cx="8460431" cy="6734657"/>
        </p:xfrm>
        <a:graphic>
          <a:graphicData uri="http://schemas.openxmlformats.org/drawingml/2006/table">
            <a:tbl>
              <a:tblPr>
                <a:tableStyleId>{2D5ABB26-0587-4C30-8999-92F81FD0307C}</a:tableStyleId>
              </a:tblPr>
              <a:tblGrid>
                <a:gridCol w="1271135"/>
                <a:gridCol w="2194058"/>
                <a:gridCol w="4511217"/>
                <a:gridCol w="484021"/>
              </a:tblGrid>
              <a:tr h="1160627">
                <a:tc>
                  <a:txBody>
                    <a:bodyPr/>
                    <a:lstStyle/>
                    <a:p>
                      <a:pPr algn="just">
                        <a:lnSpc>
                          <a:spcPct val="110000"/>
                        </a:lnSpc>
                        <a:spcAft>
                          <a:spcPts val="0"/>
                        </a:spcAft>
                      </a:pPr>
                      <a:r>
                        <a:rPr lang="el-GR" sz="1250" dirty="0"/>
                        <a:t>1.2 </a:t>
                      </a:r>
                      <a:r>
                        <a:rPr lang="el-GR" sz="1250" dirty="0" err="1"/>
                        <a:t>Νουκλεϊκά</a:t>
                      </a:r>
                      <a:r>
                        <a:rPr lang="el-GR" sz="1250" dirty="0"/>
                        <a:t> Οξέα </a:t>
                      </a:r>
                      <a:endParaRPr lang="el-GR" sz="1250" dirty="0">
                        <a:latin typeface="Times New Roman"/>
                        <a:ea typeface="Times New Roman"/>
                      </a:endParaRPr>
                    </a:p>
                  </a:txBody>
                  <a:tcPr marL="39499" marR="39499" marT="0" marB="0"/>
                </a:tc>
                <a:tc>
                  <a:txBody>
                    <a:bodyPr/>
                    <a:lstStyle/>
                    <a:p>
                      <a:pPr>
                        <a:spcAft>
                          <a:spcPts val="0"/>
                        </a:spcAft>
                      </a:pPr>
                      <a:endParaRPr lang="el-GR" sz="1250" dirty="0">
                        <a:latin typeface="Calibri"/>
                        <a:ea typeface="Times New Roman"/>
                      </a:endParaRPr>
                    </a:p>
                  </a:txBody>
                  <a:tcPr marL="39499" marR="39499" marT="0" marB="0"/>
                </a:tc>
                <a:tc>
                  <a:txBody>
                    <a:bodyPr/>
                    <a:lstStyle/>
                    <a:p>
                      <a:pPr>
                        <a:spcAft>
                          <a:spcPts val="0"/>
                        </a:spcAft>
                      </a:pPr>
                      <a:r>
                        <a:rPr lang="el-GR" sz="1300" dirty="0"/>
                        <a:t>Εργαστηριακή άσκηση απομόνωσης </a:t>
                      </a:r>
                      <a:r>
                        <a:rPr lang="el-GR" sz="1300" dirty="0" err="1"/>
                        <a:t>νουκλεικών</a:t>
                      </a:r>
                      <a:r>
                        <a:rPr lang="el-GR" sz="1300" dirty="0"/>
                        <a:t> οξέων ή/και εναλλακτικά παρουσίαση του βιντεοσκοπημένου πειράματος:</a:t>
                      </a:r>
                    </a:p>
                    <a:p>
                      <a:pPr>
                        <a:spcAft>
                          <a:spcPts val="0"/>
                        </a:spcAft>
                      </a:pPr>
                      <a:r>
                        <a:rPr lang="el-GR" sz="1300" dirty="0"/>
                        <a:t>Απομόνωση νουκλεϊκών οξέων</a:t>
                      </a:r>
                    </a:p>
                    <a:p>
                      <a:pPr>
                        <a:spcAft>
                          <a:spcPts val="0"/>
                        </a:spcAft>
                      </a:pPr>
                      <a:r>
                        <a:rPr lang="el-GR" sz="1300" u="sng" dirty="0">
                          <a:hlinkClick r:id="rId2"/>
                        </a:rPr>
                        <a:t>http://photodentro.edu.gr/lor/r/8521/6718?locale=el</a:t>
                      </a:r>
                      <a:endParaRPr lang="el-GR" sz="1300" dirty="0"/>
                    </a:p>
                    <a:p>
                      <a:pPr>
                        <a:spcAft>
                          <a:spcPts val="0"/>
                        </a:spcAft>
                      </a:pPr>
                      <a:r>
                        <a:rPr lang="el-GR" sz="1300" dirty="0"/>
                        <a:t>Προτείνεται να αξιοποιηθεί το ψηφιακό υλικό </a:t>
                      </a:r>
                    </a:p>
                    <a:p>
                      <a:pPr>
                        <a:spcAft>
                          <a:spcPts val="0"/>
                        </a:spcAft>
                      </a:pPr>
                      <a:r>
                        <a:rPr lang="el-GR" sz="1300" dirty="0"/>
                        <a:t>Η ανακάλυψη της δομής του </a:t>
                      </a:r>
                      <a:r>
                        <a:rPr lang="en-US" sz="1300" dirty="0"/>
                        <a:t>DNA</a:t>
                      </a:r>
                      <a:endParaRPr lang="el-GR" sz="1300" dirty="0"/>
                    </a:p>
                    <a:p>
                      <a:pPr>
                        <a:spcAft>
                          <a:spcPts val="0"/>
                        </a:spcAft>
                      </a:pPr>
                      <a:r>
                        <a:rPr lang="el-GR" sz="1300" u="sng" dirty="0">
                          <a:hlinkClick r:id="rId3"/>
                        </a:rPr>
                        <a:t>http://photodentro.edu.gr/lor/r/8521/5121?locale=el</a:t>
                      </a:r>
                      <a:endParaRPr lang="el-GR" sz="1300" dirty="0">
                        <a:latin typeface="Times New Roman"/>
                        <a:ea typeface="Times New Roman"/>
                      </a:endParaRPr>
                    </a:p>
                  </a:txBody>
                  <a:tcPr marL="39499" marR="39499" marT="0" marB="0"/>
                </a:tc>
                <a:tc>
                  <a:txBody>
                    <a:bodyPr/>
                    <a:lstStyle/>
                    <a:p>
                      <a:pPr>
                        <a:spcAft>
                          <a:spcPts val="0"/>
                        </a:spcAft>
                      </a:pPr>
                      <a:r>
                        <a:rPr lang="el-GR" sz="1250"/>
                        <a:t>2</a:t>
                      </a:r>
                      <a:endParaRPr lang="el-GR" sz="1250">
                        <a:latin typeface="Times New Roman"/>
                        <a:ea typeface="Times New Roman"/>
                      </a:endParaRPr>
                    </a:p>
                  </a:txBody>
                  <a:tcPr marL="39499" marR="39499" marT="0" marB="0"/>
                </a:tc>
              </a:tr>
              <a:tr h="497411">
                <a:tc>
                  <a:txBody>
                    <a:bodyPr/>
                    <a:lstStyle/>
                    <a:p>
                      <a:pPr algn="l">
                        <a:lnSpc>
                          <a:spcPct val="110000"/>
                        </a:lnSpc>
                        <a:spcAft>
                          <a:spcPts val="0"/>
                        </a:spcAft>
                      </a:pPr>
                      <a:r>
                        <a:rPr lang="el-GR" sz="1250" dirty="0"/>
                        <a:t>4.2 Μοριακή Γενετική </a:t>
                      </a:r>
                      <a:endParaRPr lang="el-GR" sz="1250" dirty="0">
                        <a:latin typeface="Times New Roman"/>
                        <a:ea typeface="Times New Roman"/>
                      </a:endParaRPr>
                    </a:p>
                  </a:txBody>
                  <a:tcPr marL="39499" marR="39499" marT="0" marB="0"/>
                </a:tc>
                <a:tc>
                  <a:txBody>
                    <a:bodyPr/>
                    <a:lstStyle/>
                    <a:p>
                      <a:pPr>
                        <a:spcAft>
                          <a:spcPts val="0"/>
                        </a:spcAft>
                      </a:pPr>
                      <a:r>
                        <a:rPr lang="el-GR" sz="1250" dirty="0"/>
                        <a:t>Το κεντρικό δόγμα της Βιολογίας</a:t>
                      </a:r>
                      <a:endParaRPr lang="el-GR" sz="1250" dirty="0">
                        <a:latin typeface="Times New Roman"/>
                        <a:ea typeface="Times New Roman"/>
                      </a:endParaRPr>
                    </a:p>
                  </a:txBody>
                  <a:tcPr marL="39499" marR="39499" marT="0" marB="0"/>
                </a:tc>
                <a:tc>
                  <a:txBody>
                    <a:bodyPr/>
                    <a:lstStyle/>
                    <a:p>
                      <a:pPr>
                        <a:spcAft>
                          <a:spcPts val="0"/>
                        </a:spcAft>
                      </a:pPr>
                      <a:r>
                        <a:rPr lang="el-GR" sz="1300" dirty="0"/>
                        <a:t>Προτείνεται να αξιοποιηθεί το ψηφιακό υλικό </a:t>
                      </a:r>
                    </a:p>
                    <a:p>
                      <a:pPr>
                        <a:spcAft>
                          <a:spcPts val="0"/>
                        </a:spcAft>
                      </a:pPr>
                      <a:r>
                        <a:rPr lang="el-GR" sz="1300" dirty="0"/>
                        <a:t>Κεντρικό Δόγμα Βιολογίας</a:t>
                      </a:r>
                    </a:p>
                    <a:p>
                      <a:pPr>
                        <a:spcAft>
                          <a:spcPts val="0"/>
                        </a:spcAft>
                      </a:pPr>
                      <a:r>
                        <a:rPr lang="el-GR" sz="1300" u="sng" dirty="0">
                          <a:hlinkClick r:id="rId4"/>
                        </a:rPr>
                        <a:t>http://photodentro.edu.gr/lor/r/8521/3098?locale=el</a:t>
                      </a:r>
                      <a:endParaRPr lang="el-GR" sz="1300" dirty="0">
                        <a:latin typeface="Times New Roman"/>
                        <a:ea typeface="Times New Roman"/>
                      </a:endParaRPr>
                    </a:p>
                  </a:txBody>
                  <a:tcPr marL="39499" marR="39499" marT="0" marB="0"/>
                </a:tc>
                <a:tc>
                  <a:txBody>
                    <a:bodyPr/>
                    <a:lstStyle/>
                    <a:p>
                      <a:pPr>
                        <a:spcAft>
                          <a:spcPts val="0"/>
                        </a:spcAft>
                      </a:pPr>
                      <a:r>
                        <a:rPr lang="el-GR" sz="1250"/>
                        <a:t>1</a:t>
                      </a:r>
                      <a:endParaRPr lang="el-GR" sz="1250">
                        <a:latin typeface="Times New Roman"/>
                        <a:ea typeface="Times New Roman"/>
                      </a:endParaRPr>
                    </a:p>
                  </a:txBody>
                  <a:tcPr marL="39499" marR="39499" marT="0" marB="0"/>
                </a:tc>
              </a:tr>
              <a:tr h="182384">
                <a:tc>
                  <a:txBody>
                    <a:bodyPr/>
                    <a:lstStyle/>
                    <a:p>
                      <a:pPr algn="just">
                        <a:lnSpc>
                          <a:spcPct val="110000"/>
                        </a:lnSpc>
                        <a:spcAft>
                          <a:spcPts val="0"/>
                        </a:spcAft>
                      </a:pPr>
                      <a:endParaRPr lang="el-GR" sz="1250">
                        <a:latin typeface="Calibri"/>
                        <a:ea typeface="Calibri"/>
                        <a:cs typeface="Times New Roman"/>
                      </a:endParaRPr>
                    </a:p>
                  </a:txBody>
                  <a:tcPr marL="39499" marR="39499" marT="0" marB="0"/>
                </a:tc>
                <a:tc>
                  <a:txBody>
                    <a:bodyPr/>
                    <a:lstStyle/>
                    <a:p>
                      <a:pPr>
                        <a:spcAft>
                          <a:spcPts val="0"/>
                        </a:spcAft>
                      </a:pPr>
                      <a:r>
                        <a:rPr lang="el-GR" sz="1250" dirty="0"/>
                        <a:t>Αντιγραφή του </a:t>
                      </a:r>
                      <a:r>
                        <a:rPr lang="en-US" sz="1250" dirty="0"/>
                        <a:t>DNA</a:t>
                      </a:r>
                      <a:endParaRPr lang="el-GR" sz="1250" dirty="0">
                        <a:latin typeface="Times New Roman"/>
                        <a:ea typeface="Times New Roman"/>
                      </a:endParaRPr>
                    </a:p>
                  </a:txBody>
                  <a:tcPr marL="39499" marR="39499" marT="0" marB="0"/>
                </a:tc>
                <a:tc rowSpan="3">
                  <a:txBody>
                    <a:bodyPr/>
                    <a:lstStyle/>
                    <a:p>
                      <a:pPr>
                        <a:spcAft>
                          <a:spcPts val="0"/>
                        </a:spcAft>
                      </a:pPr>
                      <a:r>
                        <a:rPr lang="el-GR" sz="1300" dirty="0"/>
                        <a:t>Προτείνεται να αξιοποιηθεί το ψηφιακό υλικό </a:t>
                      </a:r>
                    </a:p>
                    <a:p>
                      <a:pPr>
                        <a:spcAft>
                          <a:spcPts val="0"/>
                        </a:spcAft>
                      </a:pPr>
                      <a:r>
                        <a:rPr lang="el-GR" sz="1300" dirty="0"/>
                        <a:t>Αντιγραφή του </a:t>
                      </a:r>
                      <a:r>
                        <a:rPr lang="en-US" sz="1300" dirty="0"/>
                        <a:t>DNA</a:t>
                      </a:r>
                      <a:endParaRPr lang="el-GR" sz="1300" dirty="0"/>
                    </a:p>
                    <a:p>
                      <a:pPr>
                        <a:spcAft>
                          <a:spcPts val="0"/>
                        </a:spcAft>
                      </a:pPr>
                      <a:r>
                        <a:rPr lang="en-US" sz="1300" u="sng" dirty="0">
                          <a:hlinkClick r:id="rId5"/>
                        </a:rPr>
                        <a:t>http</a:t>
                      </a:r>
                      <a:r>
                        <a:rPr lang="el-GR" sz="1300" u="sng" dirty="0">
                          <a:hlinkClick r:id="rId5"/>
                        </a:rPr>
                        <a:t>://</a:t>
                      </a:r>
                      <a:r>
                        <a:rPr lang="en-US" sz="1300" u="sng" dirty="0" err="1">
                          <a:hlinkClick r:id="rId5"/>
                        </a:rPr>
                        <a:t>photodentro</a:t>
                      </a:r>
                      <a:r>
                        <a:rPr lang="el-GR" sz="1300" u="sng" dirty="0">
                          <a:hlinkClick r:id="rId5"/>
                        </a:rPr>
                        <a:t>.</a:t>
                      </a:r>
                      <a:r>
                        <a:rPr lang="en-US" sz="1300" u="sng" dirty="0" err="1">
                          <a:hlinkClick r:id="rId5"/>
                        </a:rPr>
                        <a:t>edu</a:t>
                      </a:r>
                      <a:r>
                        <a:rPr lang="el-GR" sz="1300" u="sng" dirty="0">
                          <a:hlinkClick r:id="rId5"/>
                        </a:rPr>
                        <a:t>.</a:t>
                      </a:r>
                      <a:r>
                        <a:rPr lang="en-US" sz="1300" u="sng" dirty="0" err="1">
                          <a:hlinkClick r:id="rId5"/>
                        </a:rPr>
                        <a:t>gr</a:t>
                      </a:r>
                      <a:r>
                        <a:rPr lang="el-GR" sz="1300" u="sng" dirty="0">
                          <a:hlinkClick r:id="rId5"/>
                        </a:rPr>
                        <a:t>/</a:t>
                      </a:r>
                      <a:r>
                        <a:rPr lang="en-US" sz="1300" u="sng" dirty="0" err="1">
                          <a:hlinkClick r:id="rId5"/>
                        </a:rPr>
                        <a:t>lor</a:t>
                      </a:r>
                      <a:r>
                        <a:rPr lang="el-GR" sz="1300" u="sng" dirty="0">
                          <a:hlinkClick r:id="rId5"/>
                        </a:rPr>
                        <a:t>/</a:t>
                      </a:r>
                      <a:r>
                        <a:rPr lang="en-US" sz="1300" u="sng" dirty="0">
                          <a:hlinkClick r:id="rId5"/>
                        </a:rPr>
                        <a:t>r</a:t>
                      </a:r>
                      <a:r>
                        <a:rPr lang="el-GR" sz="1300" u="sng" dirty="0">
                          <a:hlinkClick r:id="rId5"/>
                        </a:rPr>
                        <a:t>/8521/6237?</a:t>
                      </a:r>
                      <a:r>
                        <a:rPr lang="en-US" sz="1300" u="sng" dirty="0">
                          <a:hlinkClick r:id="rId5"/>
                        </a:rPr>
                        <a:t>locale</a:t>
                      </a:r>
                      <a:r>
                        <a:rPr lang="el-GR" sz="1300" u="sng" dirty="0">
                          <a:hlinkClick r:id="rId5"/>
                        </a:rPr>
                        <a:t>=</a:t>
                      </a:r>
                      <a:r>
                        <a:rPr lang="en-US" sz="1300" u="sng" dirty="0">
                          <a:hlinkClick r:id="rId5"/>
                        </a:rPr>
                        <a:t>el</a:t>
                      </a:r>
                      <a:endParaRPr lang="el-GR" sz="1300" dirty="0"/>
                    </a:p>
                    <a:p>
                      <a:pPr>
                        <a:spcAft>
                          <a:spcPts val="0"/>
                        </a:spcAft>
                      </a:pPr>
                      <a:r>
                        <a:rPr lang="el-GR" sz="1300" dirty="0"/>
                        <a:t>Μεταγραφή του </a:t>
                      </a:r>
                      <a:r>
                        <a:rPr lang="en-US" sz="1300" dirty="0"/>
                        <a:t>DNA</a:t>
                      </a:r>
                      <a:endParaRPr lang="el-GR" sz="1300" dirty="0"/>
                    </a:p>
                    <a:p>
                      <a:pPr>
                        <a:spcAft>
                          <a:spcPts val="0"/>
                        </a:spcAft>
                      </a:pPr>
                      <a:r>
                        <a:rPr lang="en-US" sz="1300" u="sng" dirty="0">
                          <a:hlinkClick r:id="rId6"/>
                        </a:rPr>
                        <a:t>http</a:t>
                      </a:r>
                      <a:r>
                        <a:rPr lang="el-GR" sz="1300" u="sng" dirty="0">
                          <a:hlinkClick r:id="rId6"/>
                        </a:rPr>
                        <a:t>://</a:t>
                      </a:r>
                      <a:r>
                        <a:rPr lang="en-US" sz="1300" u="sng" dirty="0" err="1">
                          <a:hlinkClick r:id="rId6"/>
                        </a:rPr>
                        <a:t>photodentro</a:t>
                      </a:r>
                      <a:r>
                        <a:rPr lang="el-GR" sz="1300" u="sng" dirty="0">
                          <a:hlinkClick r:id="rId6"/>
                        </a:rPr>
                        <a:t>.</a:t>
                      </a:r>
                      <a:r>
                        <a:rPr lang="en-US" sz="1300" u="sng" dirty="0" err="1">
                          <a:hlinkClick r:id="rId6"/>
                        </a:rPr>
                        <a:t>edu</a:t>
                      </a:r>
                      <a:r>
                        <a:rPr lang="el-GR" sz="1300" u="sng" dirty="0">
                          <a:hlinkClick r:id="rId6"/>
                        </a:rPr>
                        <a:t>.</a:t>
                      </a:r>
                      <a:r>
                        <a:rPr lang="en-US" sz="1300" u="sng" dirty="0" err="1">
                          <a:hlinkClick r:id="rId6"/>
                        </a:rPr>
                        <a:t>gr</a:t>
                      </a:r>
                      <a:r>
                        <a:rPr lang="el-GR" sz="1300" u="sng" dirty="0">
                          <a:hlinkClick r:id="rId6"/>
                        </a:rPr>
                        <a:t>/</a:t>
                      </a:r>
                      <a:r>
                        <a:rPr lang="en-US" sz="1300" u="sng" dirty="0" err="1">
                          <a:hlinkClick r:id="rId6"/>
                        </a:rPr>
                        <a:t>lor</a:t>
                      </a:r>
                      <a:r>
                        <a:rPr lang="el-GR" sz="1300" u="sng" dirty="0">
                          <a:hlinkClick r:id="rId6"/>
                        </a:rPr>
                        <a:t>/</a:t>
                      </a:r>
                      <a:r>
                        <a:rPr lang="en-US" sz="1300" u="sng" dirty="0">
                          <a:hlinkClick r:id="rId6"/>
                        </a:rPr>
                        <a:t>r</a:t>
                      </a:r>
                      <a:r>
                        <a:rPr lang="el-GR" sz="1300" u="sng" dirty="0">
                          <a:hlinkClick r:id="rId6"/>
                        </a:rPr>
                        <a:t>/8521/6234?</a:t>
                      </a:r>
                      <a:r>
                        <a:rPr lang="en-US" sz="1300" u="sng" dirty="0">
                          <a:hlinkClick r:id="rId6"/>
                        </a:rPr>
                        <a:t>locale</a:t>
                      </a:r>
                      <a:r>
                        <a:rPr lang="el-GR" sz="1300" u="sng" dirty="0">
                          <a:hlinkClick r:id="rId6"/>
                        </a:rPr>
                        <a:t>=</a:t>
                      </a:r>
                      <a:r>
                        <a:rPr lang="en-US" sz="1300" u="sng" dirty="0">
                          <a:hlinkClick r:id="rId6"/>
                        </a:rPr>
                        <a:t>el</a:t>
                      </a:r>
                      <a:endParaRPr lang="el-GR" sz="1300" dirty="0"/>
                    </a:p>
                    <a:p>
                      <a:pPr>
                        <a:spcAft>
                          <a:spcPts val="0"/>
                        </a:spcAft>
                      </a:pPr>
                      <a:r>
                        <a:rPr lang="el-GR" sz="1300" dirty="0"/>
                        <a:t>Μετάφραση της γενετικής πληροφορίας</a:t>
                      </a:r>
                    </a:p>
                    <a:p>
                      <a:pPr>
                        <a:spcAft>
                          <a:spcPts val="0"/>
                        </a:spcAft>
                      </a:pPr>
                      <a:r>
                        <a:rPr lang="el-GR" sz="1300" u="sng" dirty="0">
                          <a:hlinkClick r:id="rId7"/>
                        </a:rPr>
                        <a:t>http://photodentro.edu.gr/lor/r/8521/6235?locale=el</a:t>
                      </a:r>
                      <a:endParaRPr lang="el-GR" sz="1300" dirty="0">
                        <a:latin typeface="Times New Roman"/>
                        <a:ea typeface="Times New Roman"/>
                      </a:endParaRPr>
                    </a:p>
                  </a:txBody>
                  <a:tcPr marL="39499" marR="39499" marT="0" marB="0"/>
                </a:tc>
                <a:tc>
                  <a:txBody>
                    <a:bodyPr/>
                    <a:lstStyle/>
                    <a:p>
                      <a:pPr>
                        <a:spcAft>
                          <a:spcPts val="0"/>
                        </a:spcAft>
                      </a:pPr>
                      <a:r>
                        <a:rPr lang="el-GR" sz="1250"/>
                        <a:t>2</a:t>
                      </a:r>
                      <a:endParaRPr lang="el-GR" sz="1250">
                        <a:latin typeface="Times New Roman"/>
                        <a:ea typeface="Times New Roman"/>
                      </a:endParaRPr>
                    </a:p>
                  </a:txBody>
                  <a:tcPr marL="39499" marR="39499" marT="0" marB="0"/>
                </a:tc>
              </a:tr>
              <a:tr h="182384">
                <a:tc>
                  <a:txBody>
                    <a:bodyPr/>
                    <a:lstStyle/>
                    <a:p>
                      <a:pPr algn="just">
                        <a:lnSpc>
                          <a:spcPct val="110000"/>
                        </a:lnSpc>
                        <a:spcAft>
                          <a:spcPts val="0"/>
                        </a:spcAft>
                      </a:pPr>
                      <a:endParaRPr lang="el-GR" sz="1250">
                        <a:latin typeface="Calibri"/>
                        <a:ea typeface="Calibri"/>
                        <a:cs typeface="Times New Roman"/>
                      </a:endParaRPr>
                    </a:p>
                  </a:txBody>
                  <a:tcPr marL="39499" marR="39499" marT="0" marB="0"/>
                </a:tc>
                <a:tc>
                  <a:txBody>
                    <a:bodyPr/>
                    <a:lstStyle/>
                    <a:p>
                      <a:pPr>
                        <a:spcAft>
                          <a:spcPts val="0"/>
                        </a:spcAft>
                      </a:pPr>
                      <a:r>
                        <a:rPr lang="el-GR" sz="1250" dirty="0"/>
                        <a:t>Μεταγραφή</a:t>
                      </a:r>
                      <a:endParaRPr lang="el-GR" sz="1250" dirty="0">
                        <a:latin typeface="Times New Roman"/>
                        <a:ea typeface="Times New Roman"/>
                      </a:endParaRPr>
                    </a:p>
                  </a:txBody>
                  <a:tcPr marL="39499" marR="39499" marT="0" marB="0"/>
                </a:tc>
                <a:tc vMerge="1">
                  <a:txBody>
                    <a:bodyPr/>
                    <a:lstStyle/>
                    <a:p>
                      <a:endParaRPr lang="el-GR"/>
                    </a:p>
                  </a:txBody>
                  <a:tcPr/>
                </a:tc>
                <a:tc>
                  <a:txBody>
                    <a:bodyPr/>
                    <a:lstStyle/>
                    <a:p>
                      <a:pPr>
                        <a:spcAft>
                          <a:spcPts val="0"/>
                        </a:spcAft>
                      </a:pPr>
                      <a:r>
                        <a:rPr lang="el-GR" sz="1250"/>
                        <a:t>1</a:t>
                      </a:r>
                      <a:endParaRPr lang="el-GR" sz="1250">
                        <a:latin typeface="Times New Roman"/>
                        <a:ea typeface="Times New Roman"/>
                      </a:endParaRPr>
                    </a:p>
                  </a:txBody>
                  <a:tcPr marL="39499" marR="39499" marT="0" marB="0"/>
                </a:tc>
              </a:tr>
              <a:tr h="795858">
                <a:tc>
                  <a:txBody>
                    <a:bodyPr/>
                    <a:lstStyle/>
                    <a:p>
                      <a:pPr algn="just">
                        <a:lnSpc>
                          <a:spcPct val="110000"/>
                        </a:lnSpc>
                        <a:spcAft>
                          <a:spcPts val="0"/>
                        </a:spcAft>
                      </a:pPr>
                      <a:endParaRPr lang="el-GR" sz="1250">
                        <a:latin typeface="Calibri"/>
                        <a:ea typeface="Calibri"/>
                        <a:cs typeface="Times New Roman"/>
                      </a:endParaRPr>
                    </a:p>
                  </a:txBody>
                  <a:tcPr marL="39499" marR="39499" marT="0" marB="0"/>
                </a:tc>
                <a:tc>
                  <a:txBody>
                    <a:bodyPr/>
                    <a:lstStyle/>
                    <a:p>
                      <a:pPr>
                        <a:spcAft>
                          <a:spcPts val="0"/>
                        </a:spcAft>
                      </a:pPr>
                      <a:r>
                        <a:rPr lang="el-GR" sz="1250" dirty="0"/>
                        <a:t>Μετάφραση</a:t>
                      </a:r>
                      <a:endParaRPr lang="el-GR" sz="1250" dirty="0">
                        <a:latin typeface="Times New Roman"/>
                        <a:ea typeface="Times New Roman"/>
                      </a:endParaRPr>
                    </a:p>
                  </a:txBody>
                  <a:tcPr marL="39499" marR="39499" marT="0" marB="0"/>
                </a:tc>
                <a:tc vMerge="1">
                  <a:txBody>
                    <a:bodyPr/>
                    <a:lstStyle/>
                    <a:p>
                      <a:endParaRPr lang="el-GR"/>
                    </a:p>
                  </a:txBody>
                  <a:tcPr/>
                </a:tc>
                <a:tc>
                  <a:txBody>
                    <a:bodyPr/>
                    <a:lstStyle/>
                    <a:p>
                      <a:pPr>
                        <a:spcAft>
                          <a:spcPts val="0"/>
                        </a:spcAft>
                      </a:pPr>
                      <a:r>
                        <a:rPr lang="el-GR" sz="1250" dirty="0"/>
                        <a:t>2</a:t>
                      </a:r>
                      <a:endParaRPr lang="el-GR" sz="1250" dirty="0">
                        <a:latin typeface="Times New Roman"/>
                        <a:ea typeface="Times New Roman"/>
                      </a:endParaRPr>
                    </a:p>
                  </a:txBody>
                  <a:tcPr marL="39499" marR="39499" marT="0" marB="0"/>
                </a:tc>
              </a:tr>
              <a:tr h="331608">
                <a:tc>
                  <a:txBody>
                    <a:bodyPr/>
                    <a:lstStyle/>
                    <a:p>
                      <a:pPr algn="just">
                        <a:lnSpc>
                          <a:spcPct val="110000"/>
                        </a:lnSpc>
                        <a:spcAft>
                          <a:spcPts val="0"/>
                        </a:spcAft>
                      </a:pPr>
                      <a:endParaRPr lang="el-GR" sz="1250">
                        <a:latin typeface="Calibri"/>
                        <a:ea typeface="Calibri"/>
                        <a:cs typeface="Times New Roman"/>
                      </a:endParaRPr>
                    </a:p>
                  </a:txBody>
                  <a:tcPr marL="39499" marR="39499" marT="0" marB="0"/>
                </a:tc>
                <a:tc>
                  <a:txBody>
                    <a:bodyPr/>
                    <a:lstStyle/>
                    <a:p>
                      <a:pPr>
                        <a:spcAft>
                          <a:spcPts val="0"/>
                        </a:spcAft>
                      </a:pPr>
                      <a:r>
                        <a:rPr lang="el-GR" sz="1250" dirty="0"/>
                        <a:t>Η χρωματίνη και το χρωμόσωμα</a:t>
                      </a:r>
                      <a:endParaRPr lang="el-GR" sz="1250" dirty="0">
                        <a:latin typeface="Times New Roman"/>
                        <a:ea typeface="Times New Roman"/>
                      </a:endParaRPr>
                    </a:p>
                  </a:txBody>
                  <a:tcPr marL="39499" marR="39499" marT="0" marB="0"/>
                </a:tc>
                <a:tc>
                  <a:txBody>
                    <a:bodyPr/>
                    <a:lstStyle/>
                    <a:p>
                      <a:pPr>
                        <a:spcAft>
                          <a:spcPts val="0"/>
                        </a:spcAft>
                      </a:pPr>
                      <a:r>
                        <a:rPr lang="el-GR" sz="1300" dirty="0"/>
                        <a:t>Εισαγωγή στη γενετική</a:t>
                      </a:r>
                    </a:p>
                    <a:p>
                      <a:pPr>
                        <a:spcAft>
                          <a:spcPts val="0"/>
                        </a:spcAft>
                      </a:pPr>
                      <a:r>
                        <a:rPr lang="el-GR" sz="1300" u="sng" dirty="0">
                          <a:hlinkClick r:id="rId8"/>
                        </a:rPr>
                        <a:t>http://photodentro.edu.gr/lor/r/8521/3109?locale=el</a:t>
                      </a:r>
                      <a:endParaRPr lang="el-GR" sz="1300" dirty="0">
                        <a:latin typeface="Times New Roman"/>
                        <a:ea typeface="Times New Roman"/>
                      </a:endParaRPr>
                    </a:p>
                  </a:txBody>
                  <a:tcPr marL="39499" marR="39499" marT="0" marB="0"/>
                </a:tc>
                <a:tc>
                  <a:txBody>
                    <a:bodyPr/>
                    <a:lstStyle/>
                    <a:p>
                      <a:pPr>
                        <a:spcAft>
                          <a:spcPts val="0"/>
                        </a:spcAft>
                      </a:pPr>
                      <a:r>
                        <a:rPr lang="el-GR" sz="1250"/>
                        <a:t>2</a:t>
                      </a:r>
                      <a:endParaRPr lang="el-GR" sz="1250">
                        <a:latin typeface="Times New Roman"/>
                        <a:ea typeface="Times New Roman"/>
                      </a:endParaRPr>
                    </a:p>
                  </a:txBody>
                  <a:tcPr marL="39499" marR="39499" marT="0" marB="0"/>
                </a:tc>
              </a:tr>
              <a:tr h="364768">
                <a:tc>
                  <a:txBody>
                    <a:bodyPr/>
                    <a:lstStyle/>
                    <a:p>
                      <a:pPr algn="l">
                        <a:lnSpc>
                          <a:spcPct val="110000"/>
                        </a:lnSpc>
                        <a:spcAft>
                          <a:spcPts val="0"/>
                        </a:spcAft>
                      </a:pPr>
                      <a:r>
                        <a:rPr lang="el-GR" sz="1250" dirty="0"/>
                        <a:t>4.3 Κυτταρική διαίρεση</a:t>
                      </a:r>
                      <a:endParaRPr lang="el-GR" sz="1250" dirty="0">
                        <a:latin typeface="Times New Roman"/>
                        <a:ea typeface="Times New Roman"/>
                      </a:endParaRPr>
                    </a:p>
                  </a:txBody>
                  <a:tcPr marL="39499" marR="39499" marT="0" marB="0"/>
                </a:tc>
                <a:tc>
                  <a:txBody>
                    <a:bodyPr/>
                    <a:lstStyle/>
                    <a:p>
                      <a:pPr>
                        <a:spcAft>
                          <a:spcPts val="0"/>
                        </a:spcAft>
                      </a:pPr>
                      <a:r>
                        <a:rPr lang="el-GR" sz="1250" dirty="0"/>
                        <a:t>Μίτωση</a:t>
                      </a:r>
                      <a:endParaRPr lang="el-GR" sz="1250" dirty="0">
                        <a:latin typeface="Times New Roman"/>
                        <a:ea typeface="Times New Roman"/>
                      </a:endParaRPr>
                    </a:p>
                  </a:txBody>
                  <a:tcPr marL="39499" marR="39499" marT="0" marB="0"/>
                </a:tc>
                <a:tc rowSpan="4">
                  <a:txBody>
                    <a:bodyPr/>
                    <a:lstStyle/>
                    <a:p>
                      <a:pPr>
                        <a:spcAft>
                          <a:spcPts val="0"/>
                        </a:spcAft>
                      </a:pPr>
                      <a:r>
                        <a:rPr lang="el-GR" sz="1300" dirty="0"/>
                        <a:t>Παρακολούθηση του βιντεοσκοπημένου πειράματος Μίτωση σε φυτικά κύτταρα</a:t>
                      </a:r>
                    </a:p>
                    <a:p>
                      <a:pPr>
                        <a:spcAft>
                          <a:spcPts val="0"/>
                        </a:spcAft>
                      </a:pPr>
                      <a:r>
                        <a:rPr lang="el-GR" sz="1300" u="sng" dirty="0">
                          <a:hlinkClick r:id="rId9"/>
                        </a:rPr>
                        <a:t>http://photodentro.edu.gr/lor/r/8521/6233?locale=el</a:t>
                      </a:r>
                      <a:endParaRPr lang="el-GR" sz="1300" dirty="0"/>
                    </a:p>
                    <a:p>
                      <a:pPr>
                        <a:spcAft>
                          <a:spcPts val="0"/>
                        </a:spcAft>
                      </a:pPr>
                      <a:r>
                        <a:rPr lang="el-GR" sz="1300" dirty="0"/>
                        <a:t>Προτείνεται να δοθεί έμφαση στη βιολογική σημασία της έμφασης και όχι στις λεπτομέρειες της πυρηνικής και </a:t>
                      </a:r>
                      <a:r>
                        <a:rPr lang="el-GR" sz="1300" dirty="0" err="1"/>
                        <a:t>κυτταροπλασματικής</a:t>
                      </a:r>
                      <a:r>
                        <a:rPr lang="el-GR" sz="1300" dirty="0"/>
                        <a:t> διαίρεσης.</a:t>
                      </a:r>
                      <a:endParaRPr lang="el-GR" sz="1300" dirty="0">
                        <a:latin typeface="Times New Roman"/>
                        <a:ea typeface="Times New Roman"/>
                      </a:endParaRPr>
                    </a:p>
                  </a:txBody>
                  <a:tcPr marL="39499" marR="39499" marT="0" marB="0"/>
                </a:tc>
                <a:tc>
                  <a:txBody>
                    <a:bodyPr/>
                    <a:lstStyle/>
                    <a:p>
                      <a:pPr>
                        <a:spcAft>
                          <a:spcPts val="0"/>
                        </a:spcAft>
                      </a:pPr>
                      <a:r>
                        <a:rPr lang="el-GR" sz="1250"/>
                        <a:t>2</a:t>
                      </a:r>
                      <a:endParaRPr lang="el-GR" sz="1250">
                        <a:latin typeface="Times New Roman"/>
                        <a:ea typeface="Times New Roman"/>
                      </a:endParaRPr>
                    </a:p>
                  </a:txBody>
                  <a:tcPr marL="39499" marR="39499" marT="0" marB="0"/>
                </a:tc>
              </a:tr>
              <a:tr h="182384">
                <a:tc>
                  <a:txBody>
                    <a:bodyPr/>
                    <a:lstStyle/>
                    <a:p>
                      <a:pPr algn="just">
                        <a:lnSpc>
                          <a:spcPct val="110000"/>
                        </a:lnSpc>
                        <a:spcAft>
                          <a:spcPts val="0"/>
                        </a:spcAft>
                      </a:pPr>
                      <a:endParaRPr lang="el-GR" sz="1250">
                        <a:latin typeface="Calibri"/>
                        <a:ea typeface="Calibri"/>
                        <a:cs typeface="Times New Roman"/>
                      </a:endParaRPr>
                    </a:p>
                  </a:txBody>
                  <a:tcPr marL="39499" marR="39499" marT="0" marB="0"/>
                </a:tc>
                <a:tc>
                  <a:txBody>
                    <a:bodyPr/>
                    <a:lstStyle/>
                    <a:p>
                      <a:pPr>
                        <a:spcAft>
                          <a:spcPts val="0"/>
                        </a:spcAft>
                      </a:pPr>
                      <a:r>
                        <a:rPr lang="el-GR" sz="1250" dirty="0"/>
                        <a:t>Πυρηνική διαίρεση</a:t>
                      </a:r>
                      <a:endParaRPr lang="el-GR" sz="1250" dirty="0">
                        <a:latin typeface="Times New Roman"/>
                        <a:ea typeface="Times New Roman"/>
                      </a:endParaRPr>
                    </a:p>
                  </a:txBody>
                  <a:tcPr marL="39499" marR="39499" marT="0" marB="0"/>
                </a:tc>
                <a:tc vMerge="1">
                  <a:txBody>
                    <a:bodyPr/>
                    <a:lstStyle/>
                    <a:p>
                      <a:endParaRPr lang="el-GR"/>
                    </a:p>
                  </a:txBody>
                  <a:tcPr/>
                </a:tc>
                <a:tc rowSpan="2">
                  <a:txBody>
                    <a:bodyPr/>
                    <a:lstStyle/>
                    <a:p>
                      <a:pPr>
                        <a:spcAft>
                          <a:spcPts val="0"/>
                        </a:spcAft>
                      </a:pPr>
                      <a:r>
                        <a:rPr lang="el-GR" sz="1250"/>
                        <a:t>1</a:t>
                      </a:r>
                      <a:endParaRPr lang="el-GR" sz="1250">
                        <a:latin typeface="Times New Roman"/>
                        <a:ea typeface="Times New Roman"/>
                      </a:endParaRPr>
                    </a:p>
                  </a:txBody>
                  <a:tcPr marL="39499" marR="39499" marT="0" marB="0"/>
                </a:tc>
              </a:tr>
              <a:tr h="331608">
                <a:tc>
                  <a:txBody>
                    <a:bodyPr/>
                    <a:lstStyle/>
                    <a:p>
                      <a:pPr algn="just">
                        <a:lnSpc>
                          <a:spcPct val="110000"/>
                        </a:lnSpc>
                        <a:spcAft>
                          <a:spcPts val="0"/>
                        </a:spcAft>
                      </a:pPr>
                      <a:endParaRPr lang="el-GR" sz="1250">
                        <a:latin typeface="Calibri"/>
                        <a:ea typeface="Calibri"/>
                        <a:cs typeface="Times New Roman"/>
                      </a:endParaRPr>
                    </a:p>
                  </a:txBody>
                  <a:tcPr marL="39499" marR="39499" marT="0" marB="0"/>
                </a:tc>
                <a:tc>
                  <a:txBody>
                    <a:bodyPr/>
                    <a:lstStyle/>
                    <a:p>
                      <a:pPr>
                        <a:spcAft>
                          <a:spcPts val="0"/>
                        </a:spcAft>
                      </a:pPr>
                      <a:r>
                        <a:rPr lang="el-GR" sz="1250" dirty="0" err="1"/>
                        <a:t>Κυτταροπλασματική</a:t>
                      </a:r>
                      <a:r>
                        <a:rPr lang="el-GR" sz="1250" dirty="0"/>
                        <a:t> διαίρεση</a:t>
                      </a:r>
                      <a:endParaRPr lang="el-GR" sz="1250" dirty="0">
                        <a:latin typeface="Times New Roman"/>
                        <a:ea typeface="Times New Roman"/>
                      </a:endParaRPr>
                    </a:p>
                  </a:txBody>
                  <a:tcPr marL="39499" marR="39499" marT="0" marB="0"/>
                </a:tc>
                <a:tc vMerge="1">
                  <a:txBody>
                    <a:bodyPr/>
                    <a:lstStyle/>
                    <a:p>
                      <a:endParaRPr lang="el-GR"/>
                    </a:p>
                  </a:txBody>
                  <a:tcPr/>
                </a:tc>
                <a:tc vMerge="1">
                  <a:txBody>
                    <a:bodyPr/>
                    <a:lstStyle/>
                    <a:p>
                      <a:endParaRPr lang="el-GR"/>
                    </a:p>
                  </a:txBody>
                  <a:tcPr/>
                </a:tc>
              </a:tr>
              <a:tr h="331608">
                <a:tc>
                  <a:txBody>
                    <a:bodyPr/>
                    <a:lstStyle/>
                    <a:p>
                      <a:pPr algn="just">
                        <a:lnSpc>
                          <a:spcPct val="110000"/>
                        </a:lnSpc>
                        <a:spcAft>
                          <a:spcPts val="0"/>
                        </a:spcAft>
                      </a:pPr>
                      <a:endParaRPr lang="el-GR" sz="1250">
                        <a:latin typeface="Calibri"/>
                        <a:ea typeface="Calibri"/>
                        <a:cs typeface="Times New Roman"/>
                      </a:endParaRPr>
                    </a:p>
                  </a:txBody>
                  <a:tcPr marL="39499" marR="39499" marT="0" marB="0"/>
                </a:tc>
                <a:tc>
                  <a:txBody>
                    <a:bodyPr/>
                    <a:lstStyle/>
                    <a:p>
                      <a:pPr>
                        <a:spcAft>
                          <a:spcPts val="0"/>
                        </a:spcAft>
                      </a:pPr>
                      <a:r>
                        <a:rPr lang="el-GR" sz="1250" dirty="0"/>
                        <a:t>Η βιολογική σημασία της μίτωσης</a:t>
                      </a:r>
                      <a:endParaRPr lang="el-GR" sz="1250" dirty="0">
                        <a:latin typeface="Times New Roman"/>
                        <a:ea typeface="Times New Roman"/>
                      </a:endParaRPr>
                    </a:p>
                  </a:txBody>
                  <a:tcPr marL="39499" marR="39499" marT="0" marB="0"/>
                </a:tc>
                <a:tc vMerge="1">
                  <a:txBody>
                    <a:bodyPr/>
                    <a:lstStyle/>
                    <a:p>
                      <a:endParaRPr lang="el-GR"/>
                    </a:p>
                  </a:txBody>
                  <a:tcPr/>
                </a:tc>
                <a:tc>
                  <a:txBody>
                    <a:bodyPr/>
                    <a:lstStyle/>
                    <a:p>
                      <a:pPr>
                        <a:spcAft>
                          <a:spcPts val="0"/>
                        </a:spcAft>
                      </a:pPr>
                      <a:r>
                        <a:rPr lang="el-GR" sz="1250"/>
                        <a:t>2</a:t>
                      </a:r>
                      <a:endParaRPr lang="el-GR" sz="1250">
                        <a:latin typeface="Times New Roman"/>
                        <a:ea typeface="Times New Roman"/>
                      </a:endParaRPr>
                    </a:p>
                  </a:txBody>
                  <a:tcPr marL="39499" marR="39499" marT="0" marB="0"/>
                </a:tc>
              </a:tr>
              <a:tr h="182384">
                <a:tc>
                  <a:txBody>
                    <a:bodyPr/>
                    <a:lstStyle/>
                    <a:p>
                      <a:pPr algn="just">
                        <a:lnSpc>
                          <a:spcPct val="110000"/>
                        </a:lnSpc>
                        <a:spcAft>
                          <a:spcPts val="0"/>
                        </a:spcAft>
                      </a:pPr>
                      <a:endParaRPr lang="el-GR" sz="1250">
                        <a:latin typeface="Calibri"/>
                        <a:ea typeface="Calibri"/>
                        <a:cs typeface="Times New Roman"/>
                      </a:endParaRPr>
                    </a:p>
                  </a:txBody>
                  <a:tcPr marL="39499" marR="39499" marT="0" marB="0"/>
                </a:tc>
                <a:tc>
                  <a:txBody>
                    <a:bodyPr/>
                    <a:lstStyle/>
                    <a:p>
                      <a:pPr>
                        <a:spcAft>
                          <a:spcPts val="0"/>
                        </a:spcAft>
                      </a:pPr>
                      <a:r>
                        <a:rPr lang="el-GR" sz="1250" dirty="0"/>
                        <a:t>Μείωση</a:t>
                      </a:r>
                      <a:endParaRPr lang="el-GR" sz="1250" dirty="0">
                        <a:latin typeface="Times New Roman"/>
                        <a:ea typeface="Times New Roman"/>
                      </a:endParaRPr>
                    </a:p>
                  </a:txBody>
                  <a:tcPr marL="39499" marR="39499" marT="0" marB="0"/>
                </a:tc>
                <a:tc rowSpan="4">
                  <a:txBody>
                    <a:bodyPr/>
                    <a:lstStyle/>
                    <a:p>
                      <a:pPr>
                        <a:spcAft>
                          <a:spcPts val="0"/>
                        </a:spcAft>
                      </a:pPr>
                      <a:r>
                        <a:rPr lang="el-GR" sz="1300" dirty="0"/>
                        <a:t>Προτείνεται η συγκριτική μελέτη των δύο τύπων κυτταρικής διαίρεσης μέσω του μαθησιακού αντικειμένου Μίτωση - Μείωση</a:t>
                      </a:r>
                    </a:p>
                    <a:p>
                      <a:pPr>
                        <a:spcAft>
                          <a:spcPts val="0"/>
                        </a:spcAft>
                      </a:pPr>
                      <a:r>
                        <a:rPr lang="el-GR" sz="1300" u="sng" dirty="0">
                          <a:hlinkClick r:id="rId10"/>
                        </a:rPr>
                        <a:t>http://photodentro.edu.gr/lor/r/8521/3163?locale=el</a:t>
                      </a:r>
                      <a:endParaRPr lang="el-GR" sz="1300" dirty="0"/>
                    </a:p>
                    <a:p>
                      <a:pPr>
                        <a:spcAft>
                          <a:spcPts val="0"/>
                        </a:spcAft>
                      </a:pPr>
                      <a:r>
                        <a:rPr lang="el-GR" sz="1300" dirty="0"/>
                        <a:t>Να δοθεί έμφαση στη βιολογική σημασία της μείωσης με αποτέλεσμα την αύξηση της γενετικής ποικιλομορφίας.</a:t>
                      </a:r>
                      <a:endParaRPr lang="el-GR" sz="1300" dirty="0">
                        <a:latin typeface="Times New Roman"/>
                        <a:ea typeface="Times New Roman"/>
                      </a:endParaRPr>
                    </a:p>
                  </a:txBody>
                  <a:tcPr marL="39499" marR="39499" marT="0" marB="0"/>
                </a:tc>
                <a:tc>
                  <a:txBody>
                    <a:bodyPr/>
                    <a:lstStyle/>
                    <a:p>
                      <a:pPr>
                        <a:spcAft>
                          <a:spcPts val="0"/>
                        </a:spcAft>
                      </a:pPr>
                      <a:r>
                        <a:rPr lang="el-GR" sz="1250"/>
                        <a:t>1</a:t>
                      </a:r>
                      <a:endParaRPr lang="el-GR" sz="1250">
                        <a:latin typeface="Times New Roman"/>
                        <a:ea typeface="Times New Roman"/>
                      </a:endParaRPr>
                    </a:p>
                  </a:txBody>
                  <a:tcPr marL="39499" marR="39499" marT="0" marB="0"/>
                </a:tc>
              </a:tr>
              <a:tr h="201004">
                <a:tc>
                  <a:txBody>
                    <a:bodyPr/>
                    <a:lstStyle/>
                    <a:p>
                      <a:pPr algn="just">
                        <a:lnSpc>
                          <a:spcPct val="110000"/>
                        </a:lnSpc>
                        <a:spcAft>
                          <a:spcPts val="0"/>
                        </a:spcAft>
                      </a:pPr>
                      <a:endParaRPr lang="el-GR" sz="1250">
                        <a:latin typeface="Calibri"/>
                        <a:ea typeface="Calibri"/>
                        <a:cs typeface="Times New Roman"/>
                      </a:endParaRPr>
                    </a:p>
                  </a:txBody>
                  <a:tcPr marL="39499" marR="39499" marT="0" marB="0"/>
                </a:tc>
                <a:tc>
                  <a:txBody>
                    <a:bodyPr/>
                    <a:lstStyle/>
                    <a:p>
                      <a:pPr>
                        <a:spcAft>
                          <a:spcPts val="0"/>
                        </a:spcAft>
                      </a:pPr>
                      <a:r>
                        <a:rPr lang="el-GR" sz="1250" dirty="0"/>
                        <a:t>Πρώτη μειωτική διαίρεση</a:t>
                      </a:r>
                      <a:endParaRPr lang="el-GR" sz="1250" dirty="0">
                        <a:latin typeface="Times New Roman"/>
                        <a:ea typeface="Times New Roman"/>
                      </a:endParaRPr>
                    </a:p>
                  </a:txBody>
                  <a:tcPr marL="39499" marR="39499" marT="0" marB="0"/>
                </a:tc>
                <a:tc vMerge="1">
                  <a:txBody>
                    <a:bodyPr/>
                    <a:lstStyle/>
                    <a:p>
                      <a:endParaRPr lang="el-GR"/>
                    </a:p>
                  </a:txBody>
                  <a:tcPr/>
                </a:tc>
                <a:tc>
                  <a:txBody>
                    <a:bodyPr/>
                    <a:lstStyle/>
                    <a:p>
                      <a:pPr>
                        <a:spcAft>
                          <a:spcPts val="0"/>
                        </a:spcAft>
                      </a:pPr>
                      <a:r>
                        <a:rPr lang="el-GR" sz="1250"/>
                        <a:t>1</a:t>
                      </a:r>
                      <a:endParaRPr lang="el-GR" sz="1250">
                        <a:latin typeface="Times New Roman"/>
                        <a:ea typeface="Times New Roman"/>
                      </a:endParaRPr>
                    </a:p>
                  </a:txBody>
                  <a:tcPr marL="39499" marR="39499" marT="0" marB="0"/>
                </a:tc>
              </a:tr>
              <a:tr h="331608">
                <a:tc>
                  <a:txBody>
                    <a:bodyPr/>
                    <a:lstStyle/>
                    <a:p>
                      <a:pPr algn="just">
                        <a:lnSpc>
                          <a:spcPct val="110000"/>
                        </a:lnSpc>
                        <a:spcAft>
                          <a:spcPts val="0"/>
                        </a:spcAft>
                      </a:pPr>
                      <a:endParaRPr lang="el-GR" sz="1250">
                        <a:latin typeface="Calibri"/>
                        <a:ea typeface="Calibri"/>
                        <a:cs typeface="Times New Roman"/>
                      </a:endParaRPr>
                    </a:p>
                  </a:txBody>
                  <a:tcPr marL="39499" marR="39499" marT="0" marB="0"/>
                </a:tc>
                <a:tc>
                  <a:txBody>
                    <a:bodyPr/>
                    <a:lstStyle/>
                    <a:p>
                      <a:pPr>
                        <a:spcAft>
                          <a:spcPts val="0"/>
                        </a:spcAft>
                      </a:pPr>
                      <a:r>
                        <a:rPr lang="el-GR" sz="1250" dirty="0"/>
                        <a:t>Δεύτερη μειωτική διαίρεση</a:t>
                      </a:r>
                      <a:endParaRPr lang="el-GR" sz="1250" dirty="0">
                        <a:latin typeface="Times New Roman"/>
                        <a:ea typeface="Times New Roman"/>
                      </a:endParaRPr>
                    </a:p>
                  </a:txBody>
                  <a:tcPr marL="39499" marR="39499" marT="0" marB="0"/>
                </a:tc>
                <a:tc vMerge="1">
                  <a:txBody>
                    <a:bodyPr/>
                    <a:lstStyle/>
                    <a:p>
                      <a:endParaRPr lang="el-GR"/>
                    </a:p>
                  </a:txBody>
                  <a:tcPr/>
                </a:tc>
                <a:tc>
                  <a:txBody>
                    <a:bodyPr/>
                    <a:lstStyle/>
                    <a:p>
                      <a:pPr>
                        <a:spcAft>
                          <a:spcPts val="0"/>
                        </a:spcAft>
                      </a:pPr>
                      <a:r>
                        <a:rPr lang="el-GR" sz="1250"/>
                        <a:t>1</a:t>
                      </a:r>
                      <a:endParaRPr lang="el-GR" sz="1250">
                        <a:latin typeface="Times New Roman"/>
                        <a:ea typeface="Times New Roman"/>
                      </a:endParaRPr>
                    </a:p>
                  </a:txBody>
                  <a:tcPr marL="39499" marR="39499" marT="0" marB="0"/>
                </a:tc>
              </a:tr>
              <a:tr h="331608">
                <a:tc>
                  <a:txBody>
                    <a:bodyPr/>
                    <a:lstStyle/>
                    <a:p>
                      <a:pPr algn="just">
                        <a:lnSpc>
                          <a:spcPct val="110000"/>
                        </a:lnSpc>
                        <a:spcAft>
                          <a:spcPts val="0"/>
                        </a:spcAft>
                      </a:pPr>
                      <a:endParaRPr lang="el-GR" sz="1250">
                        <a:latin typeface="Calibri"/>
                        <a:ea typeface="Calibri"/>
                        <a:cs typeface="Times New Roman"/>
                      </a:endParaRPr>
                    </a:p>
                  </a:txBody>
                  <a:tcPr marL="39499" marR="39499" marT="0" marB="0"/>
                </a:tc>
                <a:tc>
                  <a:txBody>
                    <a:bodyPr/>
                    <a:lstStyle/>
                    <a:p>
                      <a:pPr>
                        <a:spcAft>
                          <a:spcPts val="0"/>
                        </a:spcAft>
                      </a:pPr>
                      <a:r>
                        <a:rPr lang="el-GR" sz="1250" dirty="0"/>
                        <a:t>Η βιολογική σημασία της μείωσης</a:t>
                      </a:r>
                      <a:endParaRPr lang="el-GR" sz="1250" dirty="0">
                        <a:latin typeface="Times New Roman"/>
                        <a:ea typeface="Times New Roman"/>
                      </a:endParaRPr>
                    </a:p>
                  </a:txBody>
                  <a:tcPr marL="39499" marR="39499" marT="0" marB="0"/>
                </a:tc>
                <a:tc vMerge="1">
                  <a:txBody>
                    <a:bodyPr/>
                    <a:lstStyle/>
                    <a:p>
                      <a:endParaRPr lang="el-GR"/>
                    </a:p>
                  </a:txBody>
                  <a:tcPr/>
                </a:tc>
                <a:tc>
                  <a:txBody>
                    <a:bodyPr/>
                    <a:lstStyle/>
                    <a:p>
                      <a:pPr>
                        <a:spcAft>
                          <a:spcPts val="0"/>
                        </a:spcAft>
                      </a:pPr>
                      <a:r>
                        <a:rPr lang="el-GR" sz="1250"/>
                        <a:t>2</a:t>
                      </a:r>
                      <a:endParaRPr lang="el-GR" sz="1250">
                        <a:latin typeface="Times New Roman"/>
                        <a:ea typeface="Times New Roman"/>
                      </a:endParaRPr>
                    </a:p>
                  </a:txBody>
                  <a:tcPr marL="39499" marR="39499" marT="0" marB="0"/>
                </a:tc>
              </a:tr>
              <a:tr h="497411">
                <a:tc>
                  <a:txBody>
                    <a:bodyPr/>
                    <a:lstStyle/>
                    <a:p>
                      <a:pPr algn="just">
                        <a:lnSpc>
                          <a:spcPct val="110000"/>
                        </a:lnSpc>
                        <a:spcAft>
                          <a:spcPts val="0"/>
                        </a:spcAft>
                      </a:pPr>
                      <a:endParaRPr lang="el-GR" sz="1250">
                        <a:latin typeface="Calibri"/>
                        <a:ea typeface="Calibri"/>
                        <a:cs typeface="Times New Roman"/>
                      </a:endParaRPr>
                    </a:p>
                  </a:txBody>
                  <a:tcPr marL="39499" marR="39499" marT="0" marB="0"/>
                </a:tc>
                <a:tc>
                  <a:txBody>
                    <a:bodyPr/>
                    <a:lstStyle/>
                    <a:p>
                      <a:pPr>
                        <a:spcAft>
                          <a:spcPts val="0"/>
                        </a:spcAft>
                      </a:pPr>
                      <a:r>
                        <a:rPr lang="el-GR" sz="1250" dirty="0"/>
                        <a:t>Η κυτταρική διαίρεση στους </a:t>
                      </a:r>
                      <a:r>
                        <a:rPr lang="el-GR" sz="1250" dirty="0" err="1"/>
                        <a:t>προκαρυωτικούς</a:t>
                      </a:r>
                      <a:r>
                        <a:rPr lang="el-GR" sz="1250" dirty="0"/>
                        <a:t> οργανισμούς</a:t>
                      </a:r>
                      <a:endParaRPr lang="el-GR" sz="1250" dirty="0">
                        <a:latin typeface="Times New Roman"/>
                        <a:ea typeface="Times New Roman"/>
                      </a:endParaRPr>
                    </a:p>
                  </a:txBody>
                  <a:tcPr marL="39499" marR="39499" marT="0" marB="0"/>
                </a:tc>
                <a:tc>
                  <a:txBody>
                    <a:bodyPr/>
                    <a:lstStyle/>
                    <a:p>
                      <a:pPr>
                        <a:spcAft>
                          <a:spcPts val="0"/>
                        </a:spcAft>
                      </a:pPr>
                      <a:endParaRPr lang="el-GR" sz="1250" dirty="0">
                        <a:latin typeface="Calibri"/>
                        <a:ea typeface="Times New Roman"/>
                      </a:endParaRPr>
                    </a:p>
                  </a:txBody>
                  <a:tcPr marL="39499" marR="39499" marT="0" marB="0"/>
                </a:tc>
                <a:tc>
                  <a:txBody>
                    <a:bodyPr/>
                    <a:lstStyle/>
                    <a:p>
                      <a:pPr>
                        <a:spcAft>
                          <a:spcPts val="0"/>
                        </a:spcAft>
                      </a:pPr>
                      <a:r>
                        <a:rPr lang="el-GR" sz="1250" dirty="0"/>
                        <a:t>1</a:t>
                      </a:r>
                      <a:endParaRPr lang="el-GR" sz="1250" dirty="0">
                        <a:latin typeface="Times New Roman"/>
                        <a:ea typeface="Times New Roman"/>
                      </a:endParaRPr>
                    </a:p>
                  </a:txBody>
                  <a:tcPr marL="39499" marR="39499" marT="0" marB="0"/>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13 - Πίνακας"/>
          <p:cNvGraphicFramePr>
            <a:graphicFrameLocks noGrp="1"/>
          </p:cNvGraphicFramePr>
          <p:nvPr/>
        </p:nvGraphicFramePr>
        <p:xfrm>
          <a:off x="1547664" y="980728"/>
          <a:ext cx="7236296" cy="2438400"/>
        </p:xfrm>
        <a:graphic>
          <a:graphicData uri="http://schemas.openxmlformats.org/drawingml/2006/table">
            <a:tbl>
              <a:tblPr>
                <a:tableStyleId>{2D5ABB26-0587-4C30-8999-92F81FD0307C}</a:tableStyleId>
              </a:tblPr>
              <a:tblGrid>
                <a:gridCol w="1872208"/>
                <a:gridCol w="1091607"/>
                <a:gridCol w="3748689"/>
                <a:gridCol w="523792"/>
              </a:tblGrid>
              <a:tr h="0">
                <a:tc>
                  <a:txBody>
                    <a:bodyPr/>
                    <a:lstStyle/>
                    <a:p>
                      <a:pPr algn="just">
                        <a:lnSpc>
                          <a:spcPct val="110000"/>
                        </a:lnSpc>
                        <a:spcAft>
                          <a:spcPts val="0"/>
                        </a:spcAft>
                      </a:pPr>
                      <a:r>
                        <a:rPr lang="el-GR" sz="1600" dirty="0"/>
                        <a:t>1.2 Λιπίδια</a:t>
                      </a:r>
                      <a:endParaRPr lang="el-GR" sz="1600" dirty="0">
                        <a:latin typeface="Times New Roman"/>
                        <a:ea typeface="Times New Roman"/>
                      </a:endParaRPr>
                    </a:p>
                  </a:txBody>
                  <a:tcPr marL="68580" marR="68580" marT="0" marB="0"/>
                </a:tc>
                <a:tc>
                  <a:txBody>
                    <a:bodyPr/>
                    <a:lstStyle/>
                    <a:p>
                      <a:pPr>
                        <a:spcAft>
                          <a:spcPts val="0"/>
                        </a:spcAft>
                      </a:pPr>
                      <a:endParaRPr lang="el-GR" sz="1600" dirty="0">
                        <a:latin typeface="Calibri"/>
                        <a:ea typeface="Times New Roman"/>
                      </a:endParaRPr>
                    </a:p>
                  </a:txBody>
                  <a:tcPr marL="68580" marR="68580" marT="0" marB="0"/>
                </a:tc>
                <a:tc>
                  <a:txBody>
                    <a:bodyPr/>
                    <a:lstStyle/>
                    <a:p>
                      <a:pPr>
                        <a:spcAft>
                          <a:spcPts val="0"/>
                        </a:spcAft>
                      </a:pPr>
                      <a:r>
                        <a:rPr lang="el-GR" sz="1600"/>
                        <a:t>Προτείνεται να αξιοποιηθεί το ψηφιακό αντικείμενο</a:t>
                      </a:r>
                    </a:p>
                    <a:p>
                      <a:pPr>
                        <a:spcAft>
                          <a:spcPts val="0"/>
                        </a:spcAft>
                      </a:pPr>
                      <a:r>
                        <a:rPr lang="el-GR" sz="1600"/>
                        <a:t>Λιπίδια</a:t>
                      </a:r>
                    </a:p>
                    <a:p>
                      <a:pPr>
                        <a:spcAft>
                          <a:spcPts val="0"/>
                        </a:spcAft>
                      </a:pPr>
                      <a:r>
                        <a:rPr lang="el-GR" sz="1600" u="sng">
                          <a:hlinkClick r:id="rId2"/>
                        </a:rPr>
                        <a:t>http://photodentro.edu.gr/lor/r/8521/6231?locale=el</a:t>
                      </a:r>
                      <a:endParaRPr lang="el-GR" sz="1600">
                        <a:latin typeface="Times New Roman"/>
                        <a:ea typeface="Times New Roman"/>
                      </a:endParaRPr>
                    </a:p>
                  </a:txBody>
                  <a:tcPr marL="68580" marR="68580" marT="0" marB="0"/>
                </a:tc>
                <a:tc>
                  <a:txBody>
                    <a:bodyPr/>
                    <a:lstStyle/>
                    <a:p>
                      <a:pPr>
                        <a:spcAft>
                          <a:spcPts val="0"/>
                        </a:spcAft>
                      </a:pPr>
                      <a:r>
                        <a:rPr lang="el-GR" sz="1600"/>
                        <a:t>1</a:t>
                      </a:r>
                      <a:endParaRPr lang="el-GR" sz="1600">
                        <a:latin typeface="Times New Roman"/>
                        <a:ea typeface="Times New Roman"/>
                      </a:endParaRPr>
                    </a:p>
                  </a:txBody>
                  <a:tcPr marL="68580" marR="68580" marT="0" marB="0"/>
                </a:tc>
              </a:tr>
              <a:tr h="0">
                <a:tc>
                  <a:txBody>
                    <a:bodyPr/>
                    <a:lstStyle/>
                    <a:p>
                      <a:pPr algn="just">
                        <a:lnSpc>
                          <a:spcPct val="110000"/>
                        </a:lnSpc>
                        <a:spcAft>
                          <a:spcPts val="0"/>
                        </a:spcAft>
                      </a:pPr>
                      <a:r>
                        <a:rPr lang="el-GR" sz="1600"/>
                        <a:t>1.2 Υδατάνθρακες</a:t>
                      </a:r>
                      <a:endParaRPr lang="el-GR" sz="1600">
                        <a:latin typeface="Times New Roman"/>
                        <a:ea typeface="Times New Roman"/>
                      </a:endParaRPr>
                    </a:p>
                  </a:txBody>
                  <a:tcPr marL="68580" marR="68580" marT="0" marB="0"/>
                </a:tc>
                <a:tc>
                  <a:txBody>
                    <a:bodyPr/>
                    <a:lstStyle/>
                    <a:p>
                      <a:pPr>
                        <a:spcAft>
                          <a:spcPts val="0"/>
                        </a:spcAft>
                      </a:pPr>
                      <a:endParaRPr lang="el-GR" sz="1600" dirty="0">
                        <a:latin typeface="Calibri"/>
                        <a:ea typeface="Times New Roman"/>
                      </a:endParaRPr>
                    </a:p>
                  </a:txBody>
                  <a:tcPr marL="68580" marR="68580" marT="0" marB="0"/>
                </a:tc>
                <a:tc>
                  <a:txBody>
                    <a:bodyPr/>
                    <a:lstStyle/>
                    <a:p>
                      <a:pPr>
                        <a:spcAft>
                          <a:spcPts val="0"/>
                        </a:spcAft>
                      </a:pPr>
                      <a:r>
                        <a:rPr lang="el-GR" sz="1600" dirty="0"/>
                        <a:t>Προτείνεται να αξιοποιηθεί το ψηφιακό αντικείμενο</a:t>
                      </a:r>
                    </a:p>
                    <a:p>
                      <a:pPr>
                        <a:spcAft>
                          <a:spcPts val="0"/>
                        </a:spcAft>
                      </a:pPr>
                      <a:r>
                        <a:rPr lang="el-GR" sz="1600" dirty="0"/>
                        <a:t>Το τρίγωνο της γλυκόζης</a:t>
                      </a:r>
                    </a:p>
                    <a:p>
                      <a:pPr>
                        <a:spcAft>
                          <a:spcPts val="0"/>
                        </a:spcAft>
                      </a:pPr>
                      <a:r>
                        <a:rPr lang="el-GR" sz="1600" u="sng" dirty="0">
                          <a:hlinkClick r:id="rId3"/>
                        </a:rPr>
                        <a:t>http://photodentro.edu.gr/lor/r/8521/5061?locale=el</a:t>
                      </a:r>
                      <a:endParaRPr lang="el-GR" sz="1600" dirty="0">
                        <a:latin typeface="Times New Roman"/>
                        <a:ea typeface="Times New Roman"/>
                      </a:endParaRPr>
                    </a:p>
                  </a:txBody>
                  <a:tcPr marL="68580" marR="68580" marT="0" marB="0"/>
                </a:tc>
                <a:tc>
                  <a:txBody>
                    <a:bodyPr/>
                    <a:lstStyle/>
                    <a:p>
                      <a:pPr>
                        <a:spcAft>
                          <a:spcPts val="0"/>
                        </a:spcAft>
                      </a:pPr>
                      <a:r>
                        <a:rPr lang="el-GR" sz="1800" b="1" strike="sngStrike" dirty="0" smtClean="0">
                          <a:solidFill>
                            <a:srgbClr val="FF0000"/>
                          </a:solidFill>
                        </a:rPr>
                        <a:t>7</a:t>
                      </a:r>
                    </a:p>
                    <a:p>
                      <a:pPr>
                        <a:spcAft>
                          <a:spcPts val="0"/>
                        </a:spcAft>
                      </a:pPr>
                      <a:endParaRPr lang="el-GR" sz="1800" dirty="0" smtClean="0"/>
                    </a:p>
                    <a:p>
                      <a:pPr>
                        <a:spcAft>
                          <a:spcPts val="0"/>
                        </a:spcAft>
                      </a:pPr>
                      <a:r>
                        <a:rPr lang="el-GR" sz="1800" b="1" dirty="0" smtClean="0">
                          <a:solidFill>
                            <a:srgbClr val="FF0000"/>
                          </a:solidFill>
                        </a:rPr>
                        <a:t>1</a:t>
                      </a:r>
                      <a:endParaRPr lang="el-GR" sz="1800" b="1" dirty="0">
                        <a:solidFill>
                          <a:srgbClr val="FF0000"/>
                        </a:solidFill>
                        <a:latin typeface="Times New Roman"/>
                        <a:ea typeface="Times New Roman"/>
                      </a:endParaRPr>
                    </a:p>
                  </a:txBody>
                  <a:tcPr marL="68580" marR="68580" marT="0" marB="0"/>
                </a:tc>
              </a:tr>
            </a:tbl>
          </a:graphicData>
        </a:graphic>
      </p:graphicFrame>
      <p:pic>
        <p:nvPicPr>
          <p:cNvPr id="16" name="Picture 3" descr="Αποτέλεσμα εικόνας για βιολογία β λυκείου"/>
          <p:cNvPicPr>
            <a:picLocks noChangeAspect="1" noChangeArrowheads="1"/>
          </p:cNvPicPr>
          <p:nvPr/>
        </p:nvPicPr>
        <p:blipFill>
          <a:blip r:embed="rId4" cstate="print"/>
          <a:srcRect/>
          <a:stretch>
            <a:fillRect/>
          </a:stretch>
        </p:blipFill>
        <p:spPr bwMode="auto">
          <a:xfrm>
            <a:off x="179512" y="404664"/>
            <a:ext cx="1008112" cy="158417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14 - Πίνακας"/>
          <p:cNvGraphicFramePr>
            <a:graphicFrameLocks noGrp="1"/>
          </p:cNvGraphicFramePr>
          <p:nvPr/>
        </p:nvGraphicFramePr>
        <p:xfrm>
          <a:off x="1331639" y="548680"/>
          <a:ext cx="7272809" cy="5786919"/>
        </p:xfrm>
        <a:graphic>
          <a:graphicData uri="http://schemas.openxmlformats.org/drawingml/2006/table">
            <a:tbl>
              <a:tblPr>
                <a:tableStyleId>{2D5ABB26-0587-4C30-8999-92F81FD0307C}</a:tableStyleId>
              </a:tblPr>
              <a:tblGrid>
                <a:gridCol w="1311182"/>
                <a:gridCol w="1667588"/>
                <a:gridCol w="3767604"/>
                <a:gridCol w="526435"/>
              </a:tblGrid>
              <a:tr h="924753">
                <a:tc>
                  <a:txBody>
                    <a:bodyPr/>
                    <a:lstStyle/>
                    <a:p>
                      <a:pPr algn="just">
                        <a:lnSpc>
                          <a:spcPct val="110000"/>
                        </a:lnSpc>
                        <a:spcAft>
                          <a:spcPts val="0"/>
                        </a:spcAft>
                      </a:pPr>
                      <a:r>
                        <a:rPr lang="el-GR" sz="1600" dirty="0"/>
                        <a:t>2.2 Πλασματική μεμβράνη</a:t>
                      </a:r>
                      <a:endParaRPr lang="el-GR" sz="1600" dirty="0">
                        <a:latin typeface="Times New Roman"/>
                        <a:ea typeface="Times New Roman"/>
                      </a:endParaRPr>
                    </a:p>
                  </a:txBody>
                  <a:tcPr marL="68580" marR="68580" marT="0" marB="0"/>
                </a:tc>
                <a:tc>
                  <a:txBody>
                    <a:bodyPr/>
                    <a:lstStyle/>
                    <a:p>
                      <a:pPr>
                        <a:spcAft>
                          <a:spcPts val="0"/>
                        </a:spcAft>
                      </a:pPr>
                      <a:r>
                        <a:rPr lang="el-GR" sz="1600" dirty="0"/>
                        <a:t>Δομή της πλασματικής μεμβράνης</a:t>
                      </a:r>
                      <a:endParaRPr lang="el-GR" sz="1600" dirty="0">
                        <a:latin typeface="Times New Roman"/>
                        <a:ea typeface="Times New Roman"/>
                      </a:endParaRPr>
                    </a:p>
                  </a:txBody>
                  <a:tcPr marL="68580" marR="68580" marT="0" marB="0"/>
                </a:tc>
                <a:tc rowSpan="2">
                  <a:txBody>
                    <a:bodyPr/>
                    <a:lstStyle/>
                    <a:p>
                      <a:pPr algn="just">
                        <a:spcAft>
                          <a:spcPts val="0"/>
                        </a:spcAft>
                      </a:pPr>
                      <a:r>
                        <a:rPr lang="el-GR" sz="1600" dirty="0"/>
                        <a:t>Να συσχετισθεί η δομή της πλασματικής μεμβράνης με τις λειτουργίες της για μεταφορά ουσιών και επικοινωνία.</a:t>
                      </a:r>
                      <a:endParaRPr lang="el-GR" sz="1600" dirty="0">
                        <a:latin typeface="Times New Roman"/>
                        <a:ea typeface="Times New Roman"/>
                      </a:endParaRPr>
                    </a:p>
                  </a:txBody>
                  <a:tcPr marL="68580" marR="68580" marT="0" marB="0" anchor="ctr"/>
                </a:tc>
                <a:tc>
                  <a:txBody>
                    <a:bodyPr/>
                    <a:lstStyle/>
                    <a:p>
                      <a:pPr>
                        <a:spcAft>
                          <a:spcPts val="0"/>
                        </a:spcAft>
                      </a:pPr>
                      <a:r>
                        <a:rPr lang="el-GR" sz="1600"/>
                        <a:t>1</a:t>
                      </a:r>
                      <a:endParaRPr lang="el-GR" sz="1600">
                        <a:latin typeface="Times New Roman"/>
                        <a:ea typeface="Times New Roman"/>
                      </a:endParaRPr>
                    </a:p>
                  </a:txBody>
                  <a:tcPr marL="68580" marR="68580" marT="0" marB="0"/>
                </a:tc>
              </a:tr>
              <a:tr h="840685">
                <a:tc>
                  <a:txBody>
                    <a:bodyPr/>
                    <a:lstStyle/>
                    <a:p>
                      <a:pPr algn="just">
                        <a:lnSpc>
                          <a:spcPct val="110000"/>
                        </a:lnSpc>
                        <a:spcAft>
                          <a:spcPts val="0"/>
                        </a:spcAft>
                      </a:pPr>
                      <a:endParaRPr lang="el-GR" sz="1600">
                        <a:latin typeface="Calibri"/>
                        <a:ea typeface="Calibri"/>
                        <a:cs typeface="Times New Roman"/>
                      </a:endParaRPr>
                    </a:p>
                  </a:txBody>
                  <a:tcPr marL="68580" marR="68580" marT="0" marB="0"/>
                </a:tc>
                <a:tc>
                  <a:txBody>
                    <a:bodyPr/>
                    <a:lstStyle/>
                    <a:p>
                      <a:pPr>
                        <a:spcAft>
                          <a:spcPts val="0"/>
                        </a:spcAft>
                      </a:pPr>
                      <a:r>
                        <a:rPr lang="el-GR" sz="1600" dirty="0"/>
                        <a:t>Λειτουργίες της πλασματικής μεμβράνης</a:t>
                      </a:r>
                      <a:endParaRPr lang="el-GR" sz="1600" dirty="0">
                        <a:latin typeface="Times New Roman"/>
                        <a:ea typeface="Times New Roman"/>
                      </a:endParaRPr>
                    </a:p>
                  </a:txBody>
                  <a:tcPr marL="68580" marR="68580" marT="0" marB="0"/>
                </a:tc>
                <a:tc vMerge="1">
                  <a:txBody>
                    <a:bodyPr/>
                    <a:lstStyle/>
                    <a:p>
                      <a:endParaRPr lang="el-GR"/>
                    </a:p>
                  </a:txBody>
                  <a:tcPr/>
                </a:tc>
                <a:tc>
                  <a:txBody>
                    <a:bodyPr/>
                    <a:lstStyle/>
                    <a:p>
                      <a:pPr>
                        <a:spcAft>
                          <a:spcPts val="0"/>
                        </a:spcAft>
                      </a:pPr>
                      <a:r>
                        <a:rPr lang="el-GR" sz="1600"/>
                        <a:t>1</a:t>
                      </a:r>
                      <a:endParaRPr lang="el-GR" sz="1600">
                        <a:latin typeface="Times New Roman"/>
                        <a:ea typeface="Times New Roman"/>
                      </a:endParaRPr>
                    </a:p>
                  </a:txBody>
                  <a:tcPr marL="68580" marR="68580" marT="0" marB="0"/>
                </a:tc>
              </a:tr>
              <a:tr h="2241825">
                <a:tc>
                  <a:txBody>
                    <a:bodyPr/>
                    <a:lstStyle/>
                    <a:p>
                      <a:pPr algn="l">
                        <a:lnSpc>
                          <a:spcPct val="110000"/>
                        </a:lnSpc>
                        <a:spcAft>
                          <a:spcPts val="0"/>
                        </a:spcAft>
                      </a:pPr>
                      <a:endParaRPr lang="el-GR" sz="1600" dirty="0" smtClean="0"/>
                    </a:p>
                    <a:p>
                      <a:pPr algn="l">
                        <a:lnSpc>
                          <a:spcPct val="110000"/>
                        </a:lnSpc>
                        <a:spcAft>
                          <a:spcPts val="0"/>
                        </a:spcAft>
                      </a:pPr>
                      <a:r>
                        <a:rPr lang="el-GR" sz="1600" dirty="0" smtClean="0"/>
                        <a:t>2.3 </a:t>
                      </a:r>
                      <a:r>
                        <a:rPr lang="el-GR" sz="1600" dirty="0"/>
                        <a:t>Μια περιήγηση στο εσωτερικό του κυττάρου</a:t>
                      </a:r>
                      <a:endParaRPr lang="el-GR" sz="1600" dirty="0">
                        <a:latin typeface="Times New Roman"/>
                        <a:ea typeface="Times New Roman"/>
                      </a:endParaRPr>
                    </a:p>
                  </a:txBody>
                  <a:tcPr marL="68580" marR="68580" marT="0" marB="0"/>
                </a:tc>
                <a:tc>
                  <a:txBody>
                    <a:bodyPr/>
                    <a:lstStyle/>
                    <a:p>
                      <a:pPr>
                        <a:spcAft>
                          <a:spcPts val="0"/>
                        </a:spcAft>
                      </a:pPr>
                      <a:r>
                        <a:rPr lang="el-GR" sz="1600" dirty="0"/>
                        <a:t>Πυρήνας</a:t>
                      </a:r>
                      <a:endParaRPr lang="el-GR" sz="1600" dirty="0">
                        <a:latin typeface="Times New Roman"/>
                        <a:ea typeface="Times New Roman"/>
                      </a:endParaRPr>
                    </a:p>
                  </a:txBody>
                  <a:tcPr marL="68580" marR="68580" marT="0" marB="0"/>
                </a:tc>
                <a:tc>
                  <a:txBody>
                    <a:bodyPr/>
                    <a:lstStyle/>
                    <a:p>
                      <a:pPr>
                        <a:spcAft>
                          <a:spcPts val="0"/>
                        </a:spcAft>
                      </a:pPr>
                      <a:r>
                        <a:rPr lang="el-GR" sz="1600" dirty="0"/>
                        <a:t>Εργαστηριακή άσκηση: Μικροσκοπική παρατήρηση κυττάρων</a:t>
                      </a:r>
                    </a:p>
                    <a:p>
                      <a:pPr>
                        <a:spcAft>
                          <a:spcPts val="0"/>
                        </a:spcAft>
                      </a:pPr>
                      <a:r>
                        <a:rPr lang="el-GR" sz="1600" dirty="0"/>
                        <a:t>Μπορεί να γίνει και χρήση του ψηφιακού μαθησιακού αντικειμένου:</a:t>
                      </a:r>
                    </a:p>
                    <a:p>
                      <a:pPr>
                        <a:spcAft>
                          <a:spcPts val="0"/>
                        </a:spcAft>
                      </a:pPr>
                      <a:r>
                        <a:rPr lang="el-GR" sz="1600" dirty="0"/>
                        <a:t>Μικροσκοπική παρατήρηση πυρήνων φυτικών κυττάρων</a:t>
                      </a:r>
                    </a:p>
                    <a:p>
                      <a:pPr>
                        <a:spcAft>
                          <a:spcPts val="0"/>
                        </a:spcAft>
                      </a:pPr>
                      <a:r>
                        <a:rPr lang="el-GR" sz="1600" u="sng" dirty="0">
                          <a:hlinkClick r:id="rId2"/>
                        </a:rPr>
                        <a:t>http://photodentro.edu.gr/lor/r/8521/5122?locale=el</a:t>
                      </a:r>
                      <a:endParaRPr lang="el-GR" sz="1600" dirty="0">
                        <a:latin typeface="Times New Roman"/>
                        <a:ea typeface="Times New Roman"/>
                      </a:endParaRPr>
                    </a:p>
                  </a:txBody>
                  <a:tcPr marL="68580" marR="68580" marT="0" marB="0"/>
                </a:tc>
                <a:tc>
                  <a:txBody>
                    <a:bodyPr/>
                    <a:lstStyle/>
                    <a:p>
                      <a:pPr>
                        <a:spcAft>
                          <a:spcPts val="0"/>
                        </a:spcAft>
                      </a:pPr>
                      <a:r>
                        <a:rPr lang="el-GR" sz="1600"/>
                        <a:t>2</a:t>
                      </a:r>
                      <a:endParaRPr lang="el-GR" sz="1600">
                        <a:latin typeface="Times New Roman"/>
                        <a:ea typeface="Times New Roman"/>
                      </a:endParaRPr>
                    </a:p>
                  </a:txBody>
                  <a:tcPr marL="68580" marR="68580" marT="0" marB="0"/>
                </a:tc>
              </a:tr>
              <a:tr h="560456">
                <a:tc>
                  <a:txBody>
                    <a:bodyPr/>
                    <a:lstStyle/>
                    <a:p>
                      <a:pPr algn="just">
                        <a:lnSpc>
                          <a:spcPct val="110000"/>
                        </a:lnSpc>
                        <a:spcAft>
                          <a:spcPts val="0"/>
                        </a:spcAft>
                      </a:pPr>
                      <a:endParaRPr lang="el-GR" sz="1600">
                        <a:latin typeface="Calibri"/>
                        <a:ea typeface="Calibri"/>
                        <a:cs typeface="Times New Roman"/>
                      </a:endParaRPr>
                    </a:p>
                  </a:txBody>
                  <a:tcPr marL="68580" marR="68580" marT="0" marB="0"/>
                </a:tc>
                <a:tc>
                  <a:txBody>
                    <a:bodyPr/>
                    <a:lstStyle/>
                    <a:p>
                      <a:pPr>
                        <a:spcAft>
                          <a:spcPts val="0"/>
                        </a:spcAft>
                      </a:pPr>
                      <a:r>
                        <a:rPr lang="el-GR" sz="1600"/>
                        <a:t>Ενδομεμβρανικό σύστημα</a:t>
                      </a:r>
                      <a:endParaRPr lang="el-GR" sz="1600">
                        <a:latin typeface="Times New Roman"/>
                        <a:ea typeface="Times New Roman"/>
                      </a:endParaRPr>
                    </a:p>
                  </a:txBody>
                  <a:tcPr marL="68580" marR="68580" marT="0" marB="0"/>
                </a:tc>
                <a:tc>
                  <a:txBody>
                    <a:bodyPr/>
                    <a:lstStyle/>
                    <a:p>
                      <a:pPr>
                        <a:spcAft>
                          <a:spcPts val="0"/>
                        </a:spcAft>
                      </a:pPr>
                      <a:r>
                        <a:rPr lang="el-GR" sz="1600" b="1" dirty="0"/>
                        <a:t>Απλή αναφορά στα κυτταρικά οργανίδια χωρίς λεπτομέρειες για τη δομή τους. </a:t>
                      </a:r>
                      <a:endParaRPr lang="el-GR" sz="1600" b="1" dirty="0">
                        <a:latin typeface="Times New Roman"/>
                        <a:ea typeface="Times New Roman"/>
                      </a:endParaRPr>
                    </a:p>
                  </a:txBody>
                  <a:tcPr marL="68580" marR="68580" marT="0" marB="0"/>
                </a:tc>
                <a:tc>
                  <a:txBody>
                    <a:bodyPr/>
                    <a:lstStyle/>
                    <a:p>
                      <a:pPr>
                        <a:spcAft>
                          <a:spcPts val="0"/>
                        </a:spcAft>
                      </a:pPr>
                      <a:r>
                        <a:rPr lang="el-GR" sz="1600"/>
                        <a:t>2</a:t>
                      </a:r>
                      <a:endParaRPr lang="el-GR" sz="1600">
                        <a:latin typeface="Times New Roman"/>
                        <a:ea typeface="Times New Roman"/>
                      </a:endParaRPr>
                    </a:p>
                  </a:txBody>
                  <a:tcPr marL="68580" marR="68580" marT="0" marB="0"/>
                </a:tc>
              </a:tr>
              <a:tr h="1120912">
                <a:tc>
                  <a:txBody>
                    <a:bodyPr/>
                    <a:lstStyle/>
                    <a:p>
                      <a:pPr algn="just">
                        <a:lnSpc>
                          <a:spcPct val="110000"/>
                        </a:lnSpc>
                        <a:spcAft>
                          <a:spcPts val="0"/>
                        </a:spcAft>
                      </a:pPr>
                      <a:endParaRPr lang="el-GR" sz="1600" dirty="0">
                        <a:latin typeface="Calibri"/>
                        <a:ea typeface="Calibri"/>
                        <a:cs typeface="Times New Roman"/>
                      </a:endParaRPr>
                    </a:p>
                  </a:txBody>
                  <a:tcPr marL="68580" marR="68580" marT="0" marB="0"/>
                </a:tc>
                <a:tc>
                  <a:txBody>
                    <a:bodyPr/>
                    <a:lstStyle/>
                    <a:p>
                      <a:pPr>
                        <a:spcAft>
                          <a:spcPts val="0"/>
                        </a:spcAft>
                      </a:pPr>
                      <a:r>
                        <a:rPr lang="el-GR" sz="1600"/>
                        <a:t>Χλωροπλάστες  και Μιτοχόνδρια</a:t>
                      </a:r>
                      <a:endParaRPr lang="el-GR" sz="1600">
                        <a:latin typeface="Times New Roman"/>
                        <a:ea typeface="Times New Roman"/>
                      </a:endParaRPr>
                    </a:p>
                  </a:txBody>
                  <a:tcPr marL="68580" marR="68580" marT="0" marB="0"/>
                </a:tc>
                <a:tc>
                  <a:txBody>
                    <a:bodyPr/>
                    <a:lstStyle/>
                    <a:p>
                      <a:pPr>
                        <a:spcAft>
                          <a:spcPts val="0"/>
                        </a:spcAft>
                      </a:pPr>
                      <a:r>
                        <a:rPr lang="el-GR" sz="1600" b="1" dirty="0"/>
                        <a:t>Απλή αναφορά στη δομή και τη λειτουργία των δύο οργανιδίων. Θα συσχετισθούν με τις λειτουργίες της κυτταρικής αναπνοής και της φωτοσύνθεσης.</a:t>
                      </a:r>
                      <a:endParaRPr lang="el-GR" sz="1600" b="1" dirty="0">
                        <a:latin typeface="Times New Roman"/>
                        <a:ea typeface="Times New Roman"/>
                      </a:endParaRPr>
                    </a:p>
                  </a:txBody>
                  <a:tcPr marL="68580" marR="68580" marT="0" marB="0"/>
                </a:tc>
                <a:tc>
                  <a:txBody>
                    <a:bodyPr/>
                    <a:lstStyle/>
                    <a:p>
                      <a:pPr>
                        <a:spcAft>
                          <a:spcPts val="0"/>
                        </a:spcAft>
                      </a:pPr>
                      <a:r>
                        <a:rPr lang="el-GR" sz="1600" dirty="0"/>
                        <a:t>2</a:t>
                      </a:r>
                      <a:endParaRPr lang="el-GR" sz="1600" dirty="0">
                        <a:latin typeface="Times New Roman"/>
                        <a:ea typeface="Times New Roman"/>
                      </a:endParaRPr>
                    </a:p>
                  </a:txBody>
                  <a:tcPr marL="68580" marR="68580" marT="0" marB="0"/>
                </a:tc>
              </a:tr>
            </a:tbl>
          </a:graphicData>
        </a:graphic>
      </p:graphicFrame>
      <p:pic>
        <p:nvPicPr>
          <p:cNvPr id="16" name="Picture 3" descr="Αποτέλεσμα εικόνας για βιολογία β λυκείου"/>
          <p:cNvPicPr>
            <a:picLocks noChangeAspect="1" noChangeArrowheads="1"/>
          </p:cNvPicPr>
          <p:nvPr/>
        </p:nvPicPr>
        <p:blipFill>
          <a:blip r:embed="rId3" cstate="print"/>
          <a:srcRect/>
          <a:stretch>
            <a:fillRect/>
          </a:stretch>
        </p:blipFill>
        <p:spPr bwMode="auto">
          <a:xfrm>
            <a:off x="179512" y="404664"/>
            <a:ext cx="1008112" cy="158417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13 - Πίνακας"/>
          <p:cNvGraphicFramePr>
            <a:graphicFrameLocks noGrp="1"/>
          </p:cNvGraphicFramePr>
          <p:nvPr/>
        </p:nvGraphicFramePr>
        <p:xfrm>
          <a:off x="1475656" y="476672"/>
          <a:ext cx="7416824" cy="5852160"/>
        </p:xfrm>
        <a:graphic>
          <a:graphicData uri="http://schemas.openxmlformats.org/drawingml/2006/table">
            <a:tbl>
              <a:tblPr>
                <a:tableStyleId>{2D5ABB26-0587-4C30-8999-92F81FD0307C}</a:tableStyleId>
              </a:tblPr>
              <a:tblGrid>
                <a:gridCol w="1440160"/>
                <a:gridCol w="1800200"/>
                <a:gridCol w="3639605"/>
                <a:gridCol w="536859"/>
              </a:tblGrid>
              <a:tr h="709793">
                <a:tc>
                  <a:txBody>
                    <a:bodyPr/>
                    <a:lstStyle/>
                    <a:p>
                      <a:pPr algn="just">
                        <a:lnSpc>
                          <a:spcPct val="110000"/>
                        </a:lnSpc>
                        <a:spcAft>
                          <a:spcPts val="0"/>
                        </a:spcAft>
                      </a:pPr>
                      <a:r>
                        <a:rPr lang="el-GR" sz="1600" dirty="0"/>
                        <a:t>3.3 Φωτοσύνθεση</a:t>
                      </a:r>
                      <a:endParaRPr lang="el-GR" sz="1600" dirty="0">
                        <a:latin typeface="Times New Roman"/>
                        <a:ea typeface="Times New Roman"/>
                      </a:endParaRPr>
                    </a:p>
                  </a:txBody>
                  <a:tcPr marL="68580" marR="68580" marT="0" marB="0"/>
                </a:tc>
                <a:tc>
                  <a:txBody>
                    <a:bodyPr/>
                    <a:lstStyle/>
                    <a:p>
                      <a:pPr>
                        <a:spcAft>
                          <a:spcPts val="0"/>
                        </a:spcAft>
                      </a:pPr>
                      <a:r>
                        <a:rPr lang="el-GR" sz="1600"/>
                        <a:t>Αυτότροφοι και ετερότροφοι οργανισμοί</a:t>
                      </a:r>
                      <a:endParaRPr lang="el-GR" sz="1600">
                        <a:latin typeface="Times New Roman"/>
                        <a:ea typeface="Times New Roman"/>
                      </a:endParaRPr>
                    </a:p>
                  </a:txBody>
                  <a:tcPr marL="68580" marR="68580" marT="0" marB="0"/>
                </a:tc>
                <a:tc>
                  <a:txBody>
                    <a:bodyPr/>
                    <a:lstStyle/>
                    <a:p>
                      <a:pPr>
                        <a:spcAft>
                          <a:spcPts val="0"/>
                        </a:spcAft>
                      </a:pPr>
                      <a:endParaRPr lang="el-GR" sz="1600">
                        <a:latin typeface="Calibri"/>
                        <a:ea typeface="Times New Roman"/>
                      </a:endParaRPr>
                    </a:p>
                  </a:txBody>
                  <a:tcPr marL="68580" marR="68580" marT="0" marB="0"/>
                </a:tc>
                <a:tc>
                  <a:txBody>
                    <a:bodyPr/>
                    <a:lstStyle/>
                    <a:p>
                      <a:pPr>
                        <a:spcAft>
                          <a:spcPts val="0"/>
                        </a:spcAft>
                      </a:pPr>
                      <a:r>
                        <a:rPr lang="el-GR" sz="1600"/>
                        <a:t>1</a:t>
                      </a:r>
                      <a:endParaRPr lang="el-GR" sz="1600">
                        <a:latin typeface="Times New Roman"/>
                        <a:ea typeface="Times New Roman"/>
                      </a:endParaRPr>
                    </a:p>
                  </a:txBody>
                  <a:tcPr marL="68580" marR="68580" marT="0" marB="0"/>
                </a:tc>
              </a:tr>
              <a:tr h="473196">
                <a:tc>
                  <a:txBody>
                    <a:bodyPr/>
                    <a:lstStyle/>
                    <a:p>
                      <a:pPr algn="just">
                        <a:lnSpc>
                          <a:spcPct val="110000"/>
                        </a:lnSpc>
                        <a:spcAft>
                          <a:spcPts val="0"/>
                        </a:spcAft>
                      </a:pPr>
                      <a:endParaRPr lang="el-GR" sz="1600" dirty="0">
                        <a:latin typeface="Calibri"/>
                        <a:ea typeface="Calibri"/>
                        <a:cs typeface="Times New Roman"/>
                      </a:endParaRPr>
                    </a:p>
                  </a:txBody>
                  <a:tcPr marL="68580" marR="68580" marT="0" marB="0"/>
                </a:tc>
                <a:tc>
                  <a:txBody>
                    <a:bodyPr/>
                    <a:lstStyle/>
                    <a:p>
                      <a:pPr>
                        <a:spcAft>
                          <a:spcPts val="0"/>
                        </a:spcAft>
                      </a:pPr>
                      <a:r>
                        <a:rPr lang="el-GR" sz="1600" dirty="0"/>
                        <a:t>Σημασία της φωτοσύνθεσης</a:t>
                      </a:r>
                      <a:endParaRPr lang="el-GR" sz="1600" dirty="0">
                        <a:latin typeface="Times New Roman"/>
                        <a:ea typeface="Times New Roman"/>
                      </a:endParaRPr>
                    </a:p>
                  </a:txBody>
                  <a:tcPr marL="68580" marR="68580" marT="0" marB="0"/>
                </a:tc>
                <a:tc>
                  <a:txBody>
                    <a:bodyPr/>
                    <a:lstStyle/>
                    <a:p>
                      <a:pPr>
                        <a:spcAft>
                          <a:spcPts val="0"/>
                        </a:spcAft>
                      </a:pPr>
                      <a:r>
                        <a:rPr lang="el-GR" sz="1600"/>
                        <a:t>Να δοθεί έμφαση στη βιολογική σημασία της φωτοσύνθεσης.</a:t>
                      </a:r>
                      <a:endParaRPr lang="el-GR" sz="1600">
                        <a:latin typeface="Times New Roman"/>
                        <a:ea typeface="Times New Roman"/>
                      </a:endParaRPr>
                    </a:p>
                  </a:txBody>
                  <a:tcPr marL="68580" marR="68580" marT="0" marB="0"/>
                </a:tc>
                <a:tc>
                  <a:txBody>
                    <a:bodyPr/>
                    <a:lstStyle/>
                    <a:p>
                      <a:pPr>
                        <a:spcAft>
                          <a:spcPts val="0"/>
                        </a:spcAft>
                      </a:pPr>
                      <a:r>
                        <a:rPr lang="el-GR" sz="1600"/>
                        <a:t>1</a:t>
                      </a:r>
                      <a:endParaRPr lang="el-GR" sz="1600">
                        <a:latin typeface="Times New Roman"/>
                        <a:ea typeface="Times New Roman"/>
                      </a:endParaRPr>
                    </a:p>
                  </a:txBody>
                  <a:tcPr marL="68580" marR="68580" marT="0" marB="0"/>
                </a:tc>
              </a:tr>
              <a:tr h="1182988">
                <a:tc>
                  <a:txBody>
                    <a:bodyPr/>
                    <a:lstStyle/>
                    <a:p>
                      <a:pPr algn="just">
                        <a:lnSpc>
                          <a:spcPct val="110000"/>
                        </a:lnSpc>
                        <a:spcAft>
                          <a:spcPts val="0"/>
                        </a:spcAft>
                      </a:pPr>
                      <a:endParaRPr lang="el-GR" sz="1600">
                        <a:latin typeface="Calibri"/>
                        <a:ea typeface="Calibri"/>
                        <a:cs typeface="Times New Roman"/>
                      </a:endParaRPr>
                    </a:p>
                  </a:txBody>
                  <a:tcPr marL="68580" marR="68580" marT="0" marB="0"/>
                </a:tc>
                <a:tc>
                  <a:txBody>
                    <a:bodyPr/>
                    <a:lstStyle/>
                    <a:p>
                      <a:pPr>
                        <a:spcAft>
                          <a:spcPts val="0"/>
                        </a:spcAft>
                      </a:pPr>
                      <a:r>
                        <a:rPr lang="el-GR" sz="1600" dirty="0"/>
                        <a:t>Το φύλλο ως όργανο φωτοσύνθεσης των φυτών</a:t>
                      </a:r>
                      <a:endParaRPr lang="el-GR" sz="1600" dirty="0">
                        <a:latin typeface="Times New Roman"/>
                        <a:ea typeface="Times New Roman"/>
                      </a:endParaRPr>
                    </a:p>
                  </a:txBody>
                  <a:tcPr marL="68580" marR="68580" marT="0" marB="0"/>
                </a:tc>
                <a:tc>
                  <a:txBody>
                    <a:bodyPr/>
                    <a:lstStyle/>
                    <a:p>
                      <a:pPr>
                        <a:spcAft>
                          <a:spcPts val="0"/>
                        </a:spcAft>
                      </a:pPr>
                      <a:r>
                        <a:rPr lang="el-GR" sz="1600"/>
                        <a:t>Να γίνει παρουσίαση του βιντεοσκοπημένου πειράματος που υπάρχει στο μαθησιακό αντικείμενο</a:t>
                      </a:r>
                    </a:p>
                    <a:p>
                      <a:pPr>
                        <a:spcAft>
                          <a:spcPts val="0"/>
                        </a:spcAft>
                      </a:pPr>
                      <a:r>
                        <a:rPr lang="el-GR" sz="1600"/>
                        <a:t>Φωτοσύνθεση : Παραγωγή αμύλου</a:t>
                      </a:r>
                    </a:p>
                    <a:p>
                      <a:pPr>
                        <a:spcAft>
                          <a:spcPts val="0"/>
                        </a:spcAft>
                      </a:pPr>
                      <a:r>
                        <a:rPr lang="el-GR" sz="1600" u="sng">
                          <a:hlinkClick r:id="rId2"/>
                        </a:rPr>
                        <a:t>http://photodentro.edu.gr/lor/r/8521/3137?locale=el</a:t>
                      </a:r>
                      <a:endParaRPr lang="el-GR" sz="1600">
                        <a:latin typeface="Times New Roman"/>
                        <a:ea typeface="Times New Roman"/>
                      </a:endParaRPr>
                    </a:p>
                  </a:txBody>
                  <a:tcPr marL="68580" marR="68580" marT="0" marB="0"/>
                </a:tc>
                <a:tc>
                  <a:txBody>
                    <a:bodyPr/>
                    <a:lstStyle/>
                    <a:p>
                      <a:pPr>
                        <a:spcAft>
                          <a:spcPts val="0"/>
                        </a:spcAft>
                      </a:pPr>
                      <a:r>
                        <a:rPr lang="el-GR" sz="1600"/>
                        <a:t>2</a:t>
                      </a:r>
                      <a:endParaRPr lang="el-GR" sz="1600">
                        <a:latin typeface="Times New Roman"/>
                        <a:ea typeface="Times New Roman"/>
                      </a:endParaRPr>
                    </a:p>
                  </a:txBody>
                  <a:tcPr marL="68580" marR="68580" marT="0" marB="0"/>
                </a:tc>
              </a:tr>
              <a:tr h="709793">
                <a:tc>
                  <a:txBody>
                    <a:bodyPr/>
                    <a:lstStyle/>
                    <a:p>
                      <a:pPr algn="l">
                        <a:lnSpc>
                          <a:spcPct val="110000"/>
                        </a:lnSpc>
                        <a:spcAft>
                          <a:spcPts val="0"/>
                        </a:spcAft>
                      </a:pPr>
                      <a:r>
                        <a:rPr lang="el-GR" sz="1600" dirty="0"/>
                        <a:t>3.4 Κυτταρική αναπνοή</a:t>
                      </a:r>
                      <a:endParaRPr lang="el-GR" sz="1600" dirty="0">
                        <a:latin typeface="Times New Roman"/>
                        <a:ea typeface="Times New Roman"/>
                      </a:endParaRPr>
                    </a:p>
                  </a:txBody>
                  <a:tcPr marL="68580" marR="68580" marT="0" marB="0"/>
                </a:tc>
                <a:tc>
                  <a:txBody>
                    <a:bodyPr/>
                    <a:lstStyle/>
                    <a:p>
                      <a:pPr>
                        <a:spcAft>
                          <a:spcPts val="0"/>
                        </a:spcAft>
                      </a:pPr>
                      <a:r>
                        <a:rPr lang="el-GR" sz="1600" dirty="0"/>
                        <a:t>Παραγωγή ενέργειας από τη διάσπαση των υδατανθράκων</a:t>
                      </a:r>
                      <a:endParaRPr lang="el-GR" sz="1600" dirty="0">
                        <a:latin typeface="Times New Roman"/>
                        <a:ea typeface="Times New Roman"/>
                      </a:endParaRPr>
                    </a:p>
                  </a:txBody>
                  <a:tcPr marL="68580" marR="68580" marT="0" marB="0"/>
                </a:tc>
                <a:tc>
                  <a:txBody>
                    <a:bodyPr/>
                    <a:lstStyle/>
                    <a:p>
                      <a:pPr>
                        <a:spcAft>
                          <a:spcPts val="0"/>
                        </a:spcAft>
                      </a:pPr>
                      <a:r>
                        <a:rPr lang="el-GR" sz="1600" b="1" dirty="0"/>
                        <a:t>Να δοθεί έμφαση στη βιολογική σημασία της κυτταρικής αναπνοής.</a:t>
                      </a:r>
                      <a:endParaRPr lang="el-GR" sz="1600" b="1" dirty="0">
                        <a:latin typeface="Times New Roman"/>
                        <a:ea typeface="Times New Roman"/>
                      </a:endParaRPr>
                    </a:p>
                  </a:txBody>
                  <a:tcPr marL="68580" marR="68580" marT="0" marB="0"/>
                </a:tc>
                <a:tc>
                  <a:txBody>
                    <a:bodyPr/>
                    <a:lstStyle/>
                    <a:p>
                      <a:pPr>
                        <a:spcAft>
                          <a:spcPts val="0"/>
                        </a:spcAft>
                      </a:pPr>
                      <a:r>
                        <a:rPr lang="el-GR" sz="1600"/>
                        <a:t>2</a:t>
                      </a:r>
                      <a:endParaRPr lang="el-GR" sz="1600">
                        <a:latin typeface="Times New Roman"/>
                        <a:ea typeface="Times New Roman"/>
                      </a:endParaRPr>
                    </a:p>
                  </a:txBody>
                  <a:tcPr marL="68580" marR="68580" marT="0" marB="0"/>
                </a:tc>
              </a:tr>
              <a:tr h="946391">
                <a:tc>
                  <a:txBody>
                    <a:bodyPr/>
                    <a:lstStyle/>
                    <a:p>
                      <a:pPr algn="just">
                        <a:lnSpc>
                          <a:spcPct val="110000"/>
                        </a:lnSpc>
                        <a:spcAft>
                          <a:spcPts val="0"/>
                        </a:spcAft>
                      </a:pPr>
                      <a:endParaRPr lang="el-GR" sz="1600">
                        <a:latin typeface="Calibri"/>
                        <a:ea typeface="Calibri"/>
                        <a:cs typeface="Times New Roman"/>
                      </a:endParaRPr>
                    </a:p>
                  </a:txBody>
                  <a:tcPr marL="68580" marR="68580" marT="0" marB="0"/>
                </a:tc>
                <a:tc>
                  <a:txBody>
                    <a:bodyPr/>
                    <a:lstStyle/>
                    <a:p>
                      <a:pPr>
                        <a:spcAft>
                          <a:spcPts val="0"/>
                        </a:spcAft>
                      </a:pPr>
                      <a:r>
                        <a:rPr lang="el-GR" sz="1600" dirty="0"/>
                        <a:t>Αναερόβια αναπνοή</a:t>
                      </a:r>
                      <a:endParaRPr lang="el-GR" sz="1600" dirty="0">
                        <a:latin typeface="Times New Roman"/>
                        <a:ea typeface="Times New Roman"/>
                      </a:endParaRPr>
                    </a:p>
                  </a:txBody>
                  <a:tcPr marL="68580" marR="68580" marT="0" marB="0"/>
                </a:tc>
                <a:tc>
                  <a:txBody>
                    <a:bodyPr/>
                    <a:lstStyle/>
                    <a:p>
                      <a:pPr>
                        <a:spcAft>
                          <a:spcPts val="0"/>
                        </a:spcAft>
                      </a:pPr>
                      <a:r>
                        <a:rPr lang="el-GR" sz="1600"/>
                        <a:t>Προτείνεται να αξιοποιηθεί το ψηφιακό υλικό Αναερόβια αναπνοή</a:t>
                      </a:r>
                    </a:p>
                    <a:p>
                      <a:pPr>
                        <a:spcAft>
                          <a:spcPts val="0"/>
                        </a:spcAft>
                      </a:pPr>
                      <a:r>
                        <a:rPr lang="el-GR" sz="1600" u="sng">
                          <a:hlinkClick r:id="rId3"/>
                        </a:rPr>
                        <a:t>http://photodentro.edu.gr/lor/r/8521/3139?locale=el</a:t>
                      </a:r>
                      <a:endParaRPr lang="el-GR" sz="1600">
                        <a:latin typeface="Times New Roman"/>
                        <a:ea typeface="Times New Roman"/>
                      </a:endParaRPr>
                    </a:p>
                  </a:txBody>
                  <a:tcPr marL="68580" marR="68580" marT="0" marB="0"/>
                </a:tc>
                <a:tc>
                  <a:txBody>
                    <a:bodyPr/>
                    <a:lstStyle/>
                    <a:p>
                      <a:pPr>
                        <a:spcAft>
                          <a:spcPts val="0"/>
                        </a:spcAft>
                      </a:pPr>
                      <a:r>
                        <a:rPr lang="el-GR" sz="1600"/>
                        <a:t>1</a:t>
                      </a:r>
                      <a:endParaRPr lang="el-GR" sz="1600">
                        <a:latin typeface="Times New Roman"/>
                        <a:ea typeface="Times New Roman"/>
                      </a:endParaRPr>
                    </a:p>
                  </a:txBody>
                  <a:tcPr marL="68580" marR="68580" marT="0" marB="0"/>
                </a:tc>
              </a:tr>
              <a:tr h="946391">
                <a:tc>
                  <a:txBody>
                    <a:bodyPr/>
                    <a:lstStyle/>
                    <a:p>
                      <a:pPr>
                        <a:spcAft>
                          <a:spcPts val="0"/>
                        </a:spcAft>
                      </a:pPr>
                      <a:endParaRPr lang="el-GR" sz="1600">
                        <a:latin typeface="Calibri"/>
                        <a:ea typeface="Times New Roman"/>
                      </a:endParaRPr>
                    </a:p>
                  </a:txBody>
                  <a:tcPr marL="68580" marR="68580" marT="0" marB="0"/>
                </a:tc>
                <a:tc>
                  <a:txBody>
                    <a:bodyPr/>
                    <a:lstStyle/>
                    <a:p>
                      <a:pPr>
                        <a:spcAft>
                          <a:spcPts val="0"/>
                        </a:spcAft>
                      </a:pPr>
                      <a:r>
                        <a:rPr lang="el-GR" sz="1600" dirty="0"/>
                        <a:t>Σχέση φωτοσύνθεσης – κυτταρικής αναπνοής</a:t>
                      </a:r>
                      <a:endParaRPr lang="el-GR" sz="1600" dirty="0">
                        <a:latin typeface="Times New Roman"/>
                        <a:ea typeface="Times New Roman"/>
                      </a:endParaRPr>
                    </a:p>
                  </a:txBody>
                  <a:tcPr marL="68580" marR="68580" marT="0" marB="0"/>
                </a:tc>
                <a:tc>
                  <a:txBody>
                    <a:bodyPr/>
                    <a:lstStyle/>
                    <a:p>
                      <a:pPr>
                        <a:spcAft>
                          <a:spcPts val="0"/>
                        </a:spcAft>
                      </a:pPr>
                      <a:r>
                        <a:rPr lang="el-GR" sz="1600" dirty="0"/>
                        <a:t>Προτείνεται να αξιοποιηθεί το ψηφιακό υλικό Κυτταρική αναπνοή και φωτοσύνθεση</a:t>
                      </a:r>
                    </a:p>
                    <a:p>
                      <a:pPr>
                        <a:spcAft>
                          <a:spcPts val="0"/>
                        </a:spcAft>
                      </a:pPr>
                      <a:r>
                        <a:rPr lang="el-GR" sz="1600" u="sng" dirty="0">
                          <a:hlinkClick r:id="rId4"/>
                        </a:rPr>
                        <a:t>http://photodentro.edu.gr/lor/r/8521/6688?locale=el</a:t>
                      </a:r>
                      <a:endParaRPr lang="el-GR" sz="1600" dirty="0">
                        <a:latin typeface="Times New Roman"/>
                        <a:ea typeface="Times New Roman"/>
                      </a:endParaRPr>
                    </a:p>
                  </a:txBody>
                  <a:tcPr marL="68580" marR="68580" marT="0" marB="0"/>
                </a:tc>
                <a:tc>
                  <a:txBody>
                    <a:bodyPr/>
                    <a:lstStyle/>
                    <a:p>
                      <a:pPr>
                        <a:spcAft>
                          <a:spcPts val="0"/>
                        </a:spcAft>
                      </a:pPr>
                      <a:r>
                        <a:rPr lang="el-GR" sz="1600" dirty="0"/>
                        <a:t>1</a:t>
                      </a:r>
                      <a:endParaRPr lang="el-GR" sz="1600" dirty="0">
                        <a:latin typeface="Times New Roman"/>
                        <a:ea typeface="Times New Roman"/>
                      </a:endParaRPr>
                    </a:p>
                  </a:txBody>
                  <a:tcPr marL="68580" marR="68580" marT="0" marB="0"/>
                </a:tc>
              </a:tr>
            </a:tbl>
          </a:graphicData>
        </a:graphic>
      </p:graphicFrame>
      <p:pic>
        <p:nvPicPr>
          <p:cNvPr id="16" name="Picture 3" descr="Αποτέλεσμα εικόνας για βιολογία β λυκείου"/>
          <p:cNvPicPr>
            <a:picLocks noChangeAspect="1" noChangeArrowheads="1"/>
          </p:cNvPicPr>
          <p:nvPr/>
        </p:nvPicPr>
        <p:blipFill>
          <a:blip r:embed="rId5" cstate="print"/>
          <a:srcRect/>
          <a:stretch>
            <a:fillRect/>
          </a:stretch>
        </p:blipFill>
        <p:spPr bwMode="auto">
          <a:xfrm>
            <a:off x="179512" y="404664"/>
            <a:ext cx="1008112" cy="1584176"/>
          </a:xfrm>
          <a:prstGeom prst="rect">
            <a:avLst/>
          </a:prstGeom>
          <a:noFill/>
        </p:spPr>
      </p:pic>
      <p:sp>
        <p:nvSpPr>
          <p:cNvPr id="17" name="16 - TextBox"/>
          <p:cNvSpPr txBox="1"/>
          <p:nvPr/>
        </p:nvSpPr>
        <p:spPr>
          <a:xfrm>
            <a:off x="179512" y="6237312"/>
            <a:ext cx="1901226"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l-GR" b="1" dirty="0" smtClean="0"/>
              <a:t>Σύνολο ωρών : 45</a:t>
            </a:r>
            <a:endParaRPr lang="el-G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 Υπότιτλος"/>
          <p:cNvSpPr>
            <a:spLocks noGrp="1"/>
          </p:cNvSpPr>
          <p:nvPr>
            <p:ph idx="1"/>
          </p:nvPr>
        </p:nvSpPr>
        <p:spPr>
          <a:xfrm>
            <a:off x="251520" y="2852936"/>
            <a:ext cx="8352928" cy="3412976"/>
          </a:xfrm>
          <a:noFill/>
          <a:ln>
            <a:noFill/>
          </a:ln>
          <a:effectLst/>
        </p:spPr>
        <p:style>
          <a:lnRef idx="2">
            <a:schemeClr val="accent1"/>
          </a:lnRef>
          <a:fillRef idx="1">
            <a:schemeClr val="lt1"/>
          </a:fillRef>
          <a:effectRef idx="0">
            <a:schemeClr val="accent1"/>
          </a:effectRef>
          <a:fontRef idx="minor">
            <a:schemeClr val="dk1"/>
          </a:fontRef>
        </p:style>
        <p:txBody>
          <a:bodyPr>
            <a:noAutofit/>
          </a:bodyPr>
          <a:lstStyle/>
          <a:p>
            <a:pPr>
              <a:buNone/>
            </a:pPr>
            <a:r>
              <a:rPr lang="el-GR" sz="2400" b="1" dirty="0" smtClean="0">
                <a:solidFill>
                  <a:schemeClr val="accent1">
                    <a:lumMod val="50000"/>
                  </a:schemeClr>
                </a:solidFill>
                <a:latin typeface="+mj-lt"/>
                <a:ea typeface="+mj-ea"/>
                <a:cs typeface="+mj-cs"/>
              </a:rPr>
              <a:t>Ομάδα Εργασίας</a:t>
            </a:r>
          </a:p>
          <a:p>
            <a:pPr>
              <a:buNone/>
            </a:pPr>
            <a:endParaRPr lang="el-GR" sz="2400" b="1" dirty="0" smtClean="0">
              <a:solidFill>
                <a:schemeClr val="accent1">
                  <a:lumMod val="50000"/>
                </a:schemeClr>
              </a:solidFill>
              <a:latin typeface="+mj-lt"/>
              <a:ea typeface="+mj-ea"/>
              <a:cs typeface="+mj-cs"/>
            </a:endParaRPr>
          </a:p>
          <a:p>
            <a:pPr>
              <a:buNone/>
            </a:pPr>
            <a:r>
              <a:rPr lang="el-GR" sz="2400" b="1" dirty="0" smtClean="0">
                <a:solidFill>
                  <a:schemeClr val="accent1">
                    <a:lumMod val="50000"/>
                  </a:schemeClr>
                </a:solidFill>
                <a:latin typeface="+mj-lt"/>
                <a:ea typeface="+mj-ea"/>
                <a:cs typeface="+mj-cs"/>
              </a:rPr>
              <a:t>Δρ. </a:t>
            </a:r>
            <a:r>
              <a:rPr lang="el-GR" sz="2400" b="1" dirty="0" err="1" smtClean="0">
                <a:solidFill>
                  <a:schemeClr val="accent1">
                    <a:lumMod val="50000"/>
                  </a:schemeClr>
                </a:solidFill>
                <a:latin typeface="+mj-lt"/>
                <a:ea typeface="+mj-ea"/>
                <a:cs typeface="+mj-cs"/>
              </a:rPr>
              <a:t>Γεωργάτου</a:t>
            </a:r>
            <a:r>
              <a:rPr lang="el-GR" sz="2400" b="1" dirty="0" smtClean="0">
                <a:solidFill>
                  <a:schemeClr val="accent1">
                    <a:lumMod val="50000"/>
                  </a:schemeClr>
                </a:solidFill>
                <a:latin typeface="+mj-lt"/>
                <a:ea typeface="+mj-ea"/>
                <a:cs typeface="+mj-cs"/>
              </a:rPr>
              <a:t> </a:t>
            </a:r>
            <a:r>
              <a:rPr lang="el-GR" sz="2400" b="1" dirty="0" err="1" smtClean="0">
                <a:solidFill>
                  <a:schemeClr val="accent1">
                    <a:lumMod val="50000"/>
                  </a:schemeClr>
                </a:solidFill>
                <a:latin typeface="+mj-lt"/>
                <a:ea typeface="+mj-ea"/>
                <a:cs typeface="+mj-cs"/>
              </a:rPr>
              <a:t>Μάνια</a:t>
            </a:r>
            <a:r>
              <a:rPr lang="el-GR" sz="2400" b="1" dirty="0" smtClean="0">
                <a:solidFill>
                  <a:schemeClr val="accent1">
                    <a:lumMod val="50000"/>
                  </a:schemeClr>
                </a:solidFill>
                <a:latin typeface="+mj-lt"/>
                <a:ea typeface="+mj-ea"/>
                <a:cs typeface="+mj-cs"/>
              </a:rPr>
              <a:t>, Βιολόγος  </a:t>
            </a:r>
          </a:p>
          <a:p>
            <a:pPr>
              <a:buNone/>
            </a:pPr>
            <a:r>
              <a:rPr lang="el-GR" sz="2400" b="1" dirty="0" smtClean="0">
                <a:solidFill>
                  <a:schemeClr val="accent1">
                    <a:lumMod val="50000"/>
                  </a:schemeClr>
                </a:solidFill>
                <a:latin typeface="+mj-lt"/>
                <a:ea typeface="+mj-ea"/>
                <a:cs typeface="+mj-cs"/>
              </a:rPr>
              <a:t>Σχολικός  Σύμβουλος ΠΕ04 – Β΄ Αθήνας</a:t>
            </a:r>
          </a:p>
          <a:p>
            <a:pPr>
              <a:buNone/>
            </a:pPr>
            <a:endParaRPr lang="el-GR" sz="2400" b="1" dirty="0" smtClean="0">
              <a:solidFill>
                <a:schemeClr val="accent1">
                  <a:lumMod val="50000"/>
                </a:schemeClr>
              </a:solidFill>
              <a:latin typeface="+mj-lt"/>
              <a:ea typeface="+mj-ea"/>
              <a:cs typeface="+mj-cs"/>
            </a:endParaRPr>
          </a:p>
          <a:p>
            <a:pPr>
              <a:buNone/>
            </a:pPr>
            <a:r>
              <a:rPr lang="el-GR" sz="2400" b="1" dirty="0" smtClean="0">
                <a:solidFill>
                  <a:schemeClr val="accent1">
                    <a:lumMod val="50000"/>
                  </a:schemeClr>
                </a:solidFill>
                <a:latin typeface="+mj-lt"/>
                <a:ea typeface="+mj-ea"/>
                <a:cs typeface="+mj-cs"/>
              </a:rPr>
              <a:t>Δοκοπούλου Μαρία, Βιολόγος</a:t>
            </a:r>
            <a:r>
              <a:rPr lang="en-US" sz="2400" b="1" dirty="0" smtClean="0">
                <a:solidFill>
                  <a:schemeClr val="accent1">
                    <a:lumMod val="50000"/>
                  </a:schemeClr>
                </a:solidFill>
                <a:latin typeface="+mj-lt"/>
                <a:ea typeface="+mj-ea"/>
                <a:cs typeface="+mj-cs"/>
              </a:rPr>
              <a:t> </a:t>
            </a:r>
            <a:r>
              <a:rPr lang="en-US" sz="2400" b="1" dirty="0" err="1" smtClean="0">
                <a:solidFill>
                  <a:schemeClr val="accent1">
                    <a:lumMod val="50000"/>
                  </a:schemeClr>
                </a:solidFill>
                <a:latin typeface="+mj-lt"/>
                <a:ea typeface="+mj-ea"/>
                <a:cs typeface="+mj-cs"/>
              </a:rPr>
              <a:t>MSc</a:t>
            </a:r>
            <a:endParaRPr lang="el-GR" sz="2400" b="1" dirty="0" smtClean="0">
              <a:solidFill>
                <a:schemeClr val="accent1">
                  <a:lumMod val="50000"/>
                </a:schemeClr>
              </a:solidFill>
              <a:latin typeface="+mj-lt"/>
              <a:ea typeface="+mj-ea"/>
              <a:cs typeface="+mj-cs"/>
            </a:endParaRPr>
          </a:p>
          <a:p>
            <a:pPr>
              <a:buNone/>
            </a:pPr>
            <a:r>
              <a:rPr lang="el-GR" sz="2400" b="1" dirty="0" smtClean="0">
                <a:solidFill>
                  <a:schemeClr val="accent1">
                    <a:lumMod val="50000"/>
                  </a:schemeClr>
                </a:solidFill>
                <a:latin typeface="+mj-lt"/>
                <a:ea typeface="+mj-ea"/>
                <a:cs typeface="+mj-cs"/>
              </a:rPr>
              <a:t> Σύμβουλος Γ΄ - ΙΕΠ</a:t>
            </a:r>
            <a:endParaRPr lang="el-GR" sz="2400" b="1" dirty="0">
              <a:solidFill>
                <a:schemeClr val="accent1">
                  <a:lumMod val="50000"/>
                </a:schemeClr>
              </a:solidFill>
              <a:latin typeface="+mj-lt"/>
              <a:ea typeface="+mj-ea"/>
              <a:cs typeface="+mj-cs"/>
            </a:endParaRPr>
          </a:p>
        </p:txBody>
      </p:sp>
      <p:sp>
        <p:nvSpPr>
          <p:cNvPr id="16" name="1 - Τίτλος"/>
          <p:cNvSpPr>
            <a:spLocks noGrp="1"/>
          </p:cNvSpPr>
          <p:nvPr>
            <p:ph type="title"/>
          </p:nvPr>
        </p:nvSpPr>
        <p:spPr>
          <a:xfrm>
            <a:off x="1115616" y="188640"/>
            <a:ext cx="7632848" cy="2218258"/>
          </a:xfrm>
        </p:spPr>
        <p:txBody>
          <a:bodyPr>
            <a:noAutofit/>
          </a:bodyPr>
          <a:lstStyle/>
          <a:p>
            <a:r>
              <a:rPr lang="el-GR" sz="3600" b="1" dirty="0" smtClean="0">
                <a:solidFill>
                  <a:schemeClr val="accent1">
                    <a:lumMod val="50000"/>
                  </a:schemeClr>
                </a:solidFill>
              </a:rPr>
              <a:t>Βιολογία Ημερήσιου και Εσπερινού ΓΕΛ</a:t>
            </a:r>
            <a:br>
              <a:rPr lang="el-GR" sz="3600" b="1" dirty="0" smtClean="0">
                <a:solidFill>
                  <a:schemeClr val="accent1">
                    <a:lumMod val="50000"/>
                  </a:schemeClr>
                </a:solidFill>
              </a:rPr>
            </a:br>
            <a:r>
              <a:rPr lang="el-GR" sz="3600" b="1" dirty="0" smtClean="0">
                <a:solidFill>
                  <a:schemeClr val="accent1">
                    <a:lumMod val="50000"/>
                  </a:schemeClr>
                </a:solidFill>
              </a:rPr>
              <a:t>τάξεις Α΄, Β΄ </a:t>
            </a:r>
            <a:endParaRPr lang="el-GR" sz="36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 TextBox"/>
          <p:cNvSpPr txBox="1"/>
          <p:nvPr/>
        </p:nvSpPr>
        <p:spPr>
          <a:xfrm>
            <a:off x="1475656" y="332656"/>
            <a:ext cx="6724405" cy="523220"/>
          </a:xfrm>
          <a:prstGeom prst="rect">
            <a:avLst/>
          </a:prstGeom>
          <a:noFill/>
        </p:spPr>
        <p:txBody>
          <a:bodyPr wrap="none" rtlCol="0">
            <a:spAutoFit/>
          </a:bodyPr>
          <a:lstStyle/>
          <a:p>
            <a:r>
              <a:rPr lang="el-GR" sz="2800" b="1" dirty="0" smtClean="0">
                <a:solidFill>
                  <a:schemeClr val="accent1">
                    <a:lumMod val="50000"/>
                  </a:schemeClr>
                </a:solidFill>
              </a:rPr>
              <a:t>Βιολογία  Β΄ Ημερησίου – Γ΄ Εσπερινού ΓΕΛ </a:t>
            </a:r>
            <a:endParaRPr lang="el-GR" sz="2800" b="1" dirty="0">
              <a:solidFill>
                <a:schemeClr val="accent1">
                  <a:lumMod val="50000"/>
                </a:schemeClr>
              </a:solidFill>
            </a:endParaRPr>
          </a:p>
        </p:txBody>
      </p:sp>
      <p:graphicFrame>
        <p:nvGraphicFramePr>
          <p:cNvPr id="15" name="14 - Πίνακας"/>
          <p:cNvGraphicFramePr>
            <a:graphicFrameLocks noGrp="1"/>
          </p:cNvGraphicFramePr>
          <p:nvPr/>
        </p:nvGraphicFramePr>
        <p:xfrm>
          <a:off x="2267744" y="1484784"/>
          <a:ext cx="6408712" cy="2952328"/>
        </p:xfrm>
        <a:graphic>
          <a:graphicData uri="http://schemas.openxmlformats.org/drawingml/2006/table">
            <a:tbl>
              <a:tblPr firstRow="1" bandRow="1">
                <a:tableStyleId>{5C22544A-7EE6-4342-B048-85BDC9FD1C3A}</a:tableStyleId>
              </a:tblPr>
              <a:tblGrid>
                <a:gridCol w="3204356"/>
                <a:gridCol w="3204356"/>
              </a:tblGrid>
              <a:tr h="536787">
                <a:tc gridSpan="2">
                  <a:txBody>
                    <a:bodyPr/>
                    <a:lstStyle/>
                    <a:p>
                      <a:pPr algn="ctr"/>
                      <a:r>
                        <a:rPr lang="el-GR" sz="2000" dirty="0" err="1" smtClean="0"/>
                        <a:t>Σχολ</a:t>
                      </a:r>
                      <a:r>
                        <a:rPr lang="el-GR" sz="2000" dirty="0" smtClean="0"/>
                        <a:t>. Έτος 2016 -2017</a:t>
                      </a:r>
                      <a:endParaRPr lang="el-GR" sz="2000" dirty="0"/>
                    </a:p>
                  </a:txBody>
                  <a:tcPr/>
                </a:tc>
                <a:tc hMerge="1">
                  <a:txBody>
                    <a:bodyPr/>
                    <a:lstStyle/>
                    <a:p>
                      <a:endParaRPr lang="el-GR" dirty="0"/>
                    </a:p>
                  </a:txBody>
                  <a:tcPr/>
                </a:tc>
              </a:tr>
              <a:tr h="939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t>Σύνολο διδακτικών ωρών </a:t>
                      </a:r>
                    </a:p>
                    <a:p>
                      <a:endParaRPr lang="el-GR" sz="2000" dirty="0"/>
                    </a:p>
                  </a:txBody>
                  <a:tcPr/>
                </a:tc>
                <a:tc>
                  <a:txBody>
                    <a:bodyPr/>
                    <a:lstStyle/>
                    <a:p>
                      <a:pPr algn="ctr"/>
                      <a:r>
                        <a:rPr lang="el-GR" sz="2000" dirty="0" smtClean="0"/>
                        <a:t>45</a:t>
                      </a:r>
                      <a:endParaRPr lang="el-GR" sz="2000" dirty="0"/>
                    </a:p>
                  </a:txBody>
                  <a:tcPr/>
                </a:tc>
              </a:tr>
              <a:tr h="939377">
                <a:tc>
                  <a:txBody>
                    <a:bodyPr/>
                    <a:lstStyle/>
                    <a:p>
                      <a:r>
                        <a:rPr lang="el-GR" sz="2000" dirty="0" smtClean="0"/>
                        <a:t>Προτεινόμενο ψηφιακό υλικό</a:t>
                      </a:r>
                      <a:endParaRPr lang="el-GR" sz="2000" dirty="0"/>
                    </a:p>
                  </a:txBody>
                  <a:tcPr/>
                </a:tc>
                <a:tc>
                  <a:txBody>
                    <a:bodyPr/>
                    <a:lstStyle/>
                    <a:p>
                      <a:pPr algn="ctr"/>
                      <a:r>
                        <a:rPr lang="el-GR" sz="2000" baseline="0" dirty="0" smtClean="0"/>
                        <a:t>20 </a:t>
                      </a:r>
                      <a:r>
                        <a:rPr lang="el-GR" sz="2000" dirty="0" smtClean="0"/>
                        <a:t>μαθησιακά αντικείμενα από το Φωτόδεντρο </a:t>
                      </a:r>
                      <a:endParaRPr lang="el-GR" sz="2000" dirty="0"/>
                    </a:p>
                  </a:txBody>
                  <a:tcPr/>
                </a:tc>
              </a:tr>
              <a:tr h="536787">
                <a:tc>
                  <a:txBody>
                    <a:bodyPr/>
                    <a:lstStyle/>
                    <a:p>
                      <a:r>
                        <a:rPr lang="el-GR" sz="2000" dirty="0" smtClean="0"/>
                        <a:t>Εργαστηριακές ασκήσεις</a:t>
                      </a:r>
                      <a:endParaRPr lang="el-GR" sz="2000" dirty="0"/>
                    </a:p>
                  </a:txBody>
                  <a:tcPr/>
                </a:tc>
                <a:tc>
                  <a:txBody>
                    <a:bodyPr/>
                    <a:lstStyle/>
                    <a:p>
                      <a:pPr algn="ctr"/>
                      <a:r>
                        <a:rPr lang="el-GR" sz="2000" dirty="0" smtClean="0"/>
                        <a:t>4</a:t>
                      </a:r>
                      <a:endParaRPr lang="el-GR" sz="2000" dirty="0"/>
                    </a:p>
                  </a:txBody>
                  <a:tcPr/>
                </a:tc>
              </a:tr>
            </a:tbl>
          </a:graphicData>
        </a:graphic>
      </p:graphicFrame>
      <p:pic>
        <p:nvPicPr>
          <p:cNvPr id="5" name="Picture 3" descr="Αποτέλεσμα εικόνας για βιολογία β λυκείου"/>
          <p:cNvPicPr>
            <a:picLocks noChangeAspect="1" noChangeArrowheads="1"/>
          </p:cNvPicPr>
          <p:nvPr/>
        </p:nvPicPr>
        <p:blipFill>
          <a:blip r:embed="rId2" cstate="print"/>
          <a:srcRect/>
          <a:stretch>
            <a:fillRect/>
          </a:stretch>
        </p:blipFill>
        <p:spPr bwMode="auto">
          <a:xfrm>
            <a:off x="467544" y="2132856"/>
            <a:ext cx="1368152" cy="216024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467544" y="5445224"/>
            <a:ext cx="3753528" cy="523220"/>
          </a:xfrm>
          <a:prstGeom prst="rect">
            <a:avLst/>
          </a:prstGeom>
          <a:noFill/>
        </p:spPr>
        <p:txBody>
          <a:bodyPr wrap="square" rtlCol="0">
            <a:spAutoFit/>
          </a:bodyPr>
          <a:lstStyle/>
          <a:p>
            <a:r>
              <a:rPr lang="el-GR" sz="2800" b="1" dirty="0" smtClean="0">
                <a:solidFill>
                  <a:schemeClr val="accent1">
                    <a:lumMod val="50000"/>
                  </a:schemeClr>
                </a:solidFill>
              </a:rPr>
              <a:t>Σας ευχαριστούμε πολύ</a:t>
            </a:r>
            <a:endParaRPr lang="el-GR" sz="2800" b="1" dirty="0">
              <a:solidFill>
                <a:schemeClr val="accent1">
                  <a:lumMod val="50000"/>
                </a:schemeClr>
              </a:solidFill>
            </a:endParaRPr>
          </a:p>
        </p:txBody>
      </p:sp>
      <p:pic>
        <p:nvPicPr>
          <p:cNvPr id="3" name="Picture 2" descr="Αποτέλεσμα εικόνας για υπουργείο παιδείας logo"/>
          <p:cNvPicPr>
            <a:picLocks noChangeAspect="1" noChangeArrowheads="1"/>
          </p:cNvPicPr>
          <p:nvPr/>
        </p:nvPicPr>
        <p:blipFill>
          <a:blip r:embed="rId2" cstate="print"/>
          <a:srcRect/>
          <a:stretch>
            <a:fillRect/>
          </a:stretch>
        </p:blipFill>
        <p:spPr bwMode="auto">
          <a:xfrm>
            <a:off x="107504" y="116632"/>
            <a:ext cx="3286125" cy="864096"/>
          </a:xfrm>
          <a:prstGeom prst="rect">
            <a:avLst/>
          </a:prstGeom>
          <a:noFill/>
        </p:spPr>
      </p:pic>
      <p:pic>
        <p:nvPicPr>
          <p:cNvPr id="1026" name="Picture 2"/>
          <p:cNvPicPr>
            <a:picLocks noChangeAspect="1" noChangeArrowheads="1"/>
          </p:cNvPicPr>
          <p:nvPr/>
        </p:nvPicPr>
        <p:blipFill>
          <a:blip r:embed="rId3" cstate="print"/>
          <a:srcRect l="39313" t="19250" r="19939" b="27709"/>
          <a:stretch>
            <a:fillRect/>
          </a:stretch>
        </p:blipFill>
        <p:spPr bwMode="auto">
          <a:xfrm>
            <a:off x="3923928" y="1268760"/>
            <a:ext cx="4932040" cy="36724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39552" y="764704"/>
            <a:ext cx="806489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l-GR" sz="2400" dirty="0" smtClean="0"/>
              <a:t>Η διδακτέα ύλη της Βιολογίας στο ΓΕΛ:</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400" dirty="0" smtClean="0"/>
          </a:p>
          <a:p>
            <a:pPr lvl="1" algn="just" fontAlgn="base">
              <a:spcBef>
                <a:spcPct val="0"/>
              </a:spcBef>
              <a:spcAft>
                <a:spcPct val="0"/>
              </a:spcAft>
              <a:buFont typeface="Arial" pitchFamily="34" charset="0"/>
              <a:buChar char="•"/>
            </a:pPr>
            <a:r>
              <a:rPr lang="el-GR" sz="2400" dirty="0" smtClean="0"/>
              <a:t>Έχει μεγάλη έκταση</a:t>
            </a:r>
          </a:p>
          <a:p>
            <a:pPr lvl="1" algn="just" fontAlgn="base">
              <a:spcBef>
                <a:spcPct val="0"/>
              </a:spcBef>
              <a:spcAft>
                <a:spcPct val="0"/>
              </a:spcAft>
              <a:buFont typeface="Arial" pitchFamily="34" charset="0"/>
              <a:buChar char="•"/>
            </a:pPr>
            <a:r>
              <a:rPr lang="el-GR" sz="2400" dirty="0" smtClean="0"/>
              <a:t>Παρουσιάζει εξειδίκευση σε συγκεκριμένους τομείς 	</a:t>
            </a:r>
          </a:p>
          <a:p>
            <a:pPr lvl="2" algn="just" fontAlgn="base">
              <a:spcBef>
                <a:spcPct val="0"/>
              </a:spcBef>
              <a:spcAft>
                <a:spcPct val="0"/>
              </a:spcAft>
            </a:pPr>
            <a:r>
              <a:rPr lang="el-GR" sz="2400" dirty="0" smtClean="0"/>
              <a:t>Α΄ Λυκείου: Ανατομία – Φυσιολογία ανθρώπου</a:t>
            </a:r>
          </a:p>
          <a:p>
            <a:pPr lvl="2" algn="just" fontAlgn="base">
              <a:spcBef>
                <a:spcPct val="0"/>
              </a:spcBef>
              <a:spcAft>
                <a:spcPct val="0"/>
              </a:spcAft>
            </a:pPr>
            <a:r>
              <a:rPr lang="el-GR" sz="2400" dirty="0" smtClean="0"/>
              <a:t>Β΄ Λυκείου: Βιοχημεία, Μοριακή Βιολογία</a:t>
            </a:r>
          </a:p>
          <a:p>
            <a:pPr lvl="1" algn="just" fontAlgn="base">
              <a:spcBef>
                <a:spcPct val="0"/>
              </a:spcBef>
              <a:spcAft>
                <a:spcPct val="0"/>
              </a:spcAft>
              <a:buFont typeface="Arial" pitchFamily="34" charset="0"/>
              <a:buChar char="•"/>
            </a:pPr>
            <a:r>
              <a:rPr lang="el-GR" sz="2400" dirty="0" smtClean="0"/>
              <a:t>Δεν επιτρέπει τη δημιουργία συσχετίσεων μεταξύ της δομής και της λειτουργίας στα διάφορα επίπεδα οργάνωσης της ζωής</a:t>
            </a:r>
          </a:p>
          <a:p>
            <a:pPr lvl="1" algn="just" fontAlgn="base">
              <a:spcBef>
                <a:spcPct val="0"/>
              </a:spcBef>
              <a:spcAft>
                <a:spcPct val="0"/>
              </a:spcAft>
              <a:buFont typeface="Arial" pitchFamily="34" charset="0"/>
              <a:buChar char="•"/>
            </a:pPr>
            <a:r>
              <a:rPr lang="el-GR" sz="2400" dirty="0" smtClean="0"/>
              <a:t>Το σχολικό βιβλίο της Α΄ Λυκείου παρουσιάζει προβλήματα στον τρόπο παρουσίασης</a:t>
            </a:r>
          </a:p>
          <a:p>
            <a:pPr lvl="1" algn="just" fontAlgn="base">
              <a:spcBef>
                <a:spcPct val="0"/>
              </a:spcBef>
              <a:spcAft>
                <a:spcPct val="0"/>
              </a:spcAft>
              <a:buFont typeface="Arial" pitchFamily="34" charset="0"/>
              <a:buChar char="•"/>
            </a:pPr>
            <a:r>
              <a:rPr lang="el-GR" sz="2400" dirty="0" smtClean="0"/>
              <a:t>Αυξημένος βαθμός συσχέτισης της ύλης των τελευταίων κεφαλαίων της Βιολογίας Β΄ Λυκείου με τη Βιολογία Θετικού Προσανατολισμού της Γ΄ τάξης</a:t>
            </a:r>
          </a:p>
          <a:p>
            <a:pPr lvl="1" algn="just" fontAlgn="base">
              <a:spcBef>
                <a:spcPct val="0"/>
              </a:spcBef>
              <a:spcAft>
                <a:spcPct val="0"/>
              </a:spcAft>
            </a:pPr>
            <a:endParaRPr lang="el-GR" sz="2400"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lang="el-GR" sz="2400" dirty="0" smtClean="0"/>
          </a:p>
        </p:txBody>
      </p:sp>
      <p:sp>
        <p:nvSpPr>
          <p:cNvPr id="18" name="17 - TextBox"/>
          <p:cNvSpPr txBox="1"/>
          <p:nvPr/>
        </p:nvSpPr>
        <p:spPr>
          <a:xfrm>
            <a:off x="3419872" y="188640"/>
            <a:ext cx="2174891" cy="523220"/>
          </a:xfrm>
          <a:prstGeom prst="rect">
            <a:avLst/>
          </a:prstGeom>
          <a:noFill/>
        </p:spPr>
        <p:txBody>
          <a:bodyPr wrap="none" rtlCol="0">
            <a:spAutoFit/>
          </a:bodyPr>
          <a:lstStyle/>
          <a:p>
            <a:r>
              <a:rPr lang="el-GR" sz="2800" b="1" dirty="0" smtClean="0">
                <a:solidFill>
                  <a:schemeClr val="accent1">
                    <a:lumMod val="50000"/>
                  </a:schemeClr>
                </a:solidFill>
              </a:rPr>
              <a:t>Το πρόβλημα</a:t>
            </a:r>
            <a:endParaRPr lang="el-GR" sz="28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 Ορθογώνιο"/>
          <p:cNvSpPr/>
          <p:nvPr/>
        </p:nvSpPr>
        <p:spPr>
          <a:xfrm>
            <a:off x="611560" y="1052736"/>
            <a:ext cx="8208912" cy="5632311"/>
          </a:xfrm>
          <a:prstGeom prst="rect">
            <a:avLst/>
          </a:prstGeom>
        </p:spPr>
        <p:txBody>
          <a:bodyPr wrap="square">
            <a:spAutoFit/>
          </a:bodyPr>
          <a:lstStyle/>
          <a:p>
            <a:pPr lvl="0" algn="just" fontAlgn="base">
              <a:spcBef>
                <a:spcPct val="0"/>
              </a:spcBef>
              <a:spcAft>
                <a:spcPct val="0"/>
              </a:spcAft>
            </a:pPr>
            <a:r>
              <a:rPr lang="el-GR" sz="2400" dirty="0" smtClean="0"/>
              <a:t>Ο περιορισμός και η αναδιάρθρωση της διδακτέας ύλης, ώστε να δίνεται η δυνατότητα στους μαθητές να:</a:t>
            </a:r>
          </a:p>
          <a:p>
            <a:pPr lvl="0" algn="just" fontAlgn="base">
              <a:spcBef>
                <a:spcPct val="0"/>
              </a:spcBef>
              <a:spcAft>
                <a:spcPct val="0"/>
              </a:spcAft>
            </a:pPr>
            <a:endParaRPr lang="el-GR" sz="2400" dirty="0" smtClean="0"/>
          </a:p>
          <a:p>
            <a:pPr lvl="2" algn="just" fontAlgn="base">
              <a:spcBef>
                <a:spcPct val="0"/>
              </a:spcBef>
              <a:spcAft>
                <a:spcPct val="0"/>
              </a:spcAft>
              <a:buFont typeface="Arial" pitchFamily="34" charset="0"/>
              <a:buChar char="•"/>
            </a:pPr>
            <a:r>
              <a:rPr lang="el-GR" sz="2400" dirty="0" smtClean="0"/>
              <a:t> εμβαθύνουν στις βασικές έννοιες της Βιολογίας μέσα από ομαδικές εργασίες και δραστηριότητες διερεύνησης και κοινωνικής μάθησης</a:t>
            </a:r>
          </a:p>
          <a:p>
            <a:pPr lvl="2" algn="just" fontAlgn="base">
              <a:spcBef>
                <a:spcPct val="0"/>
              </a:spcBef>
              <a:spcAft>
                <a:spcPct val="0"/>
              </a:spcAft>
              <a:buFont typeface="Arial" pitchFamily="34" charset="0"/>
              <a:buChar char="•"/>
            </a:pPr>
            <a:endParaRPr lang="el-GR" sz="2400" dirty="0" smtClean="0"/>
          </a:p>
          <a:p>
            <a:pPr lvl="2" fontAlgn="base">
              <a:spcBef>
                <a:spcPct val="0"/>
              </a:spcBef>
              <a:spcAft>
                <a:spcPct val="0"/>
              </a:spcAft>
              <a:buFont typeface="Arial" pitchFamily="34" charset="0"/>
              <a:buChar char="•"/>
            </a:pPr>
            <a:r>
              <a:rPr lang="el-GR" sz="2400" dirty="0" smtClean="0"/>
              <a:t> έρθουν σε επαφή με το περιεχόμενο της Μοριακής Βιολογίας και Γενετικής (το οποίο διδάσκεται στη Γ΄ Λυκείου – Θετ. Προσανατολισμού) ώστε να επιλέξουν τον προσανατολισμό των σπουδών που θα ακολουθήσουν</a:t>
            </a:r>
          </a:p>
          <a:p>
            <a:pPr lvl="0" algn="just" fontAlgn="base">
              <a:spcBef>
                <a:spcPct val="0"/>
              </a:spcBef>
              <a:spcAft>
                <a:spcPct val="0"/>
              </a:spcAft>
            </a:pPr>
            <a:endParaRPr lang="el-GR" sz="2400" dirty="0" smtClean="0"/>
          </a:p>
          <a:p>
            <a:pPr lvl="0" algn="just" fontAlgn="base">
              <a:spcBef>
                <a:spcPct val="0"/>
              </a:spcBef>
              <a:spcAft>
                <a:spcPct val="0"/>
              </a:spcAft>
            </a:pPr>
            <a:endParaRPr lang="el-GR" sz="2400" dirty="0" smtClean="0"/>
          </a:p>
          <a:p>
            <a:pPr lvl="0" algn="just" fontAlgn="base">
              <a:spcBef>
                <a:spcPct val="0"/>
              </a:spcBef>
              <a:spcAft>
                <a:spcPct val="0"/>
              </a:spcAft>
            </a:pPr>
            <a:endParaRPr lang="el-GR" sz="2400" dirty="0" smtClean="0"/>
          </a:p>
        </p:txBody>
      </p:sp>
      <p:sp>
        <p:nvSpPr>
          <p:cNvPr id="15" name="14 - TextBox"/>
          <p:cNvSpPr txBox="1"/>
          <p:nvPr/>
        </p:nvSpPr>
        <p:spPr>
          <a:xfrm>
            <a:off x="1835696" y="332656"/>
            <a:ext cx="1183337" cy="461665"/>
          </a:xfrm>
          <a:prstGeom prst="rect">
            <a:avLst/>
          </a:prstGeom>
          <a:noFill/>
        </p:spPr>
        <p:txBody>
          <a:bodyPr wrap="none" rtlCol="0">
            <a:spAutoFit/>
          </a:bodyPr>
          <a:lstStyle/>
          <a:p>
            <a:r>
              <a:rPr lang="el-GR" sz="2400" b="1" dirty="0" smtClean="0">
                <a:solidFill>
                  <a:schemeClr val="accent1">
                    <a:lumMod val="50000"/>
                  </a:schemeClr>
                </a:solidFill>
              </a:rPr>
              <a:t>ΣΤΟΧΟΣ</a:t>
            </a:r>
            <a:endParaRPr lang="el-GR" sz="24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Αποτέλεσμα εικόνας για βιολογία βιβλίο"/>
          <p:cNvPicPr>
            <a:picLocks noChangeAspect="1" noChangeArrowheads="1"/>
          </p:cNvPicPr>
          <p:nvPr/>
        </p:nvPicPr>
        <p:blipFill>
          <a:blip r:embed="rId2" cstate="print"/>
          <a:srcRect/>
          <a:stretch>
            <a:fillRect/>
          </a:stretch>
        </p:blipFill>
        <p:spPr bwMode="auto">
          <a:xfrm>
            <a:off x="1475656" y="1052736"/>
            <a:ext cx="1800200" cy="2232248"/>
          </a:xfrm>
          <a:prstGeom prst="rect">
            <a:avLst/>
          </a:prstGeom>
          <a:noFill/>
        </p:spPr>
      </p:pic>
      <p:sp>
        <p:nvSpPr>
          <p:cNvPr id="17" name="16 - TextBox"/>
          <p:cNvSpPr txBox="1"/>
          <p:nvPr/>
        </p:nvSpPr>
        <p:spPr>
          <a:xfrm>
            <a:off x="1187624" y="116632"/>
            <a:ext cx="3726789" cy="523220"/>
          </a:xfrm>
          <a:prstGeom prst="rect">
            <a:avLst/>
          </a:prstGeom>
          <a:noFill/>
        </p:spPr>
        <p:txBody>
          <a:bodyPr wrap="none" rtlCol="0">
            <a:spAutoFit/>
          </a:bodyPr>
          <a:lstStyle/>
          <a:p>
            <a:r>
              <a:rPr lang="el-GR" sz="2800" dirty="0" smtClean="0">
                <a:solidFill>
                  <a:schemeClr val="accent1">
                    <a:lumMod val="50000"/>
                  </a:schemeClr>
                </a:solidFill>
              </a:rPr>
              <a:t>Υλικό που αποτιμήθηκε:</a:t>
            </a:r>
            <a:endParaRPr lang="el-GR" sz="2800" dirty="0">
              <a:solidFill>
                <a:schemeClr val="accent1">
                  <a:lumMod val="50000"/>
                </a:schemeClr>
              </a:solidFill>
            </a:endParaRPr>
          </a:p>
        </p:txBody>
      </p:sp>
      <p:sp>
        <p:nvSpPr>
          <p:cNvPr id="52225" name="Rectangle 1"/>
          <p:cNvSpPr>
            <a:spLocks noChangeArrowheads="1"/>
          </p:cNvSpPr>
          <p:nvPr/>
        </p:nvSpPr>
        <p:spPr bwMode="auto">
          <a:xfrm>
            <a:off x="3419872" y="1366610"/>
            <a:ext cx="4861048"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ea typeface="Calibri" pitchFamily="34" charset="0"/>
                <a:cs typeface="Times New Roman" pitchFamily="18" charset="0"/>
              </a:rPr>
              <a:t>«ΒΙΟΛΟΓΙΑ» της Α΄ τάξης Γενικού Λυκείου των </a:t>
            </a:r>
            <a:r>
              <a:rPr kumimoji="0" lang="el-GR" sz="1400" b="0" i="0" u="none" strike="noStrike" cap="none" normalizeH="0" baseline="0" dirty="0" err="1" smtClean="0">
                <a:ln>
                  <a:noFill/>
                </a:ln>
                <a:solidFill>
                  <a:schemeClr val="tx1"/>
                </a:solidFill>
                <a:effectLst/>
                <a:ea typeface="Calibri" pitchFamily="34" charset="0"/>
                <a:cs typeface="Times New Roman" pitchFamily="18" charset="0"/>
              </a:rPr>
              <a:t>Καστορίνη</a:t>
            </a:r>
            <a:r>
              <a:rPr kumimoji="0" lang="el-GR" sz="1400" b="0" i="0" u="none" strike="noStrike" cap="none" normalizeH="0" baseline="0" dirty="0" smtClean="0">
                <a:ln>
                  <a:noFill/>
                </a:ln>
                <a:solidFill>
                  <a:schemeClr val="tx1"/>
                </a:solidFill>
                <a:effectLst/>
                <a:ea typeface="Calibri" pitchFamily="34" charset="0"/>
                <a:cs typeface="Times New Roman" pitchFamily="18" charset="0"/>
              </a:rPr>
              <a:t> Α., Κωστάκη -  </a:t>
            </a:r>
            <a:r>
              <a:rPr kumimoji="0" lang="el-GR" sz="1400" b="0" i="0" u="none" strike="noStrike" cap="none" normalizeH="0" baseline="0" dirty="0" err="1" smtClean="0">
                <a:ln>
                  <a:noFill/>
                </a:ln>
                <a:solidFill>
                  <a:schemeClr val="tx1"/>
                </a:solidFill>
                <a:effectLst/>
                <a:ea typeface="Calibri" pitchFamily="34" charset="0"/>
                <a:cs typeface="Times New Roman" pitchFamily="18" charset="0"/>
              </a:rPr>
              <a:t>Αποστολοπούλου</a:t>
            </a:r>
            <a:r>
              <a:rPr kumimoji="0" lang="el-GR" sz="1400" b="0" i="0" u="none" strike="noStrike" cap="none" normalizeH="0" baseline="0" dirty="0" smtClean="0">
                <a:ln>
                  <a:noFill/>
                </a:ln>
                <a:solidFill>
                  <a:schemeClr val="tx1"/>
                </a:solidFill>
                <a:effectLst/>
                <a:ea typeface="Calibri" pitchFamily="34" charset="0"/>
                <a:cs typeface="Times New Roman" pitchFamily="18" charset="0"/>
              </a:rPr>
              <a:t> Μ., </a:t>
            </a:r>
            <a:r>
              <a:rPr kumimoji="0" lang="el-GR" sz="1400" b="0" i="0" u="none" strike="noStrike" cap="none" normalizeH="0" baseline="0" dirty="0" err="1" smtClean="0">
                <a:ln>
                  <a:noFill/>
                </a:ln>
                <a:solidFill>
                  <a:schemeClr val="tx1"/>
                </a:solidFill>
                <a:effectLst/>
                <a:ea typeface="Calibri" pitchFamily="34" charset="0"/>
                <a:cs typeface="Times New Roman" pitchFamily="18" charset="0"/>
              </a:rPr>
              <a:t>Μπαρώνα</a:t>
            </a:r>
            <a:r>
              <a:rPr kumimoji="0" lang="el-GR" sz="1400" b="0" i="0" u="none" strike="noStrike" cap="none" normalizeH="0" baseline="0" dirty="0" smtClean="0">
                <a:ln>
                  <a:noFill/>
                </a:ln>
                <a:solidFill>
                  <a:schemeClr val="tx1"/>
                </a:solidFill>
                <a:effectLst/>
                <a:ea typeface="Calibri" pitchFamily="34" charset="0"/>
                <a:cs typeface="Times New Roman" pitchFamily="18" charset="0"/>
              </a:rPr>
              <a:t> – </a:t>
            </a:r>
            <a:r>
              <a:rPr kumimoji="0" lang="el-GR" sz="1400" b="0" i="0" u="none" strike="noStrike" cap="none" normalizeH="0" baseline="0" dirty="0" err="1" smtClean="0">
                <a:ln>
                  <a:noFill/>
                </a:ln>
                <a:solidFill>
                  <a:schemeClr val="tx1"/>
                </a:solidFill>
                <a:effectLst/>
                <a:ea typeface="Calibri" pitchFamily="34" charset="0"/>
                <a:cs typeface="Times New Roman" pitchFamily="18" charset="0"/>
              </a:rPr>
              <a:t>Μάμαλη</a:t>
            </a:r>
            <a:r>
              <a:rPr kumimoji="0" lang="el-GR" sz="1400" b="0" i="0" u="none" strike="noStrike" cap="none" normalizeH="0" baseline="0" dirty="0" smtClean="0">
                <a:ln>
                  <a:noFill/>
                </a:ln>
                <a:solidFill>
                  <a:schemeClr val="tx1"/>
                </a:solidFill>
                <a:effectLst/>
                <a:ea typeface="Calibri" pitchFamily="34" charset="0"/>
                <a:cs typeface="Times New Roman" pitchFamily="18" charset="0"/>
              </a:rPr>
              <a:t> Φ., </a:t>
            </a:r>
            <a:r>
              <a:rPr kumimoji="0" lang="el-GR" sz="1400" b="0" i="0" u="none" strike="noStrike" cap="none" normalizeH="0" baseline="0" dirty="0" err="1" smtClean="0">
                <a:ln>
                  <a:noFill/>
                </a:ln>
                <a:solidFill>
                  <a:schemeClr val="tx1"/>
                </a:solidFill>
                <a:effectLst/>
                <a:ea typeface="Calibri" pitchFamily="34" charset="0"/>
                <a:cs typeface="Times New Roman" pitchFamily="18" charset="0"/>
              </a:rPr>
              <a:t>Περάκη</a:t>
            </a:r>
            <a:r>
              <a:rPr kumimoji="0" lang="el-GR" sz="1400" b="0" i="0" u="none" strike="noStrike" cap="none" normalizeH="0" baseline="0" dirty="0" smtClean="0">
                <a:ln>
                  <a:noFill/>
                </a:ln>
                <a:solidFill>
                  <a:schemeClr val="tx1"/>
                </a:solidFill>
                <a:effectLst/>
                <a:ea typeface="Calibri" pitchFamily="34" charset="0"/>
                <a:cs typeface="Times New Roman" pitchFamily="18" charset="0"/>
              </a:rPr>
              <a:t> Β., </a:t>
            </a:r>
            <a:r>
              <a:rPr kumimoji="0" lang="el-GR" sz="1400" b="0" i="0" u="none" strike="noStrike" cap="none" normalizeH="0" baseline="0" dirty="0" err="1" smtClean="0">
                <a:ln>
                  <a:noFill/>
                </a:ln>
                <a:solidFill>
                  <a:schemeClr val="tx1"/>
                </a:solidFill>
                <a:effectLst/>
                <a:ea typeface="Calibri" pitchFamily="34" charset="0"/>
                <a:cs typeface="Times New Roman" pitchFamily="18" charset="0"/>
              </a:rPr>
              <a:t>Πιαλόγλου</a:t>
            </a:r>
            <a:r>
              <a:rPr kumimoji="0" lang="el-GR" sz="1400" b="0" i="0" u="none" strike="noStrike" cap="none" normalizeH="0" baseline="0" dirty="0" smtClean="0">
                <a:ln>
                  <a:noFill/>
                </a:ln>
                <a:solidFill>
                  <a:schemeClr val="tx1"/>
                </a:solidFill>
                <a:effectLst/>
                <a:ea typeface="Calibri" pitchFamily="34" charset="0"/>
                <a:cs typeface="Times New Roman" pitchFamily="18" charset="0"/>
              </a:rPr>
              <a:t> Π., 2016.</a:t>
            </a:r>
            <a:endParaRPr kumimoji="0" lang="el-GR" sz="2000" b="0" i="0" u="none" strike="noStrike" cap="none" normalizeH="0" baseline="0" dirty="0" smtClean="0">
              <a:ln>
                <a:noFill/>
              </a:ln>
              <a:solidFill>
                <a:schemeClr val="tx1"/>
              </a:solidFill>
              <a:effectLst/>
              <a:cs typeface="Arial" pitchFamily="34" charset="0"/>
            </a:endParaRPr>
          </a:p>
        </p:txBody>
      </p:sp>
      <p:pic>
        <p:nvPicPr>
          <p:cNvPr id="52227" name="Picture 3" descr="Αποτέλεσμα εικόνας για βιολογία β λυκείου"/>
          <p:cNvPicPr>
            <a:picLocks noChangeAspect="1" noChangeArrowheads="1"/>
          </p:cNvPicPr>
          <p:nvPr/>
        </p:nvPicPr>
        <p:blipFill>
          <a:blip r:embed="rId3" cstate="print"/>
          <a:srcRect/>
          <a:stretch>
            <a:fillRect/>
          </a:stretch>
        </p:blipFill>
        <p:spPr bwMode="auto">
          <a:xfrm>
            <a:off x="1475656" y="3501009"/>
            <a:ext cx="1872207" cy="2448271"/>
          </a:xfrm>
          <a:prstGeom prst="rect">
            <a:avLst/>
          </a:prstGeom>
          <a:noFill/>
        </p:spPr>
      </p:pic>
      <p:pic>
        <p:nvPicPr>
          <p:cNvPr id="52229" name="Picture 5" descr="Αποτέλεσμα εικόνας για βιολογία β λυκείου εργαστηριακός"/>
          <p:cNvPicPr>
            <a:picLocks noChangeAspect="1" noChangeArrowheads="1"/>
          </p:cNvPicPr>
          <p:nvPr/>
        </p:nvPicPr>
        <p:blipFill>
          <a:blip r:embed="rId4" cstate="print"/>
          <a:srcRect/>
          <a:stretch>
            <a:fillRect/>
          </a:stretch>
        </p:blipFill>
        <p:spPr bwMode="auto">
          <a:xfrm>
            <a:off x="3563888" y="3501008"/>
            <a:ext cx="1872208" cy="2448272"/>
          </a:xfrm>
          <a:prstGeom prst="rect">
            <a:avLst/>
          </a:prstGeom>
          <a:noFill/>
        </p:spPr>
      </p:pic>
      <p:sp>
        <p:nvSpPr>
          <p:cNvPr id="52230" name="Rectangle 6"/>
          <p:cNvSpPr>
            <a:spLocks noChangeArrowheads="1"/>
          </p:cNvSpPr>
          <p:nvPr/>
        </p:nvSpPr>
        <p:spPr bwMode="auto">
          <a:xfrm>
            <a:off x="5580112" y="3772197"/>
            <a:ext cx="338437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l-GR" sz="1400" dirty="0" smtClean="0">
                <a:ea typeface="Calibri" pitchFamily="34" charset="0"/>
                <a:cs typeface="Times New Roman" pitchFamily="18" charset="0"/>
              </a:rPr>
              <a:t>Βιολογία Γενικής Παιδείας Β΄ Γενικού Λυκείου (Α. Καψάλης, Ι. Ε. </a:t>
            </a:r>
            <a:r>
              <a:rPr lang="el-GR" sz="1400" dirty="0" err="1" smtClean="0">
                <a:ea typeface="Calibri" pitchFamily="34" charset="0"/>
                <a:cs typeface="Times New Roman" pitchFamily="18" charset="0"/>
              </a:rPr>
              <a:t>Μπουρμπουχάκης</a:t>
            </a:r>
            <a:r>
              <a:rPr lang="el-GR" sz="1400" dirty="0" smtClean="0">
                <a:ea typeface="Calibri" pitchFamily="34" charset="0"/>
                <a:cs typeface="Times New Roman" pitchFamily="18" charset="0"/>
              </a:rPr>
              <a:t>, Β. </a:t>
            </a:r>
            <a:r>
              <a:rPr lang="el-GR" sz="1400" dirty="0" err="1" smtClean="0">
                <a:ea typeface="Calibri" pitchFamily="34" charset="0"/>
                <a:cs typeface="Times New Roman" pitchFamily="18" charset="0"/>
              </a:rPr>
              <a:t>Περάκη</a:t>
            </a:r>
            <a:r>
              <a:rPr lang="el-GR" sz="1400" dirty="0" smtClean="0">
                <a:ea typeface="Calibri" pitchFamily="34" charset="0"/>
                <a:cs typeface="Times New Roman" pitchFamily="18" charset="0"/>
              </a:rPr>
              <a:t>, Σ. </a:t>
            </a:r>
            <a:r>
              <a:rPr lang="el-GR" sz="1400" dirty="0" err="1" smtClean="0">
                <a:ea typeface="Calibri" pitchFamily="34" charset="0"/>
                <a:cs typeface="Times New Roman" pitchFamily="18" charset="0"/>
              </a:rPr>
              <a:t>Σαλαμαστράκης</a:t>
            </a:r>
            <a:r>
              <a:rPr lang="el-GR" sz="1400" dirty="0" smtClean="0">
                <a:ea typeface="Calibri" pitchFamily="34" charset="0"/>
                <a:cs typeface="Times New Roman" pitchFamily="18" charset="0"/>
              </a:rPr>
              <a:t>) – Βιβλίο μαθητή, 2016</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1400" dirty="0" smtClean="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1400" dirty="0" smtClean="0">
                <a:ea typeface="Calibri" pitchFamily="34" charset="0"/>
                <a:cs typeface="Times New Roman" pitchFamily="18" charset="0"/>
              </a:rPr>
              <a:t>Εργαστηριακός οδηγός</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 TextBox"/>
          <p:cNvSpPr txBox="1"/>
          <p:nvPr/>
        </p:nvSpPr>
        <p:spPr>
          <a:xfrm>
            <a:off x="2597510" y="548680"/>
            <a:ext cx="4554067" cy="523220"/>
          </a:xfrm>
          <a:prstGeom prst="rect">
            <a:avLst/>
          </a:prstGeom>
          <a:noFill/>
        </p:spPr>
        <p:txBody>
          <a:bodyPr wrap="none" rtlCol="0">
            <a:spAutoFit/>
          </a:bodyPr>
          <a:lstStyle/>
          <a:p>
            <a:r>
              <a:rPr lang="el-GR" sz="2800" b="1" dirty="0" smtClean="0">
                <a:solidFill>
                  <a:schemeClr val="accent1">
                    <a:lumMod val="50000"/>
                  </a:schemeClr>
                </a:solidFill>
              </a:rPr>
              <a:t>Βιολογία Α΄ Ημερησίου ΓΕΛ </a:t>
            </a:r>
            <a:endParaRPr lang="el-GR" sz="2800" b="1" dirty="0">
              <a:solidFill>
                <a:schemeClr val="accent1">
                  <a:lumMod val="50000"/>
                </a:schemeClr>
              </a:solidFill>
            </a:endParaRPr>
          </a:p>
        </p:txBody>
      </p:sp>
      <p:sp>
        <p:nvSpPr>
          <p:cNvPr id="29" name="28 - TextBox"/>
          <p:cNvSpPr txBox="1"/>
          <p:nvPr/>
        </p:nvSpPr>
        <p:spPr>
          <a:xfrm>
            <a:off x="1691680" y="1484784"/>
            <a:ext cx="6408712" cy="1200329"/>
          </a:xfrm>
          <a:prstGeom prst="rect">
            <a:avLst/>
          </a:prstGeom>
          <a:noFill/>
        </p:spPr>
        <p:txBody>
          <a:bodyPr wrap="square" rtlCol="0">
            <a:spAutoFit/>
          </a:bodyPr>
          <a:lstStyle/>
          <a:p>
            <a:pPr algn="ctr"/>
            <a:r>
              <a:rPr lang="el-GR" sz="2400" b="1" dirty="0" smtClean="0"/>
              <a:t>Διδακτέα ύλη 2016 – 17 ( 150658/Δ2/15-9-2016)</a:t>
            </a:r>
          </a:p>
          <a:p>
            <a:pPr algn="ctr"/>
            <a:endParaRPr lang="el-GR" sz="2400" dirty="0" smtClean="0"/>
          </a:p>
          <a:p>
            <a:pPr algn="ctr"/>
            <a:r>
              <a:rPr lang="el-GR" sz="2400" dirty="0" smtClean="0"/>
              <a:t>Κεφάλαια: 1,3,9,12</a:t>
            </a:r>
            <a:endParaRPr lang="el-GR" sz="2400" dirty="0"/>
          </a:p>
        </p:txBody>
      </p:sp>
      <p:sp>
        <p:nvSpPr>
          <p:cNvPr id="30" name="29 - TextBox"/>
          <p:cNvSpPr txBox="1"/>
          <p:nvPr/>
        </p:nvSpPr>
        <p:spPr>
          <a:xfrm>
            <a:off x="1475656" y="4005064"/>
            <a:ext cx="6912768" cy="1569660"/>
          </a:xfrm>
          <a:prstGeom prst="rect">
            <a:avLst/>
          </a:prstGeom>
          <a:noFill/>
        </p:spPr>
        <p:txBody>
          <a:bodyPr wrap="square" rtlCol="0">
            <a:spAutoFit/>
          </a:bodyPr>
          <a:lstStyle/>
          <a:p>
            <a:pPr algn="ctr"/>
            <a:r>
              <a:rPr lang="el-GR" sz="2400" b="1" dirty="0" smtClean="0"/>
              <a:t>Διδακτέα ύλη 2015 – 16 (159253/Δ2/9-10-2015)</a:t>
            </a:r>
          </a:p>
          <a:p>
            <a:pPr algn="ctr"/>
            <a:endParaRPr lang="el-GR" sz="2400" dirty="0" smtClean="0"/>
          </a:p>
          <a:p>
            <a:pPr lvl="0" algn="ctr"/>
            <a:r>
              <a:rPr lang="el-GR" sz="2400" dirty="0" smtClean="0"/>
              <a:t>Κεφάλαια: 1, 9, </a:t>
            </a:r>
            <a:r>
              <a:rPr lang="el-GR" sz="2400" dirty="0" smtClean="0">
                <a:solidFill>
                  <a:srgbClr val="FF0000"/>
                </a:solidFill>
              </a:rPr>
              <a:t>10, 11</a:t>
            </a:r>
            <a:r>
              <a:rPr lang="el-GR" sz="2400" dirty="0" smtClean="0"/>
              <a:t>, 3, 12</a:t>
            </a:r>
          </a:p>
          <a:p>
            <a:pPr algn="ctr"/>
            <a:endParaRPr lang="el-GR" sz="2400" dirty="0"/>
          </a:p>
        </p:txBody>
      </p:sp>
      <p:pic>
        <p:nvPicPr>
          <p:cNvPr id="16" name="Picture 2" descr="Αποτέλεσμα εικόνας για βιολογία βιβλίο"/>
          <p:cNvPicPr>
            <a:picLocks noChangeAspect="1" noChangeArrowheads="1"/>
          </p:cNvPicPr>
          <p:nvPr/>
        </p:nvPicPr>
        <p:blipFill>
          <a:blip r:embed="rId2" cstate="print"/>
          <a:srcRect/>
          <a:stretch>
            <a:fillRect/>
          </a:stretch>
        </p:blipFill>
        <p:spPr bwMode="auto">
          <a:xfrm>
            <a:off x="395536" y="980728"/>
            <a:ext cx="1224136" cy="1800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 TextBox"/>
          <p:cNvSpPr txBox="1"/>
          <p:nvPr/>
        </p:nvSpPr>
        <p:spPr>
          <a:xfrm>
            <a:off x="2597510" y="44624"/>
            <a:ext cx="4554067" cy="523220"/>
          </a:xfrm>
          <a:prstGeom prst="rect">
            <a:avLst/>
          </a:prstGeom>
          <a:noFill/>
        </p:spPr>
        <p:txBody>
          <a:bodyPr wrap="none" rtlCol="0">
            <a:spAutoFit/>
          </a:bodyPr>
          <a:lstStyle/>
          <a:p>
            <a:r>
              <a:rPr lang="el-GR" sz="2800" b="1" dirty="0" smtClean="0">
                <a:solidFill>
                  <a:schemeClr val="accent1">
                    <a:lumMod val="50000"/>
                  </a:schemeClr>
                </a:solidFill>
              </a:rPr>
              <a:t>Βιολογία Α΄ Ημερησίου ΓΕΛ </a:t>
            </a:r>
            <a:endParaRPr lang="el-GR" sz="2800" b="1" dirty="0">
              <a:solidFill>
                <a:schemeClr val="accent1">
                  <a:lumMod val="50000"/>
                </a:schemeClr>
              </a:solidFill>
            </a:endParaRPr>
          </a:p>
        </p:txBody>
      </p:sp>
      <p:graphicFrame>
        <p:nvGraphicFramePr>
          <p:cNvPr id="15" name="14 - Πίνακας"/>
          <p:cNvGraphicFramePr>
            <a:graphicFrameLocks noGrp="1"/>
          </p:cNvGraphicFramePr>
          <p:nvPr/>
        </p:nvGraphicFramePr>
        <p:xfrm>
          <a:off x="1835696" y="650857"/>
          <a:ext cx="7128792" cy="6207143"/>
        </p:xfrm>
        <a:graphic>
          <a:graphicData uri="http://schemas.openxmlformats.org/drawingml/2006/table">
            <a:tbl>
              <a:tblPr>
                <a:tableStyleId>{2D5ABB26-0587-4C30-8999-92F81FD0307C}</a:tableStyleId>
              </a:tblPr>
              <a:tblGrid>
                <a:gridCol w="1443955"/>
                <a:gridCol w="5091768"/>
                <a:gridCol w="593069"/>
              </a:tblGrid>
              <a:tr h="559689">
                <a:tc>
                  <a:txBody>
                    <a:bodyPr/>
                    <a:lstStyle/>
                    <a:p>
                      <a:pPr algn="l">
                        <a:lnSpc>
                          <a:spcPct val="115000"/>
                        </a:lnSpc>
                        <a:spcAft>
                          <a:spcPts val="0"/>
                        </a:spcAft>
                      </a:pPr>
                      <a:r>
                        <a:rPr lang="el-GR" sz="1200" dirty="0"/>
                        <a:t>Ενότητα</a:t>
                      </a:r>
                      <a:endParaRPr lang="el-GR" sz="1200" dirty="0">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l-GR" sz="1200" dirty="0"/>
                        <a:t>ΠΑΡΑΤΗΡΗΣΕΙΣ </a:t>
                      </a:r>
                      <a:endParaRPr lang="el-GR" sz="1200" dirty="0">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l-GR" sz="1200"/>
                        <a:t>Ώρες</a:t>
                      </a:r>
                      <a:endParaRPr lang="el-GR" sz="1200">
                        <a:latin typeface="Times New Roman"/>
                        <a:ea typeface="Times New Roman"/>
                        <a:cs typeface="Times New Roman"/>
                      </a:endParaRPr>
                    </a:p>
                  </a:txBody>
                  <a:tcPr marL="68580" marR="68580" marT="0" marB="0"/>
                </a:tc>
              </a:tr>
              <a:tr h="319550">
                <a:tc gridSpan="3">
                  <a:txBody>
                    <a:bodyPr/>
                    <a:lstStyle/>
                    <a:p>
                      <a:pPr algn="ctr">
                        <a:lnSpc>
                          <a:spcPct val="115000"/>
                        </a:lnSpc>
                        <a:spcAft>
                          <a:spcPts val="0"/>
                        </a:spcAft>
                      </a:pPr>
                      <a:r>
                        <a:rPr lang="el-GR" sz="1600" b="1" dirty="0"/>
                        <a:t>Κεφάλαιο 1 Από το κύτταρο στον οργανισμό (4 ώρες) </a:t>
                      </a:r>
                      <a:endParaRPr lang="el-GR" sz="1600" b="1" dirty="0">
                        <a:latin typeface="Times New Roman"/>
                        <a:ea typeface="Times New Roman"/>
                        <a:cs typeface="Times New Roman"/>
                      </a:endParaRPr>
                    </a:p>
                  </a:txBody>
                  <a:tcPr marL="68580" marR="68580" marT="0" marB="0" anchor="ctr"/>
                </a:tc>
                <a:tc hMerge="1">
                  <a:txBody>
                    <a:bodyPr/>
                    <a:lstStyle/>
                    <a:p>
                      <a:endParaRPr lang="el-GR"/>
                    </a:p>
                  </a:txBody>
                  <a:tcPr/>
                </a:tc>
                <a:tc hMerge="1">
                  <a:txBody>
                    <a:bodyPr/>
                    <a:lstStyle/>
                    <a:p>
                      <a:endParaRPr lang="el-GR"/>
                    </a:p>
                  </a:txBody>
                  <a:tcPr/>
                </a:tc>
              </a:tr>
              <a:tr h="521870">
                <a:tc>
                  <a:txBody>
                    <a:bodyPr/>
                    <a:lstStyle/>
                    <a:p>
                      <a:pPr algn="l">
                        <a:lnSpc>
                          <a:spcPct val="115000"/>
                        </a:lnSpc>
                        <a:spcAft>
                          <a:spcPts val="0"/>
                        </a:spcAft>
                      </a:pPr>
                      <a:r>
                        <a:rPr lang="el-GR" sz="1600" kern="50"/>
                        <a:t>Κύτταρα και ιστοί</a:t>
                      </a:r>
                      <a:endParaRPr lang="el-GR" sz="1600" kern="50">
                        <a:latin typeface="Times New Roman"/>
                        <a:ea typeface="Times New Roman"/>
                        <a:cs typeface="Times New Roman"/>
                      </a:endParaRPr>
                    </a:p>
                  </a:txBody>
                  <a:tcPr marL="68580" marR="68580" marT="0" marB="0" anchor="ctr"/>
                </a:tc>
                <a:tc rowSpan="2">
                  <a:txBody>
                    <a:bodyPr/>
                    <a:lstStyle/>
                    <a:p>
                      <a:pPr algn="l">
                        <a:lnSpc>
                          <a:spcPct val="115000"/>
                        </a:lnSpc>
                        <a:spcAft>
                          <a:spcPts val="0"/>
                        </a:spcAft>
                      </a:pPr>
                      <a:r>
                        <a:rPr lang="el-GR" sz="1600" dirty="0"/>
                        <a:t>Εργαστηριακή άσκηση: Μικροσκοπική παρατήρηση κυττάρων – ιστών</a:t>
                      </a:r>
                    </a:p>
                    <a:p>
                      <a:pPr algn="l">
                        <a:lnSpc>
                          <a:spcPct val="115000"/>
                        </a:lnSpc>
                        <a:spcAft>
                          <a:spcPts val="0"/>
                        </a:spcAft>
                      </a:pPr>
                      <a:r>
                        <a:rPr lang="el-GR" sz="1600" dirty="0"/>
                        <a:t>Κατηγορίες ζωικών ιστών</a:t>
                      </a:r>
                    </a:p>
                    <a:p>
                      <a:pPr algn="l">
                        <a:lnSpc>
                          <a:spcPct val="115000"/>
                        </a:lnSpc>
                        <a:spcAft>
                          <a:spcPts val="0"/>
                        </a:spcAft>
                      </a:pPr>
                      <a:r>
                        <a:rPr lang="el-GR" sz="1600" u="sng" dirty="0">
                          <a:hlinkClick r:id="rId2"/>
                        </a:rPr>
                        <a:t>http://photodentro.edu.gr/lor/r/8521/3085?locale=el</a:t>
                      </a:r>
                      <a:endParaRPr lang="el-GR" sz="1600" dirty="0">
                        <a:latin typeface="Times New Roman"/>
                        <a:ea typeface="Times New Roman"/>
                        <a:cs typeface="Times New Roman"/>
                      </a:endParaRPr>
                    </a:p>
                  </a:txBody>
                  <a:tcPr marL="68580" marR="68580" marT="0" marB="0" anchor="ctr"/>
                </a:tc>
                <a:tc>
                  <a:txBody>
                    <a:bodyPr/>
                    <a:lstStyle/>
                    <a:p>
                      <a:pPr algn="ctr">
                        <a:lnSpc>
                          <a:spcPct val="115000"/>
                        </a:lnSpc>
                        <a:spcAft>
                          <a:spcPts val="0"/>
                        </a:spcAft>
                      </a:pPr>
                      <a:endParaRPr lang="el-GR" sz="1600"/>
                    </a:p>
                    <a:p>
                      <a:pPr algn="ctr">
                        <a:lnSpc>
                          <a:spcPct val="115000"/>
                        </a:lnSpc>
                        <a:spcAft>
                          <a:spcPts val="0"/>
                        </a:spcAft>
                      </a:pPr>
                      <a:r>
                        <a:rPr lang="el-GR" sz="1600"/>
                        <a:t>2</a:t>
                      </a:r>
                      <a:endParaRPr lang="el-GR" sz="1600">
                        <a:latin typeface="Times New Roman"/>
                        <a:ea typeface="Times New Roman"/>
                        <a:cs typeface="Times New Roman"/>
                      </a:endParaRPr>
                    </a:p>
                  </a:txBody>
                  <a:tcPr marL="68580" marR="68580" marT="0" marB="0"/>
                </a:tc>
              </a:tr>
              <a:tr h="782806">
                <a:tc>
                  <a:txBody>
                    <a:bodyPr/>
                    <a:lstStyle/>
                    <a:p>
                      <a:pPr algn="l">
                        <a:lnSpc>
                          <a:spcPct val="115000"/>
                        </a:lnSpc>
                        <a:spcAft>
                          <a:spcPts val="0"/>
                        </a:spcAft>
                      </a:pPr>
                      <a:r>
                        <a:rPr lang="el-GR" sz="1600" kern="50" dirty="0"/>
                        <a:t>Όργανα και συστήματα οργάνων</a:t>
                      </a:r>
                      <a:endParaRPr lang="el-GR" sz="1600" kern="50" dirty="0">
                        <a:latin typeface="Times New Roman"/>
                        <a:ea typeface="Times New Roman"/>
                        <a:cs typeface="Times New Roman"/>
                      </a:endParaRPr>
                    </a:p>
                  </a:txBody>
                  <a:tcPr marL="68580" marR="68580" marT="0" marB="0" anchor="ctr"/>
                </a:tc>
                <a:tc vMerge="1">
                  <a:txBody>
                    <a:bodyPr/>
                    <a:lstStyle/>
                    <a:p>
                      <a:endParaRPr lang="el-GR"/>
                    </a:p>
                  </a:txBody>
                  <a:tcPr/>
                </a:tc>
                <a:tc>
                  <a:txBody>
                    <a:bodyPr/>
                    <a:lstStyle/>
                    <a:p>
                      <a:pPr algn="ctr">
                        <a:lnSpc>
                          <a:spcPct val="115000"/>
                        </a:lnSpc>
                        <a:spcAft>
                          <a:spcPts val="0"/>
                        </a:spcAft>
                      </a:pPr>
                      <a:r>
                        <a:rPr lang="el-GR" sz="1600" dirty="0"/>
                        <a:t>2</a:t>
                      </a:r>
                      <a:endParaRPr lang="el-GR" sz="1600" dirty="0">
                        <a:latin typeface="Times New Roman"/>
                        <a:ea typeface="Times New Roman"/>
                        <a:cs typeface="Times New Roman"/>
                      </a:endParaRPr>
                    </a:p>
                  </a:txBody>
                  <a:tcPr marL="68580" marR="68580" marT="0" marB="0"/>
                </a:tc>
              </a:tr>
              <a:tr h="260936">
                <a:tc gridSpan="3">
                  <a:txBody>
                    <a:bodyPr/>
                    <a:lstStyle/>
                    <a:p>
                      <a:pPr algn="ctr">
                        <a:lnSpc>
                          <a:spcPct val="115000"/>
                        </a:lnSpc>
                        <a:spcAft>
                          <a:spcPts val="0"/>
                        </a:spcAft>
                      </a:pPr>
                      <a:r>
                        <a:rPr lang="el-GR" sz="1600" b="1" dirty="0"/>
                        <a:t>Κεφάλαιο 3 Κυκλοφορικό Σύστημα (15 ώρες)</a:t>
                      </a:r>
                      <a:endParaRPr lang="el-GR" sz="1600" b="1" dirty="0">
                        <a:latin typeface="Times New Roman"/>
                        <a:ea typeface="Times New Roman"/>
                        <a:cs typeface="Times New Roman"/>
                      </a:endParaRPr>
                    </a:p>
                  </a:txBody>
                  <a:tcPr marL="68580" marR="68580" marT="0" marB="0" anchor="ctr"/>
                </a:tc>
                <a:tc hMerge="1">
                  <a:txBody>
                    <a:bodyPr/>
                    <a:lstStyle/>
                    <a:p>
                      <a:endParaRPr lang="el-GR"/>
                    </a:p>
                  </a:txBody>
                  <a:tcPr/>
                </a:tc>
                <a:tc hMerge="1">
                  <a:txBody>
                    <a:bodyPr/>
                    <a:lstStyle/>
                    <a:p>
                      <a:endParaRPr lang="el-GR"/>
                    </a:p>
                  </a:txBody>
                  <a:tcPr/>
                </a:tc>
              </a:tr>
              <a:tr h="260936">
                <a:tc>
                  <a:txBody>
                    <a:bodyPr/>
                    <a:lstStyle/>
                    <a:p>
                      <a:pPr algn="l">
                        <a:lnSpc>
                          <a:spcPct val="115000"/>
                        </a:lnSpc>
                        <a:spcAft>
                          <a:spcPts val="0"/>
                        </a:spcAft>
                      </a:pPr>
                      <a:r>
                        <a:rPr lang="el-GR" sz="1600" kern="50" dirty="0"/>
                        <a:t>Καρδιά</a:t>
                      </a:r>
                      <a:endParaRPr lang="el-GR" sz="1600" kern="50" dirty="0">
                        <a:latin typeface="Times New Roman"/>
                        <a:ea typeface="Times New Roman"/>
                        <a:cs typeface="Times New Roman"/>
                      </a:endParaRPr>
                    </a:p>
                  </a:txBody>
                  <a:tcPr marL="68580" marR="68580" marT="0" marB="0" anchor="ctr"/>
                </a:tc>
                <a:tc rowSpan="4">
                  <a:txBody>
                    <a:bodyPr/>
                    <a:lstStyle/>
                    <a:p>
                      <a:pPr algn="l">
                        <a:lnSpc>
                          <a:spcPct val="115000"/>
                        </a:lnSpc>
                        <a:spcAft>
                          <a:spcPts val="0"/>
                        </a:spcAft>
                      </a:pPr>
                      <a:r>
                        <a:rPr lang="el-GR" sz="1600" dirty="0"/>
                        <a:t>Εργαστηριακή άσκηση: μικροσκοπική παρατήρηση κυττάρων αίματος</a:t>
                      </a:r>
                    </a:p>
                    <a:p>
                      <a:pPr algn="l">
                        <a:lnSpc>
                          <a:spcPct val="115000"/>
                        </a:lnSpc>
                        <a:spcAft>
                          <a:spcPts val="0"/>
                        </a:spcAft>
                      </a:pPr>
                      <a:r>
                        <a:rPr lang="el-GR" sz="1600" dirty="0"/>
                        <a:t>Προτείνεται να αξιοποιηθεί το ψηφιακό υλικό:</a:t>
                      </a:r>
                    </a:p>
                    <a:p>
                      <a:pPr algn="l">
                        <a:lnSpc>
                          <a:spcPct val="115000"/>
                        </a:lnSpc>
                        <a:spcAft>
                          <a:spcPts val="0"/>
                        </a:spcAft>
                      </a:pPr>
                      <a:r>
                        <a:rPr lang="el-GR" sz="1600" dirty="0"/>
                        <a:t>Τα κύτταρα του αίματος: μορφή και λειτουργία</a:t>
                      </a:r>
                    </a:p>
                    <a:p>
                      <a:pPr algn="l">
                        <a:lnSpc>
                          <a:spcPct val="115000"/>
                        </a:lnSpc>
                        <a:spcAft>
                          <a:spcPts val="0"/>
                        </a:spcAft>
                      </a:pPr>
                      <a:r>
                        <a:rPr lang="el-GR" sz="1600" u="sng" dirty="0">
                          <a:hlinkClick r:id="rId3"/>
                        </a:rPr>
                        <a:t>http://photodentro.edu.gr/lor/r/8521/1284?locale=el</a:t>
                      </a:r>
                      <a:endParaRPr lang="el-GR" sz="1600" dirty="0"/>
                    </a:p>
                    <a:p>
                      <a:pPr algn="l">
                        <a:lnSpc>
                          <a:spcPct val="115000"/>
                        </a:lnSpc>
                        <a:spcAft>
                          <a:spcPts val="0"/>
                        </a:spcAft>
                      </a:pPr>
                      <a:r>
                        <a:rPr lang="el-GR" sz="1600" dirty="0"/>
                        <a:t>Ο καρδιακός παλμός</a:t>
                      </a:r>
                    </a:p>
                    <a:p>
                      <a:pPr algn="l">
                        <a:lnSpc>
                          <a:spcPct val="115000"/>
                        </a:lnSpc>
                        <a:spcAft>
                          <a:spcPts val="0"/>
                        </a:spcAft>
                      </a:pPr>
                      <a:r>
                        <a:rPr lang="el-GR" sz="1600" u="sng" dirty="0">
                          <a:hlinkClick r:id="rId4"/>
                        </a:rPr>
                        <a:t>http://photodentro.edu.gr/lor/r/8521/4127?locale=el</a:t>
                      </a:r>
                      <a:endParaRPr lang="el-GR" sz="1600" dirty="0"/>
                    </a:p>
                    <a:p>
                      <a:pPr algn="l">
                        <a:lnSpc>
                          <a:spcPct val="115000"/>
                        </a:lnSpc>
                        <a:spcAft>
                          <a:spcPts val="0"/>
                        </a:spcAft>
                      </a:pPr>
                      <a:r>
                        <a:rPr lang="el-GR" sz="1600" dirty="0"/>
                        <a:t>Η κυκλοφορία του αίματος</a:t>
                      </a:r>
                    </a:p>
                    <a:p>
                      <a:pPr algn="l">
                        <a:lnSpc>
                          <a:spcPct val="115000"/>
                        </a:lnSpc>
                        <a:spcAft>
                          <a:spcPts val="0"/>
                        </a:spcAft>
                      </a:pPr>
                      <a:r>
                        <a:rPr lang="el-GR" sz="1600" u="sng" dirty="0">
                          <a:hlinkClick r:id="rId5"/>
                        </a:rPr>
                        <a:t>http://photodentro.edu.gr/lor/r/8521/4937?locale=el</a:t>
                      </a:r>
                      <a:endParaRPr lang="el-GR" sz="1600" dirty="0"/>
                    </a:p>
                    <a:p>
                      <a:pPr algn="l">
                        <a:lnSpc>
                          <a:spcPct val="115000"/>
                        </a:lnSpc>
                        <a:spcAft>
                          <a:spcPts val="0"/>
                        </a:spcAft>
                      </a:pPr>
                      <a:r>
                        <a:rPr lang="el-GR" sz="1600" dirty="0"/>
                        <a:t>Οι μαθητές μπορούν να εργαστούν σε ομάδες για την ανάλυση θεμάτων που σχετίζονται με τη διατήρηση της υγείας του κυκλοφορικού συστήματος ( καρδιαγγειακά νοσήματα, διατροφή/άσκηση) </a:t>
                      </a:r>
                      <a:endParaRPr lang="el-GR" sz="1600" dirty="0">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l-GR" sz="1600" dirty="0"/>
                        <a:t>2</a:t>
                      </a:r>
                      <a:endParaRPr lang="el-GR" sz="1600" dirty="0">
                        <a:latin typeface="Times New Roman"/>
                        <a:ea typeface="Times New Roman"/>
                        <a:cs typeface="Times New Roman"/>
                      </a:endParaRPr>
                    </a:p>
                  </a:txBody>
                  <a:tcPr marL="68580" marR="68580" marT="0" marB="0"/>
                </a:tc>
              </a:tr>
              <a:tr h="464094">
                <a:tc>
                  <a:txBody>
                    <a:bodyPr/>
                    <a:lstStyle/>
                    <a:p>
                      <a:pPr algn="l">
                        <a:lnSpc>
                          <a:spcPct val="115000"/>
                        </a:lnSpc>
                        <a:spcAft>
                          <a:spcPts val="0"/>
                        </a:spcAft>
                      </a:pPr>
                      <a:r>
                        <a:rPr lang="el-GR" sz="1600" kern="50" dirty="0"/>
                        <a:t>Αιμοφόρα αγγεία</a:t>
                      </a:r>
                      <a:endParaRPr lang="el-GR" sz="1600" kern="50" dirty="0">
                        <a:latin typeface="Times New Roman"/>
                        <a:ea typeface="Times New Roman"/>
                        <a:cs typeface="Times New Roman"/>
                      </a:endParaRPr>
                    </a:p>
                  </a:txBody>
                  <a:tcPr marL="68580" marR="68580" marT="0" marB="0" anchor="ctr"/>
                </a:tc>
                <a:tc vMerge="1">
                  <a:txBody>
                    <a:bodyPr/>
                    <a:lstStyle/>
                    <a:p>
                      <a:endParaRPr lang="el-GR"/>
                    </a:p>
                  </a:txBody>
                  <a:tcPr/>
                </a:tc>
                <a:tc>
                  <a:txBody>
                    <a:bodyPr/>
                    <a:lstStyle/>
                    <a:p>
                      <a:pPr algn="ctr">
                        <a:lnSpc>
                          <a:spcPct val="115000"/>
                        </a:lnSpc>
                        <a:spcAft>
                          <a:spcPts val="0"/>
                        </a:spcAft>
                      </a:pPr>
                      <a:r>
                        <a:rPr lang="el-GR" sz="1600" dirty="0"/>
                        <a:t>3</a:t>
                      </a:r>
                      <a:endParaRPr lang="el-GR" sz="1600" dirty="0">
                        <a:latin typeface="Times New Roman"/>
                        <a:ea typeface="Times New Roman"/>
                        <a:cs typeface="Times New Roman"/>
                      </a:endParaRPr>
                    </a:p>
                  </a:txBody>
                  <a:tcPr marL="68580" marR="68580" marT="0" marB="0"/>
                </a:tc>
              </a:tr>
              <a:tr h="521870">
                <a:tc>
                  <a:txBody>
                    <a:bodyPr/>
                    <a:lstStyle/>
                    <a:p>
                      <a:pPr algn="l">
                        <a:lnSpc>
                          <a:spcPct val="115000"/>
                        </a:lnSpc>
                        <a:spcAft>
                          <a:spcPts val="0"/>
                        </a:spcAft>
                      </a:pPr>
                      <a:r>
                        <a:rPr lang="el-GR" sz="1600" kern="50" dirty="0"/>
                        <a:t>Η κυκλοφορία του αίματος</a:t>
                      </a:r>
                      <a:endParaRPr lang="el-GR" sz="1600" kern="50" dirty="0">
                        <a:latin typeface="Times New Roman"/>
                        <a:ea typeface="Times New Roman"/>
                        <a:cs typeface="Times New Roman"/>
                      </a:endParaRPr>
                    </a:p>
                  </a:txBody>
                  <a:tcPr marL="68580" marR="68580" marT="0" marB="0" anchor="ctr"/>
                </a:tc>
                <a:tc vMerge="1">
                  <a:txBody>
                    <a:bodyPr/>
                    <a:lstStyle/>
                    <a:p>
                      <a:endParaRPr lang="el-GR"/>
                    </a:p>
                  </a:txBody>
                  <a:tcPr/>
                </a:tc>
                <a:tc>
                  <a:txBody>
                    <a:bodyPr/>
                    <a:lstStyle/>
                    <a:p>
                      <a:pPr algn="ctr">
                        <a:lnSpc>
                          <a:spcPct val="115000"/>
                        </a:lnSpc>
                        <a:spcAft>
                          <a:spcPts val="0"/>
                        </a:spcAft>
                      </a:pPr>
                      <a:r>
                        <a:rPr lang="el-GR" sz="1600" dirty="0"/>
                        <a:t>3</a:t>
                      </a:r>
                      <a:endParaRPr lang="el-GR" sz="1600" dirty="0">
                        <a:latin typeface="Times New Roman"/>
                        <a:ea typeface="Times New Roman"/>
                        <a:cs typeface="Times New Roman"/>
                      </a:endParaRPr>
                    </a:p>
                  </a:txBody>
                  <a:tcPr marL="68580" marR="68580" marT="0" marB="0"/>
                </a:tc>
              </a:tr>
              <a:tr h="1852866">
                <a:tc>
                  <a:txBody>
                    <a:bodyPr/>
                    <a:lstStyle/>
                    <a:p>
                      <a:pPr algn="l">
                        <a:lnSpc>
                          <a:spcPct val="115000"/>
                        </a:lnSpc>
                        <a:spcAft>
                          <a:spcPts val="0"/>
                        </a:spcAft>
                      </a:pPr>
                      <a:r>
                        <a:rPr lang="el-GR" sz="1600" kern="50" dirty="0"/>
                        <a:t>Αίμα</a:t>
                      </a:r>
                      <a:endParaRPr lang="el-GR" sz="1600" kern="50" dirty="0">
                        <a:latin typeface="Times New Roman"/>
                        <a:ea typeface="Times New Roman"/>
                        <a:cs typeface="Times New Roman"/>
                      </a:endParaRPr>
                    </a:p>
                  </a:txBody>
                  <a:tcPr marL="68580" marR="68580" marT="0" marB="0" anchor="ctr"/>
                </a:tc>
                <a:tc vMerge="1">
                  <a:txBody>
                    <a:bodyPr/>
                    <a:lstStyle/>
                    <a:p>
                      <a:endParaRPr lang="el-GR"/>
                    </a:p>
                  </a:txBody>
                  <a:tcPr/>
                </a:tc>
                <a:tc>
                  <a:txBody>
                    <a:bodyPr/>
                    <a:lstStyle/>
                    <a:p>
                      <a:pPr algn="ctr">
                        <a:lnSpc>
                          <a:spcPct val="115000"/>
                        </a:lnSpc>
                        <a:spcAft>
                          <a:spcPts val="0"/>
                        </a:spcAft>
                      </a:pPr>
                      <a:r>
                        <a:rPr lang="el-GR" sz="1600" dirty="0"/>
                        <a:t>7</a:t>
                      </a:r>
                      <a:endParaRPr lang="el-GR" sz="1600" dirty="0">
                        <a:latin typeface="Times New Roman"/>
                        <a:ea typeface="Times New Roman"/>
                        <a:cs typeface="Times New Roman"/>
                      </a:endParaRPr>
                    </a:p>
                  </a:txBody>
                  <a:tcPr marL="68580" marR="68580" marT="0" marB="0"/>
                </a:tc>
              </a:tr>
            </a:tbl>
          </a:graphicData>
        </a:graphic>
      </p:graphicFrame>
      <p:pic>
        <p:nvPicPr>
          <p:cNvPr id="16" name="Picture 2" descr="Αποτέλεσμα εικόνας για βιολογία βιβλίο"/>
          <p:cNvPicPr>
            <a:picLocks noChangeAspect="1" noChangeArrowheads="1"/>
          </p:cNvPicPr>
          <p:nvPr/>
        </p:nvPicPr>
        <p:blipFill>
          <a:blip r:embed="rId6" cstate="print"/>
          <a:srcRect/>
          <a:stretch>
            <a:fillRect/>
          </a:stretch>
        </p:blipFill>
        <p:spPr bwMode="auto">
          <a:xfrm>
            <a:off x="251520" y="548680"/>
            <a:ext cx="1080120" cy="165618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 TextBox"/>
          <p:cNvSpPr txBox="1"/>
          <p:nvPr/>
        </p:nvSpPr>
        <p:spPr>
          <a:xfrm>
            <a:off x="2597510" y="44624"/>
            <a:ext cx="4554067" cy="523220"/>
          </a:xfrm>
          <a:prstGeom prst="rect">
            <a:avLst/>
          </a:prstGeom>
          <a:noFill/>
        </p:spPr>
        <p:txBody>
          <a:bodyPr wrap="none" rtlCol="0">
            <a:spAutoFit/>
          </a:bodyPr>
          <a:lstStyle/>
          <a:p>
            <a:r>
              <a:rPr lang="el-GR" sz="2800" b="1" dirty="0" smtClean="0">
                <a:solidFill>
                  <a:schemeClr val="accent1">
                    <a:lumMod val="50000"/>
                  </a:schemeClr>
                </a:solidFill>
              </a:rPr>
              <a:t>Βιολογία Α΄ Ημερησίου ΓΕΛ </a:t>
            </a:r>
            <a:endParaRPr lang="el-GR" sz="2800" b="1" dirty="0">
              <a:solidFill>
                <a:schemeClr val="accent1">
                  <a:lumMod val="50000"/>
                </a:schemeClr>
              </a:solidFill>
            </a:endParaRPr>
          </a:p>
        </p:txBody>
      </p:sp>
      <p:pic>
        <p:nvPicPr>
          <p:cNvPr id="16" name="Picture 2" descr="Αποτέλεσμα εικόνας για βιολογία βιβλίο"/>
          <p:cNvPicPr>
            <a:picLocks noChangeAspect="1" noChangeArrowheads="1"/>
          </p:cNvPicPr>
          <p:nvPr/>
        </p:nvPicPr>
        <p:blipFill>
          <a:blip r:embed="rId2" cstate="print"/>
          <a:srcRect/>
          <a:stretch>
            <a:fillRect/>
          </a:stretch>
        </p:blipFill>
        <p:spPr bwMode="auto">
          <a:xfrm>
            <a:off x="251520" y="548680"/>
            <a:ext cx="1080120" cy="1512168"/>
          </a:xfrm>
          <a:prstGeom prst="rect">
            <a:avLst/>
          </a:prstGeom>
          <a:noFill/>
        </p:spPr>
      </p:pic>
      <p:graphicFrame>
        <p:nvGraphicFramePr>
          <p:cNvPr id="17" name="16 - Πίνακας"/>
          <p:cNvGraphicFramePr>
            <a:graphicFrameLocks noGrp="1"/>
          </p:cNvGraphicFramePr>
          <p:nvPr/>
        </p:nvGraphicFramePr>
        <p:xfrm>
          <a:off x="2483768" y="1052733"/>
          <a:ext cx="6552728" cy="4752530"/>
        </p:xfrm>
        <a:graphic>
          <a:graphicData uri="http://schemas.openxmlformats.org/drawingml/2006/table">
            <a:tbl>
              <a:tblPr>
                <a:tableStyleId>{2D5ABB26-0587-4C30-8999-92F81FD0307C}</a:tableStyleId>
              </a:tblPr>
              <a:tblGrid>
                <a:gridCol w="1440160"/>
                <a:gridCol w="4660656"/>
                <a:gridCol w="451912"/>
              </a:tblGrid>
              <a:tr h="400512">
                <a:tc gridSpan="3">
                  <a:txBody>
                    <a:bodyPr/>
                    <a:lstStyle/>
                    <a:p>
                      <a:pPr algn="ctr">
                        <a:lnSpc>
                          <a:spcPct val="115000"/>
                        </a:lnSpc>
                        <a:spcAft>
                          <a:spcPts val="0"/>
                        </a:spcAft>
                      </a:pPr>
                      <a:r>
                        <a:rPr lang="el-GR" sz="1400" dirty="0"/>
                        <a:t>Κεφάλαιο 9 Νευρικό Σύστημα (14 ώρες)</a:t>
                      </a:r>
                      <a:endParaRPr lang="el-GR" sz="1400" dirty="0">
                        <a:latin typeface="Times New Roman"/>
                        <a:ea typeface="Times New Roman"/>
                        <a:cs typeface="Times New Roman"/>
                      </a:endParaRPr>
                    </a:p>
                  </a:txBody>
                  <a:tcPr marL="68580" marR="68580" marT="0" marB="0" anchor="ctr"/>
                </a:tc>
                <a:tc hMerge="1">
                  <a:txBody>
                    <a:bodyPr/>
                    <a:lstStyle/>
                    <a:p>
                      <a:endParaRPr lang="el-GR"/>
                    </a:p>
                  </a:txBody>
                  <a:tcPr/>
                </a:tc>
                <a:tc hMerge="1">
                  <a:txBody>
                    <a:bodyPr/>
                    <a:lstStyle/>
                    <a:p>
                      <a:endParaRPr lang="el-GR"/>
                    </a:p>
                  </a:txBody>
                  <a:tcPr/>
                </a:tc>
              </a:tr>
              <a:tr h="1160538">
                <a:tc>
                  <a:txBody>
                    <a:bodyPr/>
                    <a:lstStyle/>
                    <a:p>
                      <a:pPr algn="l">
                        <a:lnSpc>
                          <a:spcPct val="115000"/>
                        </a:lnSpc>
                        <a:spcAft>
                          <a:spcPts val="0"/>
                        </a:spcAft>
                      </a:pPr>
                      <a:r>
                        <a:rPr lang="el-GR" sz="1400" dirty="0"/>
                        <a:t>Δομή και λειτουργία νευρικών κυττάρων</a:t>
                      </a:r>
                      <a:endParaRPr lang="el-GR" sz="1400" dirty="0">
                        <a:latin typeface="Times New Roman"/>
                        <a:ea typeface="Times New Roman"/>
                        <a:cs typeface="Times New Roman"/>
                      </a:endParaRPr>
                    </a:p>
                  </a:txBody>
                  <a:tcPr marL="68580" marR="68580" marT="0" marB="0" anchor="ctr"/>
                </a:tc>
                <a:tc rowSpan="4">
                  <a:txBody>
                    <a:bodyPr/>
                    <a:lstStyle/>
                    <a:p>
                      <a:pPr algn="l">
                        <a:lnSpc>
                          <a:spcPct val="115000"/>
                        </a:lnSpc>
                        <a:spcAft>
                          <a:spcPts val="0"/>
                        </a:spcAft>
                      </a:pPr>
                      <a:endParaRPr lang="el-GR" sz="1400" dirty="0"/>
                    </a:p>
                    <a:p>
                      <a:pPr algn="l">
                        <a:lnSpc>
                          <a:spcPct val="115000"/>
                        </a:lnSpc>
                        <a:spcAft>
                          <a:spcPts val="0"/>
                        </a:spcAft>
                      </a:pPr>
                      <a:r>
                        <a:rPr lang="el-GR" sz="1400" dirty="0"/>
                        <a:t>Η διδασκαλία των εννοιών: «Δυναμικό ηρεμίας» και «Νευρική ώση» να γίνει από το κείμενο των προσαρτήσεων. </a:t>
                      </a:r>
                    </a:p>
                    <a:p>
                      <a:pPr algn="l">
                        <a:lnSpc>
                          <a:spcPct val="115000"/>
                        </a:lnSpc>
                        <a:spcAft>
                          <a:spcPts val="0"/>
                        </a:spcAft>
                      </a:pPr>
                      <a:r>
                        <a:rPr lang="el-GR" sz="1400" dirty="0"/>
                        <a:t> Προτείνεται να αξιοποιηθεί το ψηφιακό υλικό</a:t>
                      </a:r>
                      <a:r>
                        <a:rPr lang="el-GR" sz="1400" dirty="0" smtClean="0"/>
                        <a:t>:</a:t>
                      </a:r>
                    </a:p>
                    <a:p>
                      <a:pPr algn="l">
                        <a:lnSpc>
                          <a:spcPct val="115000"/>
                        </a:lnSpc>
                        <a:spcAft>
                          <a:spcPts val="0"/>
                        </a:spcAft>
                      </a:pPr>
                      <a:endParaRPr lang="el-GR" sz="1400" dirty="0"/>
                    </a:p>
                    <a:p>
                      <a:pPr algn="l">
                        <a:lnSpc>
                          <a:spcPct val="115000"/>
                        </a:lnSpc>
                        <a:spcAft>
                          <a:spcPts val="0"/>
                        </a:spcAft>
                      </a:pPr>
                      <a:r>
                        <a:rPr lang="el-GR" sz="1400" dirty="0"/>
                        <a:t>Νευρώνες, Νευρογλοιακά κύτταρα, Νευρική σύναψη</a:t>
                      </a:r>
                    </a:p>
                    <a:p>
                      <a:pPr algn="l">
                        <a:lnSpc>
                          <a:spcPct val="115000"/>
                        </a:lnSpc>
                        <a:spcAft>
                          <a:spcPts val="0"/>
                        </a:spcAft>
                      </a:pPr>
                      <a:r>
                        <a:rPr lang="el-GR" sz="1400" u="sng" dirty="0">
                          <a:hlinkClick r:id="rId3"/>
                        </a:rPr>
                        <a:t>http://photodentro.edu.gr/lor/r/8521/6661?locale=el</a:t>
                      </a:r>
                      <a:endParaRPr lang="el-GR" sz="1400" dirty="0"/>
                    </a:p>
                    <a:p>
                      <a:pPr algn="l">
                        <a:lnSpc>
                          <a:spcPct val="115000"/>
                        </a:lnSpc>
                        <a:spcAft>
                          <a:spcPts val="0"/>
                        </a:spcAft>
                      </a:pPr>
                      <a:r>
                        <a:rPr lang="el-GR" sz="1400" dirty="0"/>
                        <a:t>Νευρική ώση</a:t>
                      </a:r>
                    </a:p>
                    <a:p>
                      <a:pPr algn="l">
                        <a:lnSpc>
                          <a:spcPct val="115000"/>
                        </a:lnSpc>
                        <a:spcAft>
                          <a:spcPts val="0"/>
                        </a:spcAft>
                      </a:pPr>
                      <a:r>
                        <a:rPr lang="el-GR" sz="1400" u="sng" dirty="0">
                          <a:hlinkClick r:id="rId4"/>
                        </a:rPr>
                        <a:t>http://photodentro.edu.gr/lor/r/8521/6662?locale=el</a:t>
                      </a:r>
                      <a:endParaRPr lang="el-GR" sz="1400" dirty="0"/>
                    </a:p>
                    <a:p>
                      <a:pPr algn="l">
                        <a:lnSpc>
                          <a:spcPct val="115000"/>
                        </a:lnSpc>
                        <a:spcAft>
                          <a:spcPts val="0"/>
                        </a:spcAft>
                      </a:pPr>
                      <a:r>
                        <a:rPr lang="el-GR" sz="1400" dirty="0"/>
                        <a:t>Κεντρικό Νευρικό Σύστημα: Εννοιολογικός χάρτης</a:t>
                      </a:r>
                    </a:p>
                    <a:p>
                      <a:pPr algn="l">
                        <a:lnSpc>
                          <a:spcPct val="115000"/>
                        </a:lnSpc>
                        <a:spcAft>
                          <a:spcPts val="0"/>
                        </a:spcAft>
                      </a:pPr>
                      <a:r>
                        <a:rPr lang="el-GR" sz="1400" u="sng" dirty="0">
                          <a:hlinkClick r:id="rId5"/>
                        </a:rPr>
                        <a:t>http://photodentro.edu.gr/lor/r/8521/3154?locale=el</a:t>
                      </a:r>
                      <a:endParaRPr lang="el-GR" sz="1400" dirty="0"/>
                    </a:p>
                    <a:p>
                      <a:pPr algn="l">
                        <a:lnSpc>
                          <a:spcPct val="115000"/>
                        </a:lnSpc>
                        <a:spcAft>
                          <a:spcPts val="0"/>
                        </a:spcAft>
                      </a:pPr>
                      <a:r>
                        <a:rPr lang="el-GR" sz="1400" dirty="0"/>
                        <a:t>Λειτουργίες Αυτόνομου Νευρικού Συστήματος</a:t>
                      </a:r>
                    </a:p>
                    <a:p>
                      <a:pPr algn="l">
                        <a:lnSpc>
                          <a:spcPct val="115000"/>
                        </a:lnSpc>
                        <a:spcAft>
                          <a:spcPts val="0"/>
                        </a:spcAft>
                      </a:pPr>
                      <a:r>
                        <a:rPr lang="el-GR" sz="1400" u="sng" dirty="0">
                          <a:hlinkClick r:id="rId6"/>
                        </a:rPr>
                        <a:t>http://photodentro.edu.gr/lor/r/8521/1286?locale=el</a:t>
                      </a:r>
                      <a:endParaRPr lang="el-GR" sz="1400" dirty="0"/>
                    </a:p>
                    <a:p>
                      <a:pPr algn="l">
                        <a:lnSpc>
                          <a:spcPct val="115000"/>
                        </a:lnSpc>
                        <a:spcAft>
                          <a:spcPts val="0"/>
                        </a:spcAft>
                      </a:pPr>
                      <a:r>
                        <a:rPr lang="el-GR" sz="1400" dirty="0"/>
                        <a:t>Οι μαθητές μπορούν να ασχοληθούν με συνθετικές εργασίες που αναφέρονται σε παράγοντες που επιδρούν στην υγεία του Νευρικού Συστήματος (ύπνος, ουσίες, ασθένειες)</a:t>
                      </a:r>
                      <a:endParaRPr lang="el-GR" sz="1400" dirty="0">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l-GR" sz="1400"/>
                        <a:t>3</a:t>
                      </a:r>
                      <a:endParaRPr lang="el-GR" sz="1400">
                        <a:latin typeface="Times New Roman"/>
                        <a:ea typeface="Times New Roman"/>
                        <a:cs typeface="Times New Roman"/>
                      </a:endParaRPr>
                    </a:p>
                  </a:txBody>
                  <a:tcPr marL="68580" marR="68580" marT="0" marB="0"/>
                </a:tc>
              </a:tr>
              <a:tr h="580269">
                <a:tc>
                  <a:txBody>
                    <a:bodyPr/>
                    <a:lstStyle/>
                    <a:p>
                      <a:pPr algn="l">
                        <a:lnSpc>
                          <a:spcPct val="115000"/>
                        </a:lnSpc>
                        <a:spcAft>
                          <a:spcPts val="0"/>
                        </a:spcAft>
                      </a:pPr>
                      <a:r>
                        <a:rPr lang="el-GR" sz="1400" dirty="0"/>
                        <a:t>Περιφερικό Νευρικό Σύστημα</a:t>
                      </a:r>
                      <a:endParaRPr lang="el-GR" sz="1400" dirty="0">
                        <a:latin typeface="Times New Roman"/>
                        <a:ea typeface="Times New Roman"/>
                        <a:cs typeface="Times New Roman"/>
                      </a:endParaRPr>
                    </a:p>
                  </a:txBody>
                  <a:tcPr marL="68580" marR="68580" marT="0" marB="0" anchor="ctr"/>
                </a:tc>
                <a:tc vMerge="1">
                  <a:txBody>
                    <a:bodyPr/>
                    <a:lstStyle/>
                    <a:p>
                      <a:endParaRPr lang="el-GR"/>
                    </a:p>
                  </a:txBody>
                  <a:tcPr/>
                </a:tc>
                <a:tc>
                  <a:txBody>
                    <a:bodyPr/>
                    <a:lstStyle/>
                    <a:p>
                      <a:pPr algn="ctr">
                        <a:lnSpc>
                          <a:spcPct val="115000"/>
                        </a:lnSpc>
                        <a:spcAft>
                          <a:spcPts val="0"/>
                        </a:spcAft>
                      </a:pPr>
                      <a:r>
                        <a:rPr lang="el-GR" sz="1400"/>
                        <a:t>3</a:t>
                      </a:r>
                      <a:endParaRPr lang="el-GR" sz="1400">
                        <a:latin typeface="Times New Roman"/>
                        <a:ea typeface="Times New Roman"/>
                        <a:cs typeface="Times New Roman"/>
                      </a:endParaRPr>
                    </a:p>
                  </a:txBody>
                  <a:tcPr marL="68580" marR="68580" marT="0" marB="0"/>
                </a:tc>
              </a:tr>
              <a:tr h="580269">
                <a:tc>
                  <a:txBody>
                    <a:bodyPr/>
                    <a:lstStyle/>
                    <a:p>
                      <a:pPr algn="l">
                        <a:lnSpc>
                          <a:spcPct val="115000"/>
                        </a:lnSpc>
                        <a:spcAft>
                          <a:spcPts val="0"/>
                        </a:spcAft>
                      </a:pPr>
                      <a:r>
                        <a:rPr lang="el-GR" sz="1400" dirty="0"/>
                        <a:t>Κεντρικό  Νευρικό Σύστημα</a:t>
                      </a:r>
                      <a:endParaRPr lang="el-GR" sz="1400" dirty="0">
                        <a:latin typeface="Times New Roman"/>
                        <a:ea typeface="Times New Roman"/>
                        <a:cs typeface="Times New Roman"/>
                      </a:endParaRPr>
                    </a:p>
                  </a:txBody>
                  <a:tcPr marL="68580" marR="68580" marT="0" marB="0" anchor="ctr"/>
                </a:tc>
                <a:tc vMerge="1">
                  <a:txBody>
                    <a:bodyPr/>
                    <a:lstStyle/>
                    <a:p>
                      <a:endParaRPr lang="el-GR"/>
                    </a:p>
                  </a:txBody>
                  <a:tcPr/>
                </a:tc>
                <a:tc>
                  <a:txBody>
                    <a:bodyPr/>
                    <a:lstStyle/>
                    <a:p>
                      <a:pPr algn="ctr">
                        <a:lnSpc>
                          <a:spcPct val="115000"/>
                        </a:lnSpc>
                        <a:spcAft>
                          <a:spcPts val="0"/>
                        </a:spcAft>
                      </a:pPr>
                      <a:r>
                        <a:rPr lang="el-GR" sz="1400"/>
                        <a:t>5</a:t>
                      </a:r>
                      <a:endParaRPr lang="el-GR" sz="1400">
                        <a:latin typeface="Times New Roman"/>
                        <a:ea typeface="Times New Roman"/>
                        <a:cs typeface="Times New Roman"/>
                      </a:endParaRPr>
                    </a:p>
                  </a:txBody>
                  <a:tcPr marL="68580" marR="68580" marT="0" marB="0"/>
                </a:tc>
              </a:tr>
              <a:tr h="2030942">
                <a:tc>
                  <a:txBody>
                    <a:bodyPr/>
                    <a:lstStyle/>
                    <a:p>
                      <a:pPr algn="l">
                        <a:lnSpc>
                          <a:spcPct val="115000"/>
                        </a:lnSpc>
                        <a:spcAft>
                          <a:spcPts val="0"/>
                        </a:spcAft>
                      </a:pPr>
                      <a:r>
                        <a:rPr lang="el-GR" sz="1400" dirty="0"/>
                        <a:t>Αυτόνομο Νευρικό Σύστημα</a:t>
                      </a:r>
                      <a:endParaRPr lang="el-GR" sz="1400" dirty="0">
                        <a:latin typeface="Times New Roman"/>
                        <a:ea typeface="Times New Roman"/>
                        <a:cs typeface="Times New Roman"/>
                      </a:endParaRPr>
                    </a:p>
                  </a:txBody>
                  <a:tcPr marL="68580" marR="68580" marT="0" marB="0" anchor="ctr"/>
                </a:tc>
                <a:tc vMerge="1">
                  <a:txBody>
                    <a:bodyPr/>
                    <a:lstStyle/>
                    <a:p>
                      <a:endParaRPr lang="el-GR"/>
                    </a:p>
                  </a:txBody>
                  <a:tcPr/>
                </a:tc>
                <a:tc>
                  <a:txBody>
                    <a:bodyPr/>
                    <a:lstStyle/>
                    <a:p>
                      <a:pPr algn="ctr">
                        <a:lnSpc>
                          <a:spcPct val="115000"/>
                        </a:lnSpc>
                        <a:spcAft>
                          <a:spcPts val="0"/>
                        </a:spcAft>
                      </a:pPr>
                      <a:r>
                        <a:rPr lang="el-GR" sz="1400" dirty="0"/>
                        <a:t>3</a:t>
                      </a:r>
                      <a:endParaRPr lang="el-GR" sz="1400" dirty="0">
                        <a:latin typeface="Times New Roman"/>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 TextBox"/>
          <p:cNvSpPr txBox="1"/>
          <p:nvPr/>
        </p:nvSpPr>
        <p:spPr>
          <a:xfrm>
            <a:off x="2597510" y="44624"/>
            <a:ext cx="4554067" cy="523220"/>
          </a:xfrm>
          <a:prstGeom prst="rect">
            <a:avLst/>
          </a:prstGeom>
          <a:noFill/>
        </p:spPr>
        <p:txBody>
          <a:bodyPr wrap="none" rtlCol="0">
            <a:spAutoFit/>
          </a:bodyPr>
          <a:lstStyle/>
          <a:p>
            <a:r>
              <a:rPr lang="el-GR" sz="2800" b="1" dirty="0" smtClean="0">
                <a:solidFill>
                  <a:schemeClr val="accent1">
                    <a:lumMod val="50000"/>
                  </a:schemeClr>
                </a:solidFill>
              </a:rPr>
              <a:t>Βιολογία Α΄ Ημερησίου ΓΕΛ </a:t>
            </a:r>
            <a:endParaRPr lang="el-GR" sz="2800" b="1" dirty="0">
              <a:solidFill>
                <a:schemeClr val="accent1">
                  <a:lumMod val="50000"/>
                </a:schemeClr>
              </a:solidFill>
            </a:endParaRPr>
          </a:p>
        </p:txBody>
      </p:sp>
      <p:pic>
        <p:nvPicPr>
          <p:cNvPr id="16" name="Picture 2" descr="Αποτέλεσμα εικόνας για βιολογία βιβλίο"/>
          <p:cNvPicPr>
            <a:picLocks noChangeAspect="1" noChangeArrowheads="1"/>
          </p:cNvPicPr>
          <p:nvPr/>
        </p:nvPicPr>
        <p:blipFill>
          <a:blip r:embed="rId2" cstate="print"/>
          <a:srcRect/>
          <a:stretch>
            <a:fillRect/>
          </a:stretch>
        </p:blipFill>
        <p:spPr bwMode="auto">
          <a:xfrm>
            <a:off x="323528" y="764704"/>
            <a:ext cx="1080120" cy="1656184"/>
          </a:xfrm>
          <a:prstGeom prst="rect">
            <a:avLst/>
          </a:prstGeom>
          <a:noFill/>
        </p:spPr>
      </p:pic>
      <p:sp>
        <p:nvSpPr>
          <p:cNvPr id="57345" name="Rectangle 1"/>
          <p:cNvSpPr>
            <a:spLocks noChangeArrowheads="1"/>
          </p:cNvSpPr>
          <p:nvPr/>
        </p:nvSpPr>
        <p:spPr bwMode="auto">
          <a:xfrm>
            <a:off x="2699792" y="841930"/>
            <a:ext cx="5904656"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algn="just" defTabSz="914400" rtl="0" eaLnBrk="1" fontAlgn="base" latinLnBrk="0" hangingPunct="1">
              <a:lnSpc>
                <a:spcPct val="100000"/>
              </a:lnSpc>
              <a:spcBef>
                <a:spcPct val="0"/>
              </a:spcBef>
              <a:spcAft>
                <a:spcPct val="0"/>
              </a:spcAft>
              <a:buClrTx/>
              <a:buSzTx/>
              <a:buFontTx/>
              <a:buNone/>
              <a:tabLst>
                <a:tab pos="5273675" algn="l"/>
              </a:tabLst>
            </a:pPr>
            <a:r>
              <a:rPr kumimoji="0" lang="el-GR" sz="1600" b="1" i="0" u="none" strike="noStrike" cap="none" normalizeH="0" baseline="0" dirty="0" smtClean="0">
                <a:ln>
                  <a:noFill/>
                </a:ln>
                <a:solidFill>
                  <a:schemeClr val="tx1"/>
                </a:solidFill>
                <a:effectLst/>
                <a:ea typeface="Times New Roman" pitchFamily="18" charset="0"/>
                <a:cs typeface="Arial" pitchFamily="34" charset="0"/>
              </a:rPr>
              <a:t>Προσάρτηση κειμένων</a:t>
            </a:r>
            <a:endParaRPr kumimoji="0" lang="el-GR" sz="1600" b="0" i="0" u="none" strike="noStrike" cap="none" normalizeH="0" baseline="0" dirty="0" smtClean="0">
              <a:ln>
                <a:noFill/>
              </a:ln>
              <a:solidFill>
                <a:schemeClr val="tx1"/>
              </a:solidFill>
              <a:effectLst/>
              <a:cs typeface="Arial" pitchFamily="34" charset="0"/>
            </a:endParaRPr>
          </a:p>
          <a:p>
            <a:pPr marL="0" marR="0" lvl="0" indent="90488" algn="just" defTabSz="914400" rtl="0" eaLnBrk="0" fontAlgn="base" latinLnBrk="0" hangingPunct="0">
              <a:lnSpc>
                <a:spcPct val="100000"/>
              </a:lnSpc>
              <a:spcBef>
                <a:spcPct val="0"/>
              </a:spcBef>
              <a:spcAft>
                <a:spcPct val="0"/>
              </a:spcAft>
              <a:buClrTx/>
              <a:buSzTx/>
              <a:buFontTx/>
              <a:buNone/>
              <a:tabLst>
                <a:tab pos="5273675" algn="l"/>
              </a:tabLst>
            </a:pPr>
            <a:r>
              <a:rPr kumimoji="0" lang="el-GR" sz="1600" b="1" i="0" u="none" strike="noStrike" cap="none" normalizeH="0" baseline="0" dirty="0" smtClean="0">
                <a:ln>
                  <a:noFill/>
                </a:ln>
                <a:solidFill>
                  <a:schemeClr val="tx1"/>
                </a:solidFill>
                <a:effectLst/>
                <a:ea typeface="Times New Roman" pitchFamily="18" charset="0"/>
                <a:cs typeface="Arial" pitchFamily="34" charset="0"/>
              </a:rPr>
              <a:t>1. Δυναμικό ηρεμίας – νευρική ώση </a:t>
            </a:r>
            <a:endParaRPr kumimoji="0" lang="el-GR" sz="1600" b="0" i="0" u="none" strike="noStrike" cap="none" normalizeH="0" baseline="0" dirty="0" smtClean="0">
              <a:ln>
                <a:noFill/>
              </a:ln>
              <a:solidFill>
                <a:schemeClr val="tx1"/>
              </a:solidFill>
              <a:effectLst/>
              <a:cs typeface="Arial" pitchFamily="34" charset="0"/>
            </a:endParaRPr>
          </a:p>
          <a:p>
            <a:pPr marL="0" marR="0" lvl="0" indent="90488" algn="just" defTabSz="914400" rtl="0" eaLnBrk="0" fontAlgn="base" latinLnBrk="0" hangingPunct="0">
              <a:lnSpc>
                <a:spcPct val="100000"/>
              </a:lnSpc>
              <a:spcBef>
                <a:spcPct val="0"/>
              </a:spcBef>
              <a:spcAft>
                <a:spcPct val="0"/>
              </a:spcAft>
              <a:buClrTx/>
              <a:buSzTx/>
              <a:buFontTx/>
              <a:buNone/>
              <a:tabLst>
                <a:tab pos="5273675" algn="l"/>
              </a:tabLst>
            </a:pPr>
            <a:r>
              <a:rPr kumimoji="0" lang="el-GR" sz="1600" b="0" i="0" u="none" strike="noStrike" cap="none" normalizeH="0" baseline="0" dirty="0" smtClean="0">
                <a:ln>
                  <a:noFill/>
                </a:ln>
                <a:solidFill>
                  <a:schemeClr val="tx1"/>
                </a:solidFill>
                <a:effectLst/>
                <a:ea typeface="Times New Roman" pitchFamily="18" charset="0"/>
                <a:cs typeface="Arial" pitchFamily="34" charset="0"/>
              </a:rPr>
              <a:t>Χημικά, ηλεκτρικά, μηχανικά, θερμικά, κ.ά.  ερεθίσματα μπορούν να προκαλέσουν τη δημιουργία νευρικής ώσης, δηλαδή τη δημιουργία ενός κύματος ηλεκτρικής δραστηριότητας, που παράγεται στη μεμβράνη του νευρώνα και διαδίδεται κατά μήκος του. </a:t>
            </a:r>
            <a:endParaRPr kumimoji="0" lang="el-GR" sz="1600" b="0" i="0" u="none" strike="noStrike" cap="none" normalizeH="0" baseline="0" dirty="0" smtClean="0">
              <a:ln>
                <a:noFill/>
              </a:ln>
              <a:solidFill>
                <a:schemeClr val="tx1"/>
              </a:solidFill>
              <a:effectLst/>
              <a:cs typeface="Arial" pitchFamily="34" charset="0"/>
            </a:endParaRPr>
          </a:p>
          <a:p>
            <a:pPr marL="0" marR="0" lvl="0" indent="90488" algn="just" defTabSz="914400" rtl="0" eaLnBrk="0" fontAlgn="base" latinLnBrk="0" hangingPunct="0">
              <a:lnSpc>
                <a:spcPct val="100000"/>
              </a:lnSpc>
              <a:spcBef>
                <a:spcPct val="0"/>
              </a:spcBef>
              <a:spcAft>
                <a:spcPct val="0"/>
              </a:spcAft>
              <a:buClrTx/>
              <a:buSzTx/>
              <a:buFontTx/>
              <a:buNone/>
              <a:tabLst>
                <a:tab pos="5273675" algn="l"/>
              </a:tabLst>
            </a:pPr>
            <a:r>
              <a:rPr kumimoji="0" lang="el-GR" sz="1600" b="0" i="0" u="none" strike="noStrike" cap="none" normalizeH="0" baseline="0" dirty="0" smtClean="0">
                <a:ln>
                  <a:noFill/>
                </a:ln>
                <a:solidFill>
                  <a:schemeClr val="tx1"/>
                </a:solidFill>
                <a:effectLst/>
                <a:ea typeface="Times New Roman" pitchFamily="18" charset="0"/>
                <a:cs typeface="Arial" pitchFamily="34" charset="0"/>
              </a:rPr>
              <a:t>Όταν ένας νευρώνας βρίσκεται σε ηρεμία, δεν δέχεται δηλαδή ερεθίσματα ή δέχεται αλλά η έντασή τους είναι μικρότερη από κάποια οριακή τιμή ανάμεσα στην εξωτερική και την εσωτερική επιφάνεια της κυτταρικής του μεμβράνης υπάρχει διαφορά δυναμικού. Στην εξωτερική επιφάνεια της μεμβράνης υπάρχει υψηλή συγκέντρωση ιόντων νατρίου, ενώ στην εσωτερική επιφάνεια υπάρχει μεγάλη συγκέντρωση ιόντων καλίου και αρνητικών ιόντων. Όταν ένας νευρώνας δεχτεί σε κάποιο σημείο της μεμβράνης του ερέθισμα με ένταση μεγαλύτερη από μια συγκεκριμένη τιμή, τότε στο σημείο αυτό αυξάνεται για 1 </a:t>
            </a:r>
            <a:r>
              <a:rPr kumimoji="0" lang="en-US" sz="1600" b="0" i="0" u="none" strike="noStrike" cap="none" normalizeH="0" baseline="0" dirty="0" err="1" smtClean="0">
                <a:ln>
                  <a:noFill/>
                </a:ln>
                <a:solidFill>
                  <a:schemeClr val="tx1"/>
                </a:solidFill>
                <a:effectLst/>
                <a:ea typeface="Times New Roman" pitchFamily="18" charset="0"/>
                <a:cs typeface="Arial" pitchFamily="34" charset="0"/>
              </a:rPr>
              <a:t>msec</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 η διαπερατότητα της μεμβράνης σε ιόντα νατρίου. Τα ιόντα νατρίου εισρέουν μαζικά στο κύτταρο και η εσωτερική μεμβράνη φορτίζεται θετικά σε σχέση με την εξωτερική. Οι σύντομες μεταβολές στο δυναμικό της μεμβράνης προκαλούν αντίστοιχες αλλαγές σε γειτονικές περιοχές της μεμβράνης.</a:t>
            </a:r>
            <a:endParaRPr kumimoji="0" lang="el-GR" sz="1600" b="0" i="0" u="none" strike="noStrike" cap="none" normalizeH="0" baseline="0" dirty="0" smtClean="0">
              <a:ln>
                <a:noFill/>
              </a:ln>
              <a:solidFill>
                <a:schemeClr val="tx1"/>
              </a:solidFill>
              <a:effectLst/>
              <a:cs typeface="Arial" pitchFamily="34" charset="0"/>
            </a:endParaRPr>
          </a:p>
          <a:p>
            <a:pPr marL="0" marR="0" lvl="0" indent="90488" algn="just" defTabSz="914400" rtl="0" eaLnBrk="0" fontAlgn="base" latinLnBrk="0" hangingPunct="0">
              <a:lnSpc>
                <a:spcPct val="100000"/>
              </a:lnSpc>
              <a:spcBef>
                <a:spcPct val="0"/>
              </a:spcBef>
              <a:spcAft>
                <a:spcPct val="0"/>
              </a:spcAft>
              <a:buClrTx/>
              <a:buSzTx/>
              <a:buFontTx/>
              <a:buNone/>
              <a:tabLst>
                <a:tab pos="5273675" algn="l"/>
              </a:tabLst>
            </a:pPr>
            <a:r>
              <a:rPr kumimoji="0" lang="el-GR" sz="1600" b="0" i="0" u="none" strike="noStrike" cap="none" normalizeH="0" baseline="0" dirty="0" smtClean="0">
                <a:ln>
                  <a:noFill/>
                </a:ln>
                <a:solidFill>
                  <a:schemeClr val="tx1"/>
                </a:solidFill>
                <a:effectLst/>
                <a:ea typeface="Times New Roman" pitchFamily="18" charset="0"/>
                <a:cs typeface="Arial" pitchFamily="34" charset="0"/>
              </a:rPr>
              <a:t>(</a:t>
            </a:r>
            <a:r>
              <a:rPr kumimoji="0" lang="el-GR" sz="1600" b="0" i="0" u="none" strike="noStrike" cap="none" normalizeH="0" baseline="0" dirty="0" smtClean="0">
                <a:ln>
                  <a:noFill/>
                </a:ln>
                <a:solidFill>
                  <a:schemeClr val="tx1"/>
                </a:solidFill>
                <a:effectLst/>
                <a:ea typeface="Times New Roman" pitchFamily="18" charset="0"/>
                <a:cs typeface="Arial" pitchFamily="34" charset="0"/>
                <a:hlinkClick r:id="rId3"/>
              </a:rPr>
              <a:t>http://photodentro.edu.gr/lor/r/8521/6662?locale=el</a:t>
            </a:r>
            <a:r>
              <a:rPr kumimoji="0" lang="el-GR" sz="1600" b="0" i="0" u="none" strike="noStrike" cap="none" normalizeH="0" baseline="0" dirty="0" smtClean="0">
                <a:ln>
                  <a:noFill/>
                </a:ln>
                <a:solidFill>
                  <a:schemeClr val="tx1"/>
                </a:solidFill>
                <a:effectLst/>
                <a:ea typeface="Times New Roman" pitchFamily="18" charset="0"/>
                <a:cs typeface="Arial" pitchFamily="34" charset="0"/>
              </a:rPr>
              <a:t>)</a:t>
            </a:r>
            <a:endParaRPr kumimoji="0" lang="el-GR" sz="16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2169</Words>
  <Application>Microsoft Office PowerPoint</Application>
  <PresentationFormat>Προβολή στην οθόνη (4:3)</PresentationFormat>
  <Paragraphs>397</Paragraphs>
  <Slides>21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Θέμα του Office</vt:lpstr>
      <vt:lpstr>Δράση   Αναδιάρθρωση και εξορθολογισμός διδακτέας ύλης  Βιολογίας Γυμνασίου - ΓΕΛ</vt:lpstr>
      <vt:lpstr>Βιολογία Ημερήσιου και Εσπερινού ΓΕΛ τάξεις Α΄, Β΄ </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Δράση   Αναδιάρθρωση και εξορθολογισμός διδακτέας ύλης  Βιολογίας Γυμνασίου - ΓΕΛ</dc:title>
  <dc:creator>mdokopoulou</dc:creator>
  <cp:lastModifiedBy>gfermeli</cp:lastModifiedBy>
  <cp:revision>1</cp:revision>
  <dcterms:created xsi:type="dcterms:W3CDTF">2016-09-22T06:21:37Z</dcterms:created>
  <dcterms:modified xsi:type="dcterms:W3CDTF">2016-09-22T07:36:54Z</dcterms:modified>
</cp:coreProperties>
</file>