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4"/>
  </p:notesMasterIdLst>
  <p:sldIdLst>
    <p:sldId id="256" r:id="rId2"/>
    <p:sldId id="284" r:id="rId3"/>
    <p:sldId id="285" r:id="rId4"/>
    <p:sldId id="286" r:id="rId5"/>
    <p:sldId id="287" r:id="rId6"/>
    <p:sldId id="290" r:id="rId7"/>
    <p:sldId id="288" r:id="rId8"/>
    <p:sldId id="289" r:id="rId9"/>
    <p:sldId id="293" r:id="rId10"/>
    <p:sldId id="273" r:id="rId11"/>
    <p:sldId id="275" r:id="rId12"/>
    <p:sldId id="291" r:id="rId13"/>
    <p:sldId id="294" r:id="rId14"/>
    <p:sldId id="295" r:id="rId15"/>
    <p:sldId id="296" r:id="rId16"/>
    <p:sldId id="297" r:id="rId17"/>
    <p:sldId id="298" r:id="rId18"/>
    <p:sldId id="299" r:id="rId19"/>
    <p:sldId id="300" r:id="rId20"/>
    <p:sldId id="301" r:id="rId21"/>
    <p:sldId id="302" r:id="rId22"/>
    <p:sldId id="303" r:id="rId2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7"/>
    <p:restoredTop sz="91231" autoAdjust="0"/>
  </p:normalViewPr>
  <p:slideViewPr>
    <p:cSldViewPr>
      <p:cViewPr varScale="1">
        <p:scale>
          <a:sx n="106" d="100"/>
          <a:sy n="106" d="100"/>
        </p:scale>
        <p:origin x="176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46B1A7-6FED-4025-839E-D8CE785EAE5C}" type="datetimeFigureOut">
              <a:rPr lang="el-GR" smtClean="0"/>
              <a:t>30/11/2018</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733834-A6FD-41AA-BB5D-D997445583AA}" type="slidenum">
              <a:rPr lang="el-GR" smtClean="0"/>
              <a:t>‹#›</a:t>
            </a:fld>
            <a:endParaRPr lang="el-GR"/>
          </a:p>
        </p:txBody>
      </p:sp>
    </p:spTree>
    <p:extLst>
      <p:ext uri="{BB962C8B-B14F-4D97-AF65-F5344CB8AC3E}">
        <p14:creationId xmlns:p14="http://schemas.microsoft.com/office/powerpoint/2010/main" val="149708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733834-A6FD-41AA-BB5D-D997445583AA}" type="slidenum">
              <a:rPr lang="el-GR" smtClean="0"/>
              <a:t>1</a:t>
            </a:fld>
            <a:endParaRPr lang="el-GR"/>
          </a:p>
        </p:txBody>
      </p:sp>
    </p:spTree>
    <p:extLst>
      <p:ext uri="{BB962C8B-B14F-4D97-AF65-F5344CB8AC3E}">
        <p14:creationId xmlns:p14="http://schemas.microsoft.com/office/powerpoint/2010/main" val="272962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F733834-A6FD-41AA-BB5D-D997445583AA}" type="slidenum">
              <a:rPr lang="el-GR" smtClean="0"/>
              <a:t>11</a:t>
            </a:fld>
            <a:endParaRPr lang="el-GR"/>
          </a:p>
        </p:txBody>
      </p:sp>
    </p:spTree>
    <p:extLst>
      <p:ext uri="{BB962C8B-B14F-4D97-AF65-F5344CB8AC3E}">
        <p14:creationId xmlns:p14="http://schemas.microsoft.com/office/powerpoint/2010/main" val="11133032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F733834-A6FD-41AA-BB5D-D997445583AA}" type="slidenum">
              <a:rPr lang="el-GR" smtClean="0"/>
              <a:t>12</a:t>
            </a:fld>
            <a:endParaRPr lang="el-GR"/>
          </a:p>
        </p:txBody>
      </p:sp>
    </p:spTree>
    <p:extLst>
      <p:ext uri="{BB962C8B-B14F-4D97-AF65-F5344CB8AC3E}">
        <p14:creationId xmlns:p14="http://schemas.microsoft.com/office/powerpoint/2010/main" val="3876974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F733834-A6FD-41AA-BB5D-D997445583AA}" type="slidenum">
              <a:rPr lang="el-GR" smtClean="0"/>
              <a:t>2</a:t>
            </a:fld>
            <a:endParaRPr lang="el-GR"/>
          </a:p>
        </p:txBody>
      </p:sp>
    </p:spTree>
    <p:extLst>
      <p:ext uri="{BB962C8B-B14F-4D97-AF65-F5344CB8AC3E}">
        <p14:creationId xmlns:p14="http://schemas.microsoft.com/office/powerpoint/2010/main" val="3515826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F733834-A6FD-41AA-BB5D-D997445583AA}" type="slidenum">
              <a:rPr lang="el-GR" smtClean="0"/>
              <a:t>3</a:t>
            </a:fld>
            <a:endParaRPr lang="el-GR"/>
          </a:p>
        </p:txBody>
      </p:sp>
    </p:spTree>
    <p:extLst>
      <p:ext uri="{BB962C8B-B14F-4D97-AF65-F5344CB8AC3E}">
        <p14:creationId xmlns:p14="http://schemas.microsoft.com/office/powerpoint/2010/main" val="3091786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F733834-A6FD-41AA-BB5D-D997445583AA}" type="slidenum">
              <a:rPr lang="el-GR" smtClean="0"/>
              <a:t>4</a:t>
            </a:fld>
            <a:endParaRPr lang="el-GR"/>
          </a:p>
        </p:txBody>
      </p:sp>
    </p:spTree>
    <p:extLst>
      <p:ext uri="{BB962C8B-B14F-4D97-AF65-F5344CB8AC3E}">
        <p14:creationId xmlns:p14="http://schemas.microsoft.com/office/powerpoint/2010/main" val="3873607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F733834-A6FD-41AA-BB5D-D997445583AA}" type="slidenum">
              <a:rPr lang="el-GR" smtClean="0"/>
              <a:t>5</a:t>
            </a:fld>
            <a:endParaRPr lang="el-GR"/>
          </a:p>
        </p:txBody>
      </p:sp>
    </p:spTree>
    <p:extLst>
      <p:ext uri="{BB962C8B-B14F-4D97-AF65-F5344CB8AC3E}">
        <p14:creationId xmlns:p14="http://schemas.microsoft.com/office/powerpoint/2010/main" val="4114842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Ευκαιρίες</a:t>
            </a:r>
            <a:r>
              <a:rPr lang="el-GR" baseline="0" dirty="0" smtClean="0"/>
              <a:t> στα παιδιά να μιλήσουν για τα μαθηματικά, να </a:t>
            </a:r>
            <a:r>
              <a:rPr lang="el-GR" baseline="0" dirty="0" err="1" smtClean="0"/>
              <a:t>αναστοχαστούν</a:t>
            </a:r>
            <a:endParaRPr lang="el-GR" dirty="0"/>
          </a:p>
        </p:txBody>
      </p:sp>
      <p:sp>
        <p:nvSpPr>
          <p:cNvPr id="4" name="Θέση αριθμού διαφάνειας 3"/>
          <p:cNvSpPr>
            <a:spLocks noGrp="1"/>
          </p:cNvSpPr>
          <p:nvPr>
            <p:ph type="sldNum" sz="quarter" idx="10"/>
          </p:nvPr>
        </p:nvSpPr>
        <p:spPr/>
        <p:txBody>
          <a:bodyPr/>
          <a:lstStyle/>
          <a:p>
            <a:fld id="{FF733834-A6FD-41AA-BB5D-D997445583AA}" type="slidenum">
              <a:rPr lang="el-GR" smtClean="0"/>
              <a:t>6</a:t>
            </a:fld>
            <a:endParaRPr lang="el-GR"/>
          </a:p>
        </p:txBody>
      </p:sp>
    </p:spTree>
    <p:extLst>
      <p:ext uri="{BB962C8B-B14F-4D97-AF65-F5344CB8AC3E}">
        <p14:creationId xmlns:p14="http://schemas.microsoft.com/office/powerpoint/2010/main" val="3687902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Ικανότητα λήψης αποφάσεων και </a:t>
            </a:r>
            <a:r>
              <a:rPr lang="el-GR" dirty="0" err="1" smtClean="0"/>
              <a:t>επίλύσης</a:t>
            </a:r>
            <a:r>
              <a:rPr lang="el-GR" dirty="0" smtClean="0"/>
              <a:t> προβλημάτων, </a:t>
            </a:r>
            <a:r>
              <a:rPr lang="el-GR" dirty="0" err="1" smtClean="0"/>
              <a:t>μεταγνωστικές</a:t>
            </a:r>
            <a:r>
              <a:rPr lang="el-GR" dirty="0" smtClean="0"/>
              <a:t> στρατηγικές</a:t>
            </a:r>
            <a:endParaRPr lang="el-GR" dirty="0"/>
          </a:p>
        </p:txBody>
      </p:sp>
      <p:sp>
        <p:nvSpPr>
          <p:cNvPr id="4" name="Θέση αριθμού διαφάνειας 3"/>
          <p:cNvSpPr>
            <a:spLocks noGrp="1"/>
          </p:cNvSpPr>
          <p:nvPr>
            <p:ph type="sldNum" sz="quarter" idx="10"/>
          </p:nvPr>
        </p:nvSpPr>
        <p:spPr/>
        <p:txBody>
          <a:bodyPr/>
          <a:lstStyle/>
          <a:p>
            <a:fld id="{FF733834-A6FD-41AA-BB5D-D997445583AA}" type="slidenum">
              <a:rPr lang="el-GR" smtClean="0"/>
              <a:t>7</a:t>
            </a:fld>
            <a:endParaRPr lang="el-GR"/>
          </a:p>
        </p:txBody>
      </p:sp>
    </p:spTree>
    <p:extLst>
      <p:ext uri="{BB962C8B-B14F-4D97-AF65-F5344CB8AC3E}">
        <p14:creationId xmlns:p14="http://schemas.microsoft.com/office/powerpoint/2010/main" val="42577495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F733834-A6FD-41AA-BB5D-D997445583AA}" type="slidenum">
              <a:rPr lang="el-GR" smtClean="0"/>
              <a:t>9</a:t>
            </a:fld>
            <a:endParaRPr lang="el-GR"/>
          </a:p>
        </p:txBody>
      </p:sp>
    </p:spTree>
    <p:extLst>
      <p:ext uri="{BB962C8B-B14F-4D97-AF65-F5344CB8AC3E}">
        <p14:creationId xmlns:p14="http://schemas.microsoft.com/office/powerpoint/2010/main" val="7916489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Δυναμικός</a:t>
            </a:r>
            <a:endParaRPr lang="el-GR" dirty="0"/>
          </a:p>
        </p:txBody>
      </p:sp>
      <p:sp>
        <p:nvSpPr>
          <p:cNvPr id="4" name="Θέση αριθμού διαφάνειας 3"/>
          <p:cNvSpPr>
            <a:spLocks noGrp="1"/>
          </p:cNvSpPr>
          <p:nvPr>
            <p:ph type="sldNum" sz="quarter" idx="10"/>
          </p:nvPr>
        </p:nvSpPr>
        <p:spPr/>
        <p:txBody>
          <a:bodyPr/>
          <a:lstStyle/>
          <a:p>
            <a:fld id="{FF733834-A6FD-41AA-BB5D-D997445583AA}" type="slidenum">
              <a:rPr lang="el-GR" smtClean="0"/>
              <a:t>10</a:t>
            </a:fld>
            <a:endParaRPr lang="el-GR"/>
          </a:p>
        </p:txBody>
      </p:sp>
    </p:spTree>
    <p:extLst>
      <p:ext uri="{BB962C8B-B14F-4D97-AF65-F5344CB8AC3E}">
        <p14:creationId xmlns:p14="http://schemas.microsoft.com/office/powerpoint/2010/main" val="1121705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8" name="Τίτλος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l-GR" smtClean="0"/>
              <a:t>Στυλ κύριου τίτλου</a:t>
            </a:r>
            <a:endParaRPr kumimoji="0" lang="en-US"/>
          </a:p>
        </p:txBody>
      </p:sp>
      <p:sp>
        <p:nvSpPr>
          <p:cNvPr id="9" name="Υπότιτλος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Στυλ κύριου υπότιτλου</a:t>
            </a:r>
            <a:endParaRPr kumimoji="0" lang="en-US"/>
          </a:p>
        </p:txBody>
      </p:sp>
      <p:sp>
        <p:nvSpPr>
          <p:cNvPr id="28" name="Θέση ημερομηνίας 27"/>
          <p:cNvSpPr>
            <a:spLocks noGrp="1"/>
          </p:cNvSpPr>
          <p:nvPr>
            <p:ph type="dt" sz="half" idx="10"/>
          </p:nvPr>
        </p:nvSpPr>
        <p:spPr>
          <a:xfrm>
            <a:off x="6400800" y="6355080"/>
            <a:ext cx="2286000" cy="365760"/>
          </a:xfrm>
        </p:spPr>
        <p:txBody>
          <a:bodyPr/>
          <a:lstStyle>
            <a:lvl1pPr>
              <a:defRPr sz="1400"/>
            </a:lvl1pPr>
          </a:lstStyle>
          <a:p>
            <a:fld id="{5AACC6ED-1F93-459A-920D-9BE3FBFE2B12}" type="datetimeFigureOut">
              <a:rPr lang="el-GR" smtClean="0"/>
              <a:t>30/11/2018</a:t>
            </a:fld>
            <a:endParaRPr lang="el-GR"/>
          </a:p>
        </p:txBody>
      </p:sp>
      <p:sp>
        <p:nvSpPr>
          <p:cNvPr id="17" name="Θέση υποσέλιδου 16"/>
          <p:cNvSpPr>
            <a:spLocks noGrp="1"/>
          </p:cNvSpPr>
          <p:nvPr>
            <p:ph type="ftr" sz="quarter" idx="11"/>
          </p:nvPr>
        </p:nvSpPr>
        <p:spPr>
          <a:xfrm>
            <a:off x="2898648" y="6355080"/>
            <a:ext cx="3474720" cy="365760"/>
          </a:xfrm>
        </p:spPr>
        <p:txBody>
          <a:bodyPr/>
          <a:lstStyle/>
          <a:p>
            <a:endParaRPr lang="el-GR"/>
          </a:p>
        </p:txBody>
      </p:sp>
      <p:sp>
        <p:nvSpPr>
          <p:cNvPr id="29" name="Θέση αριθμού διαφάνειας 28"/>
          <p:cNvSpPr>
            <a:spLocks noGrp="1"/>
          </p:cNvSpPr>
          <p:nvPr>
            <p:ph type="sldNum" sz="quarter" idx="12"/>
          </p:nvPr>
        </p:nvSpPr>
        <p:spPr>
          <a:xfrm>
            <a:off x="1216152" y="6355080"/>
            <a:ext cx="1219200" cy="365760"/>
          </a:xfrm>
        </p:spPr>
        <p:txBody>
          <a:bodyPr/>
          <a:lstStyle/>
          <a:p>
            <a:fld id="{4C458433-4519-44B2-BFAD-B10AA424BE70}" type="slidenum">
              <a:rPr lang="el-GR" smtClean="0"/>
              <a:t>‹#›</a:t>
            </a:fld>
            <a:endParaRPr lang="el-GR"/>
          </a:p>
        </p:txBody>
      </p:sp>
      <p:sp>
        <p:nvSpPr>
          <p:cNvPr id="21" name="Ορθογώνιο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Ορθογώνιο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Ορθογώνιο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Ορθογώνιο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3" name="Θέση κατακόρυφου κειμένου 2"/>
          <p:cNvSpPr>
            <a:spLocks noGrp="1"/>
          </p:cNvSpPr>
          <p:nvPr>
            <p:ph type="body" orient="vert" idx="1"/>
          </p:nvPr>
        </p:nvSpPr>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p>
            <a:fld id="{5AACC6ED-1F93-459A-920D-9BE3FBFE2B12}" type="datetimeFigureOut">
              <a:rPr lang="el-GR" smtClean="0"/>
              <a:t>30/11/2018</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4C458433-4519-44B2-BFAD-B10AA424BE70}"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kumimoji="0" lang="el-GR" smtClean="0"/>
              <a:t>Στυλ κύριου τίτλου</a:t>
            </a:r>
            <a:endParaRPr kumimoji="0" lang="en-US"/>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p>
            <a:fld id="{5AACC6ED-1F93-459A-920D-9BE3FBFE2B12}" type="datetimeFigureOut">
              <a:rPr lang="el-GR" smtClean="0"/>
              <a:t>30/11/2018</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4C458433-4519-44B2-BFAD-B10AA424BE70}" type="slidenum">
              <a:rPr lang="el-GR" smtClean="0"/>
              <a:t>‹#›</a:t>
            </a:fld>
            <a:endParaRPr lang="el-GR"/>
          </a:p>
        </p:txBody>
      </p:sp>
      <p:sp>
        <p:nvSpPr>
          <p:cNvPr id="7" name="Ευθεία γραμμή σύνδεσης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Ισοσκελές τρίγωνο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Ευθεία γραμμή σύνδεσης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4" name="Θέση ημερομηνίας 3"/>
          <p:cNvSpPr>
            <a:spLocks noGrp="1"/>
          </p:cNvSpPr>
          <p:nvPr>
            <p:ph type="dt" sz="half" idx="10"/>
          </p:nvPr>
        </p:nvSpPr>
        <p:spPr/>
        <p:txBody>
          <a:bodyPr/>
          <a:lstStyle/>
          <a:p>
            <a:fld id="{5AACC6ED-1F93-459A-920D-9BE3FBFE2B12}" type="datetimeFigureOut">
              <a:rPr lang="el-GR" smtClean="0"/>
              <a:t>30/11/2018</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4C458433-4519-44B2-BFAD-B10AA424BE70}" type="slidenum">
              <a:rPr lang="el-GR" smtClean="0"/>
              <a:t>‹#›</a:t>
            </a:fld>
            <a:endParaRPr lang="el-GR"/>
          </a:p>
        </p:txBody>
      </p:sp>
      <p:sp>
        <p:nvSpPr>
          <p:cNvPr id="8" name="Θέση περιεχομένου 7"/>
          <p:cNvSpPr>
            <a:spLocks noGrp="1"/>
          </p:cNvSpPr>
          <p:nvPr>
            <p:ph sz="quarter" idx="1"/>
          </p:nvPr>
        </p:nvSpPr>
        <p:spPr>
          <a:xfrm>
            <a:off x="457200" y="1219200"/>
            <a:ext cx="8229600" cy="4937760"/>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1">
        <a:schemeClr val="bg2"/>
      </p:bgRef>
    </p:bg>
    <p:spTree>
      <p:nvGrpSpPr>
        <p:cNvPr id="1" name=""/>
        <p:cNvGrpSpPr/>
        <p:nvPr/>
      </p:nvGrpSpPr>
      <p:grpSpPr>
        <a:xfrm>
          <a:off x="0" y="0"/>
          <a:ext cx="0" cy="0"/>
          <a:chOff x="0" y="0"/>
          <a:chExt cx="0" cy="0"/>
        </a:xfrm>
      </p:grpSpPr>
      <p:sp>
        <p:nvSpPr>
          <p:cNvPr id="2" name="Τίτλος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l-GR" smtClean="0"/>
              <a:t>Στυλ κύριου τίτλου</a:t>
            </a:r>
            <a:endParaRPr kumimoji="0" lang="en-US"/>
          </a:p>
        </p:txBody>
      </p:sp>
      <p:sp>
        <p:nvSpPr>
          <p:cNvPr id="3" name="Θέση κειμένου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Στυλ υποδείγματος κειμένου</a:t>
            </a:r>
          </a:p>
        </p:txBody>
      </p:sp>
      <p:sp>
        <p:nvSpPr>
          <p:cNvPr id="4" name="Θέση ημερομηνίας 3"/>
          <p:cNvSpPr>
            <a:spLocks noGrp="1"/>
          </p:cNvSpPr>
          <p:nvPr>
            <p:ph type="dt" sz="half" idx="10"/>
          </p:nvPr>
        </p:nvSpPr>
        <p:spPr>
          <a:xfrm>
            <a:off x="6400800" y="6355080"/>
            <a:ext cx="2286000" cy="365760"/>
          </a:xfrm>
        </p:spPr>
        <p:txBody>
          <a:bodyPr/>
          <a:lstStyle/>
          <a:p>
            <a:fld id="{5AACC6ED-1F93-459A-920D-9BE3FBFE2B12}" type="datetimeFigureOut">
              <a:rPr lang="el-GR" smtClean="0"/>
              <a:t>30/11/2018</a:t>
            </a:fld>
            <a:endParaRPr lang="el-GR"/>
          </a:p>
        </p:txBody>
      </p:sp>
      <p:sp>
        <p:nvSpPr>
          <p:cNvPr id="5" name="Θέση υποσέλιδου 4"/>
          <p:cNvSpPr>
            <a:spLocks noGrp="1"/>
          </p:cNvSpPr>
          <p:nvPr>
            <p:ph type="ftr" sz="quarter" idx="11"/>
          </p:nvPr>
        </p:nvSpPr>
        <p:spPr>
          <a:xfrm>
            <a:off x="2898648" y="6355080"/>
            <a:ext cx="3474720" cy="365760"/>
          </a:xfrm>
        </p:spPr>
        <p:txBody>
          <a:bodyPr/>
          <a:lstStyle/>
          <a:p>
            <a:endParaRPr lang="el-GR"/>
          </a:p>
        </p:txBody>
      </p:sp>
      <p:sp>
        <p:nvSpPr>
          <p:cNvPr id="6" name="Θέση αριθμού διαφάνειας 5"/>
          <p:cNvSpPr>
            <a:spLocks noGrp="1"/>
          </p:cNvSpPr>
          <p:nvPr>
            <p:ph type="sldNum" sz="quarter" idx="12"/>
          </p:nvPr>
        </p:nvSpPr>
        <p:spPr>
          <a:xfrm>
            <a:off x="1069848" y="6355080"/>
            <a:ext cx="1520952" cy="365760"/>
          </a:xfrm>
        </p:spPr>
        <p:txBody>
          <a:bodyPr/>
          <a:lstStyle/>
          <a:p>
            <a:fld id="{4C458433-4519-44B2-BFAD-B10AA424BE70}" type="slidenum">
              <a:rPr lang="el-GR" smtClean="0"/>
              <a:t>‹#›</a:t>
            </a:fld>
            <a:endParaRPr lang="el-GR"/>
          </a:p>
        </p:txBody>
      </p:sp>
      <p:sp>
        <p:nvSpPr>
          <p:cNvPr id="7" name="Ορθογώνιο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Ορθογώνιο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28600"/>
            <a:ext cx="8229600" cy="914400"/>
          </a:xfrm>
        </p:spPr>
        <p:txBody>
          <a:bodyPr/>
          <a:lstStyle/>
          <a:p>
            <a:r>
              <a:rPr kumimoji="0" lang="el-GR" smtClean="0"/>
              <a:t>Στυλ κύριου τίτλου</a:t>
            </a:r>
            <a:endParaRPr kumimoji="0" lang="en-US"/>
          </a:p>
        </p:txBody>
      </p:sp>
      <p:sp>
        <p:nvSpPr>
          <p:cNvPr id="5" name="Θέση ημερομηνίας 4"/>
          <p:cNvSpPr>
            <a:spLocks noGrp="1"/>
          </p:cNvSpPr>
          <p:nvPr>
            <p:ph type="dt" sz="half" idx="10"/>
          </p:nvPr>
        </p:nvSpPr>
        <p:spPr/>
        <p:txBody>
          <a:bodyPr/>
          <a:lstStyle/>
          <a:p>
            <a:fld id="{5AACC6ED-1F93-459A-920D-9BE3FBFE2B12}" type="datetimeFigureOut">
              <a:rPr lang="el-GR" smtClean="0"/>
              <a:t>30/11/2018</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4C458433-4519-44B2-BFAD-B10AA424BE70}" type="slidenum">
              <a:rPr lang="el-GR" smtClean="0"/>
              <a:t>‹#›</a:t>
            </a:fld>
            <a:endParaRPr lang="el-GR"/>
          </a:p>
        </p:txBody>
      </p:sp>
      <p:sp>
        <p:nvSpPr>
          <p:cNvPr id="9" name="Θέση περιεχομένου 8"/>
          <p:cNvSpPr>
            <a:spLocks noGrp="1"/>
          </p:cNvSpPr>
          <p:nvPr>
            <p:ph sz="quarter" idx="1"/>
          </p:nvPr>
        </p:nvSpPr>
        <p:spPr>
          <a:xfrm>
            <a:off x="457200" y="1219200"/>
            <a:ext cx="4041648" cy="4937760"/>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Θέση περιεχομένου 10"/>
          <p:cNvSpPr>
            <a:spLocks noGrp="1"/>
          </p:cNvSpPr>
          <p:nvPr>
            <p:ph sz="quarter" idx="2"/>
          </p:nvPr>
        </p:nvSpPr>
        <p:spPr>
          <a:xfrm>
            <a:off x="4632198" y="1216152"/>
            <a:ext cx="4041648" cy="4937760"/>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28600"/>
            <a:ext cx="8229600" cy="914400"/>
          </a:xfrm>
        </p:spPr>
        <p:txBody>
          <a:bodyPr anchor="ctr"/>
          <a:lstStyle>
            <a:lvl1pPr>
              <a:defRPr/>
            </a:lvl1pPr>
          </a:lstStyle>
          <a:p>
            <a:r>
              <a:rPr kumimoji="0" lang="el-GR" smtClean="0"/>
              <a:t>Στυλ κύριου τίτλου</a:t>
            </a:r>
            <a:endParaRPr kumimoji="0" lang="en-US"/>
          </a:p>
        </p:txBody>
      </p:sp>
      <p:sp>
        <p:nvSpPr>
          <p:cNvPr id="3" name="Θέση κειμένου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Στυλ υποδείγματος κειμένου</a:t>
            </a:r>
          </a:p>
        </p:txBody>
      </p:sp>
      <p:sp>
        <p:nvSpPr>
          <p:cNvPr id="4" name="Θέση κειμένου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Στυλ υποδείγματος κειμένου</a:t>
            </a:r>
          </a:p>
        </p:txBody>
      </p:sp>
      <p:sp>
        <p:nvSpPr>
          <p:cNvPr id="7" name="Θέση ημερομηνίας 6"/>
          <p:cNvSpPr>
            <a:spLocks noGrp="1"/>
          </p:cNvSpPr>
          <p:nvPr>
            <p:ph type="dt" sz="half" idx="10"/>
          </p:nvPr>
        </p:nvSpPr>
        <p:spPr/>
        <p:txBody>
          <a:bodyPr/>
          <a:lstStyle/>
          <a:p>
            <a:fld id="{5AACC6ED-1F93-459A-920D-9BE3FBFE2B12}" type="datetimeFigureOut">
              <a:rPr lang="el-GR" smtClean="0"/>
              <a:t>30/11/2018</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4C458433-4519-44B2-BFAD-B10AA424BE70}" type="slidenum">
              <a:rPr lang="el-GR" smtClean="0"/>
              <a:t>‹#›</a:t>
            </a:fld>
            <a:endParaRPr lang="el-GR"/>
          </a:p>
        </p:txBody>
      </p:sp>
      <p:sp>
        <p:nvSpPr>
          <p:cNvPr id="11" name="Θέση περιεχομένου 10"/>
          <p:cNvSpPr>
            <a:spLocks noGrp="1"/>
          </p:cNvSpPr>
          <p:nvPr>
            <p:ph sz="quarter" idx="2"/>
          </p:nvPr>
        </p:nvSpPr>
        <p:spPr>
          <a:xfrm>
            <a:off x="457200" y="2133600"/>
            <a:ext cx="4038600" cy="4038600"/>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Θέση περιεχομένου 12"/>
          <p:cNvSpPr>
            <a:spLocks noGrp="1"/>
          </p:cNvSpPr>
          <p:nvPr>
            <p:ph sz="quarter" idx="4"/>
          </p:nvPr>
        </p:nvSpPr>
        <p:spPr>
          <a:xfrm>
            <a:off x="4648200" y="2133600"/>
            <a:ext cx="4038600" cy="4038600"/>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28600"/>
            <a:ext cx="8229600" cy="914400"/>
          </a:xfrm>
        </p:spPr>
        <p:txBody>
          <a:bodyPr/>
          <a:lstStyle/>
          <a:p>
            <a:r>
              <a:rPr kumimoji="0" lang="el-GR" smtClean="0"/>
              <a:t>Στυλ κύριου τίτλου</a:t>
            </a:r>
            <a:endParaRPr kumimoji="0" lang="en-US"/>
          </a:p>
        </p:txBody>
      </p:sp>
      <p:sp>
        <p:nvSpPr>
          <p:cNvPr id="3" name="Θέση ημερομηνίας 2"/>
          <p:cNvSpPr>
            <a:spLocks noGrp="1"/>
          </p:cNvSpPr>
          <p:nvPr>
            <p:ph type="dt" sz="half" idx="10"/>
          </p:nvPr>
        </p:nvSpPr>
        <p:spPr/>
        <p:txBody>
          <a:bodyPr/>
          <a:lstStyle/>
          <a:p>
            <a:fld id="{5AACC6ED-1F93-459A-920D-9BE3FBFE2B12}" type="datetimeFigureOut">
              <a:rPr lang="el-GR" smtClean="0"/>
              <a:t>30/11/2018</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4C458433-4519-44B2-BFAD-B10AA424BE70}" type="slidenum">
              <a:rPr lang="el-GR" smtClean="0"/>
              <a:t>‹#›</a:t>
            </a:fld>
            <a:endParaRPr lang="el-GR"/>
          </a:p>
        </p:txBody>
      </p:sp>
      <p:sp>
        <p:nvSpPr>
          <p:cNvPr id="6" name="Ισοσκελές τρίγωνο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5AACC6ED-1F93-459A-920D-9BE3FBFE2B12}" type="datetimeFigureOut">
              <a:rPr lang="el-GR" smtClean="0"/>
              <a:t>30/11/2018</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4C458433-4519-44B2-BFAD-B10AA424BE70}" type="slidenum">
              <a:rPr lang="el-GR" smtClean="0"/>
              <a:t>‹#›</a:t>
            </a:fld>
            <a:endParaRPr lang="el-GR"/>
          </a:p>
        </p:txBody>
      </p:sp>
      <p:sp>
        <p:nvSpPr>
          <p:cNvPr id="5" name="Ευθεία γραμμή σύνδεσης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Ισοσκελές τρίγωνο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l-GR" smtClean="0"/>
              <a:t>Στυλ κύριου τίτλου</a:t>
            </a:r>
            <a:endParaRPr kumimoji="0" lang="en-US"/>
          </a:p>
        </p:txBody>
      </p:sp>
      <p:sp>
        <p:nvSpPr>
          <p:cNvPr id="3" name="Θέση κειμένου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l-GR" smtClean="0"/>
              <a:t>Στυλ υποδείγματος κειμένου</a:t>
            </a:r>
          </a:p>
        </p:txBody>
      </p:sp>
      <p:sp>
        <p:nvSpPr>
          <p:cNvPr id="5" name="Θέση ημερομηνίας 4"/>
          <p:cNvSpPr>
            <a:spLocks noGrp="1"/>
          </p:cNvSpPr>
          <p:nvPr>
            <p:ph type="dt" sz="half" idx="10"/>
          </p:nvPr>
        </p:nvSpPr>
        <p:spPr/>
        <p:txBody>
          <a:bodyPr/>
          <a:lstStyle/>
          <a:p>
            <a:fld id="{5AACC6ED-1F93-459A-920D-9BE3FBFE2B12}" type="datetimeFigureOut">
              <a:rPr lang="el-GR" smtClean="0"/>
              <a:t>30/11/2018</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4C458433-4519-44B2-BFAD-B10AA424BE70}" type="slidenum">
              <a:rPr lang="el-GR" smtClean="0"/>
              <a:t>‹#›</a:t>
            </a:fld>
            <a:endParaRPr lang="el-GR"/>
          </a:p>
        </p:txBody>
      </p:sp>
      <p:sp>
        <p:nvSpPr>
          <p:cNvPr id="8" name="Ευθεία γραμμή σύνδεσης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Ευθεία γραμμή σύνδεσης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Ισοσκελές τρίγωνο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Θέση περιεχομένου 11"/>
          <p:cNvSpPr>
            <a:spLocks noGrp="1"/>
          </p:cNvSpPr>
          <p:nvPr>
            <p:ph sz="quarter" idx="1"/>
          </p:nvPr>
        </p:nvSpPr>
        <p:spPr>
          <a:xfrm>
            <a:off x="304800" y="304800"/>
            <a:ext cx="5715000" cy="5715000"/>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1">
        <a:schemeClr val="bg2"/>
      </p:bgRef>
    </p:bg>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l-GR" smtClean="0"/>
              <a:t>Στυλ κύριου τίτλου</a:t>
            </a:r>
            <a:endParaRPr kumimoji="0" lang="en-US"/>
          </a:p>
        </p:txBody>
      </p:sp>
      <p:sp>
        <p:nvSpPr>
          <p:cNvPr id="3" name="Θέση εικόνας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l-GR" smtClean="0"/>
              <a:t>Κάντε κλικ στο εικονίδιο για να προσθέσετε μια εικόνα</a:t>
            </a:r>
            <a:endParaRPr kumimoji="0" lang="en-US" dirty="0"/>
          </a:p>
        </p:txBody>
      </p:sp>
      <p:sp>
        <p:nvSpPr>
          <p:cNvPr id="4" name="Θέση κειμένου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l-GR" smtClean="0"/>
              <a:t>Στυλ υποδείγματος κειμένου</a:t>
            </a:r>
          </a:p>
        </p:txBody>
      </p:sp>
      <p:sp>
        <p:nvSpPr>
          <p:cNvPr id="5" name="Θέση ημερομηνίας 4"/>
          <p:cNvSpPr>
            <a:spLocks noGrp="1"/>
          </p:cNvSpPr>
          <p:nvPr>
            <p:ph type="dt" sz="half" idx="10"/>
          </p:nvPr>
        </p:nvSpPr>
        <p:spPr/>
        <p:txBody>
          <a:bodyPr/>
          <a:lstStyle/>
          <a:p>
            <a:fld id="{5AACC6ED-1F93-459A-920D-9BE3FBFE2B12}" type="datetimeFigureOut">
              <a:rPr lang="el-GR" smtClean="0"/>
              <a:t>30/11/2018</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4C458433-4519-44B2-BFAD-B10AA424BE70}" type="slidenum">
              <a:rPr lang="el-GR" smtClean="0"/>
              <a:t>‹#›</a:t>
            </a:fld>
            <a:endParaRPr lang="el-GR"/>
          </a:p>
        </p:txBody>
      </p:sp>
      <p:sp>
        <p:nvSpPr>
          <p:cNvPr id="8" name="Ευθεία γραμμή σύνδεσης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Ισοσκελές τρίγωνο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Ορθογώνιο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Θέση τίτλου 21"/>
          <p:cNvSpPr>
            <a:spLocks noGrp="1"/>
          </p:cNvSpPr>
          <p:nvPr>
            <p:ph type="title"/>
          </p:nvPr>
        </p:nvSpPr>
        <p:spPr>
          <a:xfrm>
            <a:off x="457200" y="152400"/>
            <a:ext cx="8229600" cy="990600"/>
          </a:xfrm>
          <a:prstGeom prst="rect">
            <a:avLst/>
          </a:prstGeom>
        </p:spPr>
        <p:txBody>
          <a:bodyPr vert="horz" anchor="b" anchorCtr="0">
            <a:normAutofit/>
          </a:bodyPr>
          <a:lstStyle/>
          <a:p>
            <a:r>
              <a:rPr kumimoji="0" lang="el-GR" smtClean="0"/>
              <a:t>Στυλ κύριου τίτλου</a:t>
            </a:r>
            <a:endParaRPr kumimoji="0" lang="en-US"/>
          </a:p>
        </p:txBody>
      </p:sp>
      <p:sp>
        <p:nvSpPr>
          <p:cNvPr id="13" name="Θέση κειμένου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l-GR" smtClean="0"/>
              <a:t>Στυλ υποδείγματος κειμένου</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Θέση ημερομηνίας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5AACC6ED-1F93-459A-920D-9BE3FBFE2B12}" type="datetimeFigureOut">
              <a:rPr lang="el-GR" smtClean="0"/>
              <a:t>30/11/2018</a:t>
            </a:fld>
            <a:endParaRPr lang="el-GR"/>
          </a:p>
        </p:txBody>
      </p:sp>
      <p:sp>
        <p:nvSpPr>
          <p:cNvPr id="3" name="Θέση υποσέλιδου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l-GR"/>
          </a:p>
        </p:txBody>
      </p:sp>
      <p:sp>
        <p:nvSpPr>
          <p:cNvPr id="23" name="Θέση αριθμού διαφάνειας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4C458433-4519-44B2-BFAD-B10AA424BE70}" type="slidenum">
              <a:rPr lang="el-GR" smtClean="0"/>
              <a:t>‹#›</a:t>
            </a:fld>
            <a:endParaRPr lang="el-GR"/>
          </a:p>
        </p:txBody>
      </p:sp>
      <p:sp>
        <p:nvSpPr>
          <p:cNvPr id="28" name="Ευθεία γραμμή σύνδεσης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Ευθεία γραμμή σύνδεσης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Ισοσκελές τρίγωνο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photodentro.edu.gr/lor/r/8521/4272?locale=e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hyperlink" Target="http://photodentro.edu.gr/lor/r/8521/4270?locale=e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hyperlink" Target="http://photodentro.edu.gr/aggregator/lo/photodentro-lor-8521-4242"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1213" y="14334"/>
            <a:ext cx="2672787" cy="3616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Τίτλος 1"/>
          <p:cNvSpPr>
            <a:spLocks noGrp="1"/>
          </p:cNvSpPr>
          <p:nvPr>
            <p:ph type="ctrTitle"/>
          </p:nvPr>
        </p:nvSpPr>
        <p:spPr>
          <a:xfrm>
            <a:off x="1187624" y="3886200"/>
            <a:ext cx="6889576" cy="990600"/>
          </a:xfrm>
        </p:spPr>
        <p:txBody>
          <a:bodyPr>
            <a:normAutofit fontScale="90000"/>
          </a:bodyPr>
          <a:lstStyle/>
          <a:p>
            <a:r>
              <a:rPr lang="el-GR" dirty="0"/>
              <a:t>Ζητήματα διδακτικής διαχείρισης του διδακτικού πακέτου της Ε' </a:t>
            </a:r>
            <a:r>
              <a:rPr lang="el-GR" dirty="0" smtClean="0"/>
              <a:t>Δημοτικού</a:t>
            </a:r>
            <a:r>
              <a:rPr lang="el-GR" sz="3200" dirty="0" smtClean="0"/>
              <a:t> </a:t>
            </a:r>
            <a:endParaRPr lang="el-GR" sz="3200" dirty="0"/>
          </a:p>
        </p:txBody>
      </p:sp>
      <p:sp>
        <p:nvSpPr>
          <p:cNvPr id="3" name="Υπότιτλος 2"/>
          <p:cNvSpPr>
            <a:spLocks noGrp="1"/>
          </p:cNvSpPr>
          <p:nvPr>
            <p:ph type="subTitle" idx="1"/>
          </p:nvPr>
        </p:nvSpPr>
        <p:spPr/>
        <p:txBody>
          <a:bodyPr>
            <a:normAutofit fontScale="25000" lnSpcReduction="20000"/>
          </a:bodyPr>
          <a:lstStyle/>
          <a:p>
            <a:r>
              <a:rPr lang="el-GR" sz="9600" dirty="0"/>
              <a:t>Διδάσκοντας με στόχο την κατανόηση </a:t>
            </a:r>
            <a:r>
              <a:rPr lang="el-GR" dirty="0" smtClean="0"/>
              <a:t>΄</a:t>
            </a:r>
          </a:p>
          <a:p>
            <a:endParaRPr lang="el-GR" dirty="0"/>
          </a:p>
          <a:p>
            <a:endParaRPr lang="el-GR" dirty="0" smtClean="0"/>
          </a:p>
          <a:p>
            <a:pPr algn="r"/>
            <a:r>
              <a:rPr lang="el-GR" sz="1700" dirty="0" smtClean="0">
                <a:solidFill>
                  <a:schemeClr val="tx1"/>
                </a:solidFill>
              </a:rPr>
              <a:t> </a:t>
            </a:r>
            <a:r>
              <a:rPr lang="el-GR" sz="5600" dirty="0" smtClean="0">
                <a:solidFill>
                  <a:schemeClr val="tx1"/>
                </a:solidFill>
              </a:rPr>
              <a:t>Δρ. Μ. Λάτση – ΠΕ 70</a:t>
            </a:r>
            <a:endParaRPr lang="en-US" sz="5600" dirty="0" smtClean="0">
              <a:solidFill>
                <a:schemeClr val="tx1"/>
              </a:solidFill>
            </a:endParaRPr>
          </a:p>
          <a:p>
            <a:pPr algn="r"/>
            <a:r>
              <a:rPr lang="el-GR" sz="5600" dirty="0" err="1" smtClean="0">
                <a:solidFill>
                  <a:schemeClr val="tx1"/>
                </a:solidFill>
              </a:rPr>
              <a:t>Καθ</a:t>
            </a:r>
            <a:r>
              <a:rPr lang="el-GR" sz="5600" dirty="0" smtClean="0">
                <a:solidFill>
                  <a:schemeClr val="tx1"/>
                </a:solidFill>
              </a:rPr>
              <a:t>. Δ. </a:t>
            </a:r>
            <a:r>
              <a:rPr lang="el-GR" sz="5600" dirty="0" err="1" smtClean="0">
                <a:solidFill>
                  <a:schemeClr val="tx1"/>
                </a:solidFill>
              </a:rPr>
              <a:t>Πόταρη</a:t>
            </a:r>
            <a:r>
              <a:rPr lang="el-GR" sz="5600" dirty="0" smtClean="0">
                <a:solidFill>
                  <a:schemeClr val="tx1"/>
                </a:solidFill>
              </a:rPr>
              <a:t> - ΕΚΠΑ</a:t>
            </a:r>
          </a:p>
          <a:p>
            <a:pPr algn="r"/>
            <a:endParaRPr lang="el-GR" sz="1700" dirty="0">
              <a:solidFill>
                <a:schemeClr val="tx1"/>
              </a:solidFill>
            </a:endParaRPr>
          </a:p>
        </p:txBody>
      </p:sp>
      <p:pic>
        <p:nvPicPr>
          <p:cNvPr id="4" name="Εικόνα 3" descr="C:\Users\tlagopatis\Desktop\logo_doc.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59" y="116632"/>
            <a:ext cx="7164388"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76888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Ψηφιακά εργαλεία στο </a:t>
            </a:r>
            <a:r>
              <a:rPr lang="el-GR" dirty="0" err="1" smtClean="0"/>
              <a:t>διαδραστικό</a:t>
            </a:r>
            <a:r>
              <a:rPr lang="el-GR" dirty="0" smtClean="0"/>
              <a:t> βιβλίο των μαθηματικών</a:t>
            </a:r>
            <a:endParaRPr lang="el-GR" dirty="0"/>
          </a:p>
        </p:txBody>
      </p:sp>
      <p:sp>
        <p:nvSpPr>
          <p:cNvPr id="3" name="Θέση περιεχομένου 2"/>
          <p:cNvSpPr>
            <a:spLocks noGrp="1"/>
          </p:cNvSpPr>
          <p:nvPr>
            <p:ph sz="quarter" idx="1"/>
          </p:nvPr>
        </p:nvSpPr>
        <p:spPr>
          <a:xfrm>
            <a:off x="457200" y="1219200"/>
            <a:ext cx="8219256" cy="4937760"/>
          </a:xfrm>
        </p:spPr>
        <p:txBody>
          <a:bodyPr>
            <a:normAutofit/>
          </a:bodyPr>
          <a:lstStyle/>
          <a:p>
            <a:pPr lvl="1"/>
            <a:r>
              <a:rPr lang="el-GR" dirty="0" err="1" smtClean="0"/>
              <a:t>Μικροπειράματα</a:t>
            </a:r>
            <a:r>
              <a:rPr lang="el-GR" dirty="0" smtClean="0"/>
              <a:t> με στόχο την έμφαση στην παρατήρηση, τη διερεύνηση και τον πειραματισμό</a:t>
            </a:r>
          </a:p>
          <a:p>
            <a:pPr lvl="2"/>
            <a:r>
              <a:rPr lang="el-GR" dirty="0" smtClean="0"/>
              <a:t>π.χ. κεφ. 19 – Πολλαπλασιασμός φυσικού αριθμού ή κλάσματος με κλάσμα</a:t>
            </a:r>
            <a:endParaRPr lang="el-GR" dirty="0"/>
          </a:p>
          <a:p>
            <a:pPr lvl="2"/>
            <a:endParaRPr lang="el-GR" dirty="0" smtClean="0"/>
          </a:p>
          <a:p>
            <a:endParaRPr lang="el-GR" dirty="0"/>
          </a:p>
        </p:txBody>
      </p:sp>
      <p:pic>
        <p:nvPicPr>
          <p:cNvPr id="5" name="Picture 5">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029" t="14168" r="27973" b="-900"/>
          <a:stretch/>
        </p:blipFill>
        <p:spPr bwMode="auto">
          <a:xfrm>
            <a:off x="1619672" y="2780928"/>
            <a:ext cx="5256584" cy="32369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22422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Ψηφιακά εργαλεία στο </a:t>
            </a:r>
            <a:r>
              <a:rPr lang="el-GR" dirty="0" err="1"/>
              <a:t>διαδραστικό</a:t>
            </a:r>
            <a:r>
              <a:rPr lang="el-GR" dirty="0"/>
              <a:t> βιβλίο των μαθηματικών</a:t>
            </a:r>
          </a:p>
        </p:txBody>
      </p:sp>
      <p:sp>
        <p:nvSpPr>
          <p:cNvPr id="3" name="Θέση περιεχομένου 2"/>
          <p:cNvSpPr>
            <a:spLocks noGrp="1"/>
          </p:cNvSpPr>
          <p:nvPr>
            <p:ph sz="quarter" idx="1"/>
          </p:nvPr>
        </p:nvSpPr>
        <p:spPr/>
        <p:txBody>
          <a:bodyPr/>
          <a:lstStyle/>
          <a:p>
            <a:r>
              <a:rPr lang="el-GR" dirty="0" smtClean="0"/>
              <a:t>Δυναμικός χειρισμός γεωμετρικών αντικειμένων και σχέσεων</a:t>
            </a:r>
          </a:p>
          <a:p>
            <a:pPr lvl="1"/>
            <a:r>
              <a:rPr lang="el-GR" dirty="0" smtClean="0"/>
              <a:t>Κεφ. 42 – </a:t>
            </a:r>
            <a:r>
              <a:rPr lang="el-GR" dirty="0" err="1" smtClean="0"/>
              <a:t>Καθετότητα</a:t>
            </a:r>
            <a:r>
              <a:rPr lang="el-GR" dirty="0" smtClean="0"/>
              <a:t> – Ύψη τριγώνων</a:t>
            </a:r>
          </a:p>
          <a:p>
            <a:pPr lvl="1"/>
            <a:endParaRPr lang="el-GR" dirty="0"/>
          </a:p>
        </p:txBody>
      </p:sp>
      <p:pic>
        <p:nvPicPr>
          <p:cNvPr id="3074"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656" y="2564505"/>
            <a:ext cx="5904656" cy="3360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9245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Ψηφιακά εργαλεία στο </a:t>
            </a:r>
            <a:r>
              <a:rPr lang="el-GR" dirty="0" err="1"/>
              <a:t>διαδραστικό</a:t>
            </a:r>
            <a:r>
              <a:rPr lang="el-GR" dirty="0"/>
              <a:t> βιβλίο των μαθηματικών</a:t>
            </a:r>
          </a:p>
        </p:txBody>
      </p:sp>
      <p:sp>
        <p:nvSpPr>
          <p:cNvPr id="3" name="Θέση περιεχομένου 2"/>
          <p:cNvSpPr>
            <a:spLocks noGrp="1"/>
          </p:cNvSpPr>
          <p:nvPr>
            <p:ph sz="quarter" idx="1"/>
          </p:nvPr>
        </p:nvSpPr>
        <p:spPr/>
        <p:txBody>
          <a:bodyPr/>
          <a:lstStyle/>
          <a:p>
            <a:r>
              <a:rPr lang="el-GR" dirty="0" smtClean="0"/>
              <a:t>Κεφ. 49 – Γεωμετρικά στερεά – όγκος: Κατασκευή – δισδιάστατη και τρισδιάστατες  αναπαραστάσεις</a:t>
            </a:r>
          </a:p>
          <a:p>
            <a:endParaRPr lang="el-GR" dirty="0"/>
          </a:p>
          <a:p>
            <a:endParaRPr lang="el-GR" dirty="0"/>
          </a:p>
        </p:txBody>
      </p:sp>
      <p:pic>
        <p:nvPicPr>
          <p:cNvPr id="2051" name="Picture 3">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672" y="3212976"/>
            <a:ext cx="5005387" cy="219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6408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Ο εκπαιδευτικός και η χρήση των πόρων </a:t>
            </a:r>
            <a:endParaRPr lang="en-US" dirty="0"/>
          </a:p>
        </p:txBody>
      </p:sp>
      <p:sp>
        <p:nvSpPr>
          <p:cNvPr id="3" name="Content Placeholder 2"/>
          <p:cNvSpPr>
            <a:spLocks noGrp="1"/>
          </p:cNvSpPr>
          <p:nvPr>
            <p:ph sz="quarter" idx="1"/>
          </p:nvPr>
        </p:nvSpPr>
        <p:spPr/>
        <p:txBody>
          <a:bodyPr/>
          <a:lstStyle/>
          <a:p>
            <a:r>
              <a:rPr lang="el-GR" dirty="0" smtClean="0"/>
              <a:t>Ο εκπαιδευτικός ως σχεδιαστής του αναλυτικού προγράμματος</a:t>
            </a:r>
          </a:p>
          <a:p>
            <a:pPr lvl="1"/>
            <a:r>
              <a:rPr lang="el-GR" dirty="0" smtClean="0"/>
              <a:t>Επιλέγει τα εργαλεία που θα χρησιμοποιήσει στο διδακτικό σχεδιασμό του (διδακτικό εγχειρίδιο, οδηγίες, το κείμενο που περιγράφει το αναλυτικό πρόγραμμα)</a:t>
            </a:r>
          </a:p>
          <a:p>
            <a:pPr lvl="1"/>
            <a:r>
              <a:rPr lang="el-GR" dirty="0" smtClean="0"/>
              <a:t>Καθορίζει το περιεχόμενο, τις βασικές μαθηματικές ιδέες και διεργασίες και επιλέγει τις δραστηριότητες</a:t>
            </a:r>
          </a:p>
          <a:p>
            <a:pPr lvl="1"/>
            <a:r>
              <a:rPr lang="el-GR" dirty="0" smtClean="0"/>
              <a:t>Ο τρόπος αλληλεπίδρασης μέσα στην τάξη διαμορφώνει τη μαθηματική δραστηριότητα στην οποία εμπλέκονται οι μαθητές</a:t>
            </a:r>
          </a:p>
          <a:p>
            <a:pPr marL="274320" lvl="1" indent="0">
              <a:buNone/>
            </a:pPr>
            <a:r>
              <a:rPr lang="el-GR" dirty="0" smtClean="0">
                <a:solidFill>
                  <a:srgbClr val="0070C0"/>
                </a:solidFill>
              </a:rPr>
              <a:t>Νέες προκλήσεις στον εκπαιδευτικό ως επαγγελματίας</a:t>
            </a:r>
          </a:p>
          <a:p>
            <a:pPr marL="274320" lvl="1" indent="0">
              <a:buNone/>
            </a:pPr>
            <a:r>
              <a:rPr lang="el-GR" dirty="0" smtClean="0"/>
              <a:t>	</a:t>
            </a:r>
            <a:endParaRPr lang="en-US" dirty="0"/>
          </a:p>
        </p:txBody>
      </p:sp>
    </p:spTree>
    <p:extLst>
      <p:ext uri="{BB962C8B-B14F-4D97-AF65-F5344CB8AC3E}">
        <p14:creationId xmlns:p14="http://schemas.microsoft.com/office/powerpoint/2010/main" val="18449200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Η πολυπλοκότητα της διδασκαλίας</a:t>
            </a:r>
            <a:endParaRPr lang="en-US" dirty="0"/>
          </a:p>
        </p:txBody>
      </p:sp>
      <p:sp>
        <p:nvSpPr>
          <p:cNvPr id="3" name="Content Placeholder 2"/>
          <p:cNvSpPr>
            <a:spLocks noGrp="1"/>
          </p:cNvSpPr>
          <p:nvPr>
            <p:ph sz="quarter" idx="1"/>
          </p:nvPr>
        </p:nvSpPr>
        <p:spPr>
          <a:xfrm>
            <a:off x="457200" y="1219200"/>
            <a:ext cx="8229600" cy="4939200"/>
          </a:xfrm>
        </p:spPr>
        <p:txBody>
          <a:bodyPr/>
          <a:lstStyle/>
          <a:p>
            <a:r>
              <a:rPr lang="el-GR" dirty="0" smtClean="0"/>
              <a:t>Η διδακτική τριάδα</a:t>
            </a:r>
          </a:p>
          <a:p>
            <a:pPr lvl="5"/>
            <a:endParaRPr lang="el-GR" dirty="0" smtClean="0"/>
          </a:p>
          <a:p>
            <a:pPr lvl="7"/>
            <a:r>
              <a:rPr lang="el-GR" sz="2400" dirty="0" smtClean="0"/>
              <a:t>Διαχείριση της μάθησης</a:t>
            </a:r>
          </a:p>
          <a:p>
            <a:pPr lvl="6"/>
            <a:endParaRPr lang="el-GR" sz="1800" dirty="0"/>
          </a:p>
          <a:p>
            <a:pPr lvl="6"/>
            <a:endParaRPr lang="el-GR" sz="1800" dirty="0" smtClean="0"/>
          </a:p>
          <a:p>
            <a:pPr lvl="6"/>
            <a:endParaRPr lang="el-GR" sz="1800" dirty="0"/>
          </a:p>
          <a:p>
            <a:pPr marL="594360" lvl="2" indent="0">
              <a:buNone/>
            </a:pPr>
            <a:r>
              <a:rPr lang="el-GR" sz="2400" dirty="0" smtClean="0"/>
              <a:t>Μαθηματική πρόκληση		Ευαισθησία στους μαθητές</a:t>
            </a:r>
            <a:endParaRPr lang="en-US" sz="2400" dirty="0"/>
          </a:p>
        </p:txBody>
      </p:sp>
      <p:cxnSp>
        <p:nvCxnSpPr>
          <p:cNvPr id="5" name="Straight Arrow Connector 4"/>
          <p:cNvCxnSpPr/>
          <p:nvPr/>
        </p:nvCxnSpPr>
        <p:spPr>
          <a:xfrm flipH="1">
            <a:off x="3275856" y="2420888"/>
            <a:ext cx="792088" cy="79208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4211960" y="3573016"/>
            <a:ext cx="72008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211960" y="2420888"/>
            <a:ext cx="1296144" cy="79208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34750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Παράδειγμα από το κεφάλαιο 6, ενότητα 34 (γεωμετρικά και αριθμητικά μοτίβα)</a:t>
            </a:r>
            <a:endParaRPr lang="en-US" dirty="0"/>
          </a:p>
        </p:txBody>
      </p:sp>
      <p:pic>
        <p:nvPicPr>
          <p:cNvPr id="4" name="Content Placeholder 3"/>
          <p:cNvPicPr>
            <a:picLocks noGrp="1" noChangeAspect="1"/>
          </p:cNvPicPr>
          <p:nvPr>
            <p:ph sz="quarter" idx="1"/>
          </p:nvPr>
        </p:nvPicPr>
        <p:blipFill>
          <a:blip r:embed="rId2"/>
          <a:stretch>
            <a:fillRect/>
          </a:stretch>
        </p:blipFill>
        <p:spPr>
          <a:xfrm>
            <a:off x="1075158" y="1219200"/>
            <a:ext cx="6993683" cy="4937125"/>
          </a:xfrm>
          <a:prstGeom prst="rect">
            <a:avLst/>
          </a:prstGeom>
        </p:spPr>
      </p:pic>
    </p:spTree>
    <p:extLst>
      <p:ext uri="{BB962C8B-B14F-4D97-AF65-F5344CB8AC3E}">
        <p14:creationId xmlns:p14="http://schemas.microsoft.com/office/powerpoint/2010/main" val="17863583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Ανάλυση της δραστηριότητας</a:t>
            </a:r>
            <a:endParaRPr lang="en-US" dirty="0"/>
          </a:p>
        </p:txBody>
      </p:sp>
      <p:sp>
        <p:nvSpPr>
          <p:cNvPr id="3" name="Content Placeholder 2"/>
          <p:cNvSpPr>
            <a:spLocks noGrp="1"/>
          </p:cNvSpPr>
          <p:nvPr>
            <p:ph sz="quarter" idx="1"/>
          </p:nvPr>
        </p:nvSpPr>
        <p:spPr/>
        <p:txBody>
          <a:bodyPr>
            <a:normAutofit fontScale="92500" lnSpcReduction="20000"/>
          </a:bodyPr>
          <a:lstStyle/>
          <a:p>
            <a:r>
              <a:rPr lang="el-GR" dirty="0" smtClean="0"/>
              <a:t>Οι βασικές μαθηματικές ιδέες και η μαθηματική πρόκληση</a:t>
            </a:r>
          </a:p>
          <a:p>
            <a:pPr lvl="1"/>
            <a:r>
              <a:rPr lang="el-GR" dirty="0" smtClean="0"/>
              <a:t>Αναπαράσταση</a:t>
            </a:r>
          </a:p>
          <a:p>
            <a:pPr lvl="1"/>
            <a:r>
              <a:rPr lang="el-GR" dirty="0" smtClean="0"/>
              <a:t>Γενίκευση</a:t>
            </a:r>
          </a:p>
          <a:p>
            <a:pPr lvl="1"/>
            <a:r>
              <a:rPr lang="el-GR" dirty="0" smtClean="0"/>
              <a:t>Διάταξη </a:t>
            </a:r>
            <a:r>
              <a:rPr lang="mr-IN" dirty="0" smtClean="0"/>
              <a:t>–</a:t>
            </a:r>
            <a:r>
              <a:rPr lang="el-GR" dirty="0" smtClean="0"/>
              <a:t> Αντιστοίχιση</a:t>
            </a:r>
          </a:p>
          <a:p>
            <a:pPr lvl="1"/>
            <a:r>
              <a:rPr lang="el-GR" dirty="0" smtClean="0"/>
              <a:t>Πώς μπορώ να μεταβάλω την μαθηματική πρόκληση;</a:t>
            </a:r>
          </a:p>
          <a:p>
            <a:r>
              <a:rPr lang="el-GR" dirty="0" smtClean="0"/>
              <a:t>Ευαισθησία στους μαθητές</a:t>
            </a:r>
          </a:p>
          <a:p>
            <a:pPr lvl="1"/>
            <a:r>
              <a:rPr lang="el-GR" dirty="0" smtClean="0"/>
              <a:t>Ποιες είναι οι προηγούμενες γνώσεις των μαθητών</a:t>
            </a:r>
          </a:p>
          <a:p>
            <a:pPr lvl="1"/>
            <a:r>
              <a:rPr lang="el-GR" dirty="0" smtClean="0"/>
              <a:t>Πώς παίρνει υπόψη η δραστηριότητα τις διαφορετικές ανάγκες των μαθητών;</a:t>
            </a:r>
          </a:p>
          <a:p>
            <a:pPr lvl="1"/>
            <a:r>
              <a:rPr lang="el-GR" dirty="0" smtClean="0"/>
              <a:t>ΤΙ γενίκευση αναμένω από τους μαθητές αυτής της ηλικίας;</a:t>
            </a:r>
          </a:p>
          <a:p>
            <a:r>
              <a:rPr lang="el-GR" dirty="0" smtClean="0"/>
              <a:t>Διαχείριση της μάθησης</a:t>
            </a:r>
          </a:p>
          <a:p>
            <a:pPr lvl="1"/>
            <a:r>
              <a:rPr lang="el-GR" dirty="0" smtClean="0"/>
              <a:t>Πώς θα αντιμετωπίσω εσφαλμένες γενικεύσεις;</a:t>
            </a:r>
          </a:p>
          <a:p>
            <a:pPr lvl="1"/>
            <a:r>
              <a:rPr lang="el-GR" dirty="0" smtClean="0"/>
              <a:t>Πώς θα οργανώσω την επικοινωνία και την αλληλεπίδραση στην τάξη;</a:t>
            </a:r>
          </a:p>
          <a:p>
            <a:pPr lvl="1"/>
            <a:r>
              <a:rPr lang="el-GR" dirty="0" smtClean="0"/>
              <a:t>Τι εργαλεία θα δώσω στους μαθητές;</a:t>
            </a:r>
          </a:p>
        </p:txBody>
      </p:sp>
    </p:spTree>
    <p:extLst>
      <p:ext uri="{BB962C8B-B14F-4D97-AF65-F5344CB8AC3E}">
        <p14:creationId xmlns:p14="http://schemas.microsoft.com/office/powerpoint/2010/main" val="687301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 διδακτική τριάδα ως εργαλείο </a:t>
            </a:r>
            <a:r>
              <a:rPr lang="el-GR" dirty="0" err="1" smtClean="0"/>
              <a:t>αναστοχασμού</a:t>
            </a:r>
            <a:r>
              <a:rPr lang="el-GR" dirty="0" smtClean="0"/>
              <a:t> και υποστήριξης του εκπαιδευτικού;</a:t>
            </a:r>
            <a:endParaRPr lang="en-US" dirty="0"/>
          </a:p>
        </p:txBody>
      </p:sp>
      <p:sp>
        <p:nvSpPr>
          <p:cNvPr id="3" name="Content Placeholder 2"/>
          <p:cNvSpPr>
            <a:spLocks noGrp="1"/>
          </p:cNvSpPr>
          <p:nvPr>
            <p:ph sz="quarter" idx="1"/>
          </p:nvPr>
        </p:nvSpPr>
        <p:spPr/>
        <p:txBody>
          <a:bodyPr>
            <a:normAutofit fontScale="92500" lnSpcReduction="20000"/>
          </a:bodyPr>
          <a:lstStyle/>
          <a:p>
            <a:r>
              <a:rPr lang="el-GR" dirty="0" smtClean="0"/>
              <a:t>Μας δίνει ένα τρόπο για να σκεφτούμε πάνω στο μάθημα μας τόσο στο σχεδιασμό όσο και μετά τη διδασκαλία</a:t>
            </a:r>
            <a:endParaRPr lang="en-US" dirty="0" smtClean="0"/>
          </a:p>
          <a:p>
            <a:r>
              <a:rPr lang="el-GR" dirty="0" smtClean="0"/>
              <a:t>«Όταν σχεδιάζω κάτι νομίζω ότι ξέρω πώς να τους προκαλέσω μαθηματικά. Ξέρω επίσης ότι αφιερώνοντας χρόνο και χρησιμοποιώντας κατάλληλα υλικά ότι μπορούν να προχωρήσουν παραπέρα οι μαθητές μου. Ξέρω επίσης ποιοι χρειάζονται επιπλέον βοήθεια. Τώρα όταν διδάσκεις και παίρνεις αποφάσεις στη στιγμή, τα πράγματα ίσως αλλάξουν , πρέπει να είσαι προετοιμασμένη να αλλάξεις . Έτσι τότε μέσα στο μάθημα, ίσως η αντίληψη μου για τη μαθηματική πρόκληση να αλλάζει λίγο, το οποίο έχει άμεσο αποτέλεσμα στη διαχείριση της μάθησης και στην ευαισθησία στους μαθητές... Μπορούν να δουλέψουν μόνοι τους πάνω σε ανάλογες δραστηριότητες στο σπίτι; Πώς θα αισθάνονται όταν δεν θα μπορούν να συνεχίσουν;»  (</a:t>
            </a:r>
            <a:r>
              <a:rPr lang="el-GR" dirty="0" err="1" smtClean="0"/>
              <a:t>αναστοχασμός</a:t>
            </a:r>
            <a:r>
              <a:rPr lang="el-GR" dirty="0" smtClean="0"/>
              <a:t> δασκάλας)</a:t>
            </a:r>
          </a:p>
          <a:p>
            <a:endParaRPr lang="en-US" dirty="0"/>
          </a:p>
        </p:txBody>
      </p:sp>
    </p:spTree>
    <p:extLst>
      <p:ext uri="{BB962C8B-B14F-4D97-AF65-F5344CB8AC3E}">
        <p14:creationId xmlns:p14="http://schemas.microsoft.com/office/powerpoint/2010/main" val="16694759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Μαθηματική πρόκληση και διαφοροποίηση</a:t>
            </a:r>
            <a:endParaRPr lang="en-US" dirty="0"/>
          </a:p>
        </p:txBody>
      </p:sp>
      <p:sp>
        <p:nvSpPr>
          <p:cNvPr id="3" name="Content Placeholder 2"/>
          <p:cNvSpPr>
            <a:spLocks noGrp="1"/>
          </p:cNvSpPr>
          <p:nvPr>
            <p:ph sz="quarter" idx="1"/>
          </p:nvPr>
        </p:nvSpPr>
        <p:spPr/>
        <p:txBody>
          <a:bodyPr/>
          <a:lstStyle/>
          <a:p>
            <a:r>
              <a:rPr lang="el-GR" dirty="0" smtClean="0"/>
              <a:t>Η δραστηριότητα όπως τίθεται στο σχολικό εγχειρίδιο</a:t>
            </a:r>
          </a:p>
          <a:p>
            <a:r>
              <a:rPr lang="el-GR" dirty="0" smtClean="0"/>
              <a:t>Η δραστηριότητα όπως τίθεται από τον εκπαιδευτικό στην τάξη</a:t>
            </a:r>
          </a:p>
          <a:p>
            <a:pPr lvl="1"/>
            <a:r>
              <a:rPr lang="el-GR" dirty="0" smtClean="0"/>
              <a:t>Τι αλλαγές μπορούν να γίνουν στη δραστηριότητα;</a:t>
            </a:r>
          </a:p>
          <a:p>
            <a:pPr lvl="1"/>
            <a:r>
              <a:rPr lang="el-GR" dirty="0" smtClean="0"/>
              <a:t>Πώς θα χειριστεί τη γλώσσα;</a:t>
            </a:r>
          </a:p>
          <a:p>
            <a:pPr lvl="1"/>
            <a:r>
              <a:rPr lang="el-GR" dirty="0" smtClean="0"/>
              <a:t>Πώς θα διαμορφώσει τα εργαλεία για να είναι </a:t>
            </a:r>
            <a:r>
              <a:rPr lang="el-GR" dirty="0" err="1" smtClean="0"/>
              <a:t>προσβάσιμη</a:t>
            </a:r>
            <a:r>
              <a:rPr lang="el-GR" dirty="0" smtClean="0"/>
              <a:t> η δραστηριότητα στους μαθητές;</a:t>
            </a:r>
          </a:p>
          <a:p>
            <a:pPr lvl="1"/>
            <a:r>
              <a:rPr lang="el-GR" dirty="0" smtClean="0"/>
              <a:t>Πώς θα βοηθήσει του μαθητές να </a:t>
            </a:r>
            <a:r>
              <a:rPr lang="el-GR" dirty="0" err="1" smtClean="0"/>
              <a:t>βρούν</a:t>
            </a:r>
            <a:r>
              <a:rPr lang="el-GR" dirty="0" smtClean="0"/>
              <a:t> την βασική ιδέα;</a:t>
            </a:r>
            <a:endParaRPr lang="en-US" dirty="0"/>
          </a:p>
        </p:txBody>
      </p:sp>
    </p:spTree>
    <p:extLst>
      <p:ext uri="{BB962C8B-B14F-4D97-AF65-F5344CB8AC3E}">
        <p14:creationId xmlns:p14="http://schemas.microsoft.com/office/powerpoint/2010/main" val="7425961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Μαθηματική πρόκληση και διαφοροποίηση</a:t>
            </a:r>
            <a:endParaRPr lang="en-US" dirty="0"/>
          </a:p>
        </p:txBody>
      </p:sp>
      <p:sp>
        <p:nvSpPr>
          <p:cNvPr id="3" name="Content Placeholder 2"/>
          <p:cNvSpPr>
            <a:spLocks noGrp="1"/>
          </p:cNvSpPr>
          <p:nvPr>
            <p:ph sz="quarter" idx="1"/>
          </p:nvPr>
        </p:nvSpPr>
        <p:spPr/>
        <p:txBody>
          <a:bodyPr/>
          <a:lstStyle/>
          <a:p>
            <a:r>
              <a:rPr lang="el-GR" dirty="0" smtClean="0"/>
              <a:t>Η δραστηριότητα όπως αντιμετωπίζεται από τους μαθητές (ατομικά ή σε ομάδες)</a:t>
            </a:r>
          </a:p>
          <a:p>
            <a:pPr lvl="1"/>
            <a:r>
              <a:rPr lang="el-GR" dirty="0" smtClean="0"/>
              <a:t>Τι βοήθεια παρέχει ο εκπαιδευτικός στους μαθητές;</a:t>
            </a:r>
          </a:p>
          <a:p>
            <a:pPr lvl="1"/>
            <a:r>
              <a:rPr lang="el-GR" dirty="0" smtClean="0"/>
              <a:t>Πώς διαφοροποιεί τη βοήθεια ανάλογα με τις ανάγκες των μαθητών;</a:t>
            </a:r>
          </a:p>
          <a:p>
            <a:r>
              <a:rPr lang="el-GR" dirty="0" smtClean="0"/>
              <a:t>Η συζήτηση στη σχολική τάξη και η επέκταση της δραστηριότητας</a:t>
            </a:r>
          </a:p>
          <a:p>
            <a:pPr lvl="1"/>
            <a:r>
              <a:rPr lang="el-GR" dirty="0" smtClean="0"/>
              <a:t>Διαχείριση των απαντήσεων των μαθητών</a:t>
            </a:r>
          </a:p>
          <a:p>
            <a:pPr lvl="1"/>
            <a:r>
              <a:rPr lang="el-GR" dirty="0" smtClean="0"/>
              <a:t>Σύνθεση των βασικών ιδεών</a:t>
            </a:r>
          </a:p>
          <a:p>
            <a:pPr lvl="1"/>
            <a:r>
              <a:rPr lang="el-GR" dirty="0" smtClean="0"/>
              <a:t>Επέκταση της δραστηριότητας</a:t>
            </a:r>
            <a:endParaRPr lang="en-US" dirty="0"/>
          </a:p>
        </p:txBody>
      </p:sp>
    </p:spTree>
    <p:extLst>
      <p:ext uri="{BB962C8B-B14F-4D97-AF65-F5344CB8AC3E}">
        <p14:creationId xmlns:p14="http://schemas.microsoft.com/office/powerpoint/2010/main" val="2091286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 κομβικός ρόλος των σχολικών εγχειριδίων</a:t>
            </a:r>
            <a:endParaRPr lang="el-GR" dirty="0"/>
          </a:p>
        </p:txBody>
      </p:sp>
      <p:sp>
        <p:nvSpPr>
          <p:cNvPr id="3" name="Θέση περιεχομένου 2"/>
          <p:cNvSpPr>
            <a:spLocks noGrp="1"/>
          </p:cNvSpPr>
          <p:nvPr>
            <p:ph sz="quarter" idx="1"/>
          </p:nvPr>
        </p:nvSpPr>
        <p:spPr>
          <a:xfrm>
            <a:off x="457200" y="1219200"/>
            <a:ext cx="8229600" cy="5162128"/>
          </a:xfrm>
        </p:spPr>
        <p:txBody>
          <a:bodyPr>
            <a:normAutofit/>
          </a:bodyPr>
          <a:lstStyle/>
          <a:p>
            <a:r>
              <a:rPr lang="el-GR" dirty="0" smtClean="0"/>
              <a:t>Μεταξύ του επίσημου και του κρυφού αναλυτικού προγράμματος</a:t>
            </a:r>
            <a:r>
              <a:rPr lang="en-GB" dirty="0" smtClean="0"/>
              <a:t> </a:t>
            </a:r>
            <a:r>
              <a:rPr lang="en-GB" sz="2000" dirty="0" smtClean="0">
                <a:latin typeface="Times New Roman" panose="02020603050405020304" pitchFamily="18" charset="0"/>
                <a:cs typeface="Times New Roman" panose="02020603050405020304" pitchFamily="18" charset="0"/>
              </a:rPr>
              <a:t>(Fan et al., 2018)</a:t>
            </a:r>
            <a:endParaRPr lang="el-GR" sz="2000" dirty="0" smtClean="0"/>
          </a:p>
          <a:p>
            <a:endParaRPr lang="el-GR" dirty="0" smtClean="0"/>
          </a:p>
          <a:p>
            <a:r>
              <a:rPr lang="el-GR" dirty="0" smtClean="0"/>
              <a:t>Το </a:t>
            </a:r>
            <a:r>
              <a:rPr lang="el-GR" dirty="0"/>
              <a:t>είδος των δραστηριοτήτων που εκτελούν οι μαθητές</a:t>
            </a:r>
          </a:p>
          <a:p>
            <a:endParaRPr lang="el-GR" dirty="0"/>
          </a:p>
          <a:p>
            <a:r>
              <a:rPr lang="el-GR" dirty="0"/>
              <a:t>Οι νέοι δάσκαλοι είναι περισσότερο προσκολλημένοι στο σχολικό εγχειρίδιο</a:t>
            </a:r>
          </a:p>
          <a:p>
            <a:pPr lvl="1"/>
            <a:r>
              <a:rPr lang="el-GR" dirty="0"/>
              <a:t>Διδακτικές στρατηγικές, διδακτική μεθοδολογία</a:t>
            </a:r>
          </a:p>
          <a:p>
            <a:pPr marL="0" indent="0">
              <a:buNone/>
            </a:pPr>
            <a:endParaRPr lang="el-GR" dirty="0"/>
          </a:p>
          <a:p>
            <a:r>
              <a:rPr lang="el-GR" dirty="0" smtClean="0"/>
              <a:t>Θεωρίες μάθησης, ρόλος μαθητών και εκπαιδευτικού, διδακτική γνωστικού αντικειμένου</a:t>
            </a:r>
          </a:p>
          <a:p>
            <a:endParaRPr lang="el-GR" dirty="0"/>
          </a:p>
        </p:txBody>
      </p:sp>
    </p:spTree>
    <p:extLst>
      <p:ext uri="{BB962C8B-B14F-4D97-AF65-F5344CB8AC3E}">
        <p14:creationId xmlns:p14="http://schemas.microsoft.com/office/powerpoint/2010/main" val="24661862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Το πρόβλημα </a:t>
            </a:r>
            <a:r>
              <a:rPr lang="en-US" dirty="0" smtClean="0"/>
              <a:t>EDUCATE</a:t>
            </a:r>
            <a:endParaRPr lang="en-US" dirty="0"/>
          </a:p>
        </p:txBody>
      </p:sp>
      <p:sp>
        <p:nvSpPr>
          <p:cNvPr id="3" name="Content Placeholder 2"/>
          <p:cNvSpPr>
            <a:spLocks noGrp="1"/>
          </p:cNvSpPr>
          <p:nvPr>
            <p:ph sz="quarter" idx="1"/>
          </p:nvPr>
        </p:nvSpPr>
        <p:spPr/>
        <p:txBody>
          <a:bodyPr/>
          <a:lstStyle/>
          <a:p>
            <a:r>
              <a:rPr lang="el-GR" dirty="0" smtClean="0"/>
              <a:t>Πρόγραμμα επαγγελματικής ανάπτυξης με στόχο την ισορροπία μαθηματικής πρόκλησης και διαφοροποίησης</a:t>
            </a:r>
          </a:p>
          <a:p>
            <a:r>
              <a:rPr lang="el-GR" dirty="0" smtClean="0"/>
              <a:t>Οι εκπαιδευτικοί δουλεύουν σε ομάδες και βιντεοσκοπούν τα μαθήματα τους, εντοπίζουν κρίσιμα περιστατικά και συζητούν</a:t>
            </a:r>
          </a:p>
          <a:p>
            <a:r>
              <a:rPr lang="el-GR" dirty="0" smtClean="0"/>
              <a:t>Η δραστηριότητα αντιμετωπίζεται μέσα από τον κύκλο (σχολικό εγχειρίδιο, τοποθέτηση της από τον εκπαιδευτικό, δράση από τους μαθητές, σύνθεση/ επέκταση, διαμόρφωση)</a:t>
            </a:r>
          </a:p>
          <a:p>
            <a:r>
              <a:rPr lang="el-GR" dirty="0" smtClean="0"/>
              <a:t>Το σχολικό εγχειρίδιο γίνεται ένα «δυναμικό εργαλείο» της διδασκαλίας</a:t>
            </a:r>
            <a:endParaRPr lang="en-US" dirty="0"/>
          </a:p>
        </p:txBody>
      </p:sp>
    </p:spTree>
    <p:extLst>
      <p:ext uri="{BB962C8B-B14F-4D97-AF65-F5344CB8AC3E}">
        <p14:creationId xmlns:p14="http://schemas.microsoft.com/office/powerpoint/2010/main" val="15945997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r>
              <a:rPr lang="el-GR" dirty="0" smtClean="0"/>
              <a:t>Η εστίαση στη μαθηματική κατανόηση που υποστηρίζεται στο σχολικό εγχειρίδιο απαιτεί  την λειτουργία του στο σχεδιασμό και στην ανάδραση της διδασκαλίας</a:t>
            </a:r>
          </a:p>
          <a:p>
            <a:r>
              <a:rPr lang="el-GR" dirty="0" smtClean="0"/>
              <a:t>Η μαθηματική πρόκληση έχει έννοια όταν ισορροπεί με τις ανάγκες των μαθητών</a:t>
            </a:r>
          </a:p>
          <a:p>
            <a:r>
              <a:rPr lang="el-GR" dirty="0" smtClean="0"/>
              <a:t>Απαιτεί ανάπτυξη συνειδητοποίησης των ενεργειών του εκπαιδευτικού και εστίαση στο είδος της μαθηματικής εμπλοκής των μαθητών</a:t>
            </a:r>
            <a:endParaRPr lang="en-US" dirty="0"/>
          </a:p>
        </p:txBody>
      </p:sp>
    </p:spTree>
    <p:extLst>
      <p:ext uri="{BB962C8B-B14F-4D97-AF65-F5344CB8AC3E}">
        <p14:creationId xmlns:p14="http://schemas.microsoft.com/office/powerpoint/2010/main" val="8131545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marL="1463040" lvl="5" indent="0">
              <a:buNone/>
            </a:pPr>
            <a:endParaRPr lang="el-GR" sz="3200" dirty="0"/>
          </a:p>
          <a:p>
            <a:pPr marL="1463040" lvl="5" indent="0">
              <a:buNone/>
            </a:pPr>
            <a:endParaRPr lang="el-GR" sz="3200" dirty="0" smtClean="0"/>
          </a:p>
          <a:p>
            <a:pPr marL="1463040" lvl="5" indent="0">
              <a:buNone/>
            </a:pPr>
            <a:endParaRPr lang="el-GR" sz="3200" dirty="0"/>
          </a:p>
          <a:p>
            <a:pPr marL="1463040" lvl="5" indent="0">
              <a:buNone/>
            </a:pPr>
            <a:r>
              <a:rPr lang="el-GR" sz="4000" dirty="0" smtClean="0"/>
              <a:t>Ευχαριστούμε</a:t>
            </a:r>
            <a:endParaRPr lang="en-US" sz="4000" dirty="0"/>
          </a:p>
        </p:txBody>
      </p:sp>
    </p:spTree>
    <p:extLst>
      <p:ext uri="{BB962C8B-B14F-4D97-AF65-F5344CB8AC3E}">
        <p14:creationId xmlns:p14="http://schemas.microsoft.com/office/powerpoint/2010/main" val="678216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Διδασκαλία  με στόχο την κατανόηση</a:t>
            </a:r>
            <a:endParaRPr lang="el-GR" dirty="0"/>
          </a:p>
        </p:txBody>
      </p:sp>
      <p:sp>
        <p:nvSpPr>
          <p:cNvPr id="3" name="Θέση περιεχομένου 2"/>
          <p:cNvSpPr>
            <a:spLocks noGrp="1"/>
          </p:cNvSpPr>
          <p:nvPr>
            <p:ph sz="quarter" idx="1"/>
          </p:nvPr>
        </p:nvSpPr>
        <p:spPr/>
        <p:txBody>
          <a:bodyPr/>
          <a:lstStyle/>
          <a:p>
            <a:r>
              <a:rPr lang="el-GR" dirty="0" smtClean="0"/>
              <a:t>Τα παιδιά ‘κάνουν’ μαθηματικά – ενεργός ρόλος μαθητών - </a:t>
            </a:r>
            <a:r>
              <a:rPr lang="el-GR" dirty="0" err="1" smtClean="0"/>
              <a:t>μαθηματικοποίηση</a:t>
            </a:r>
            <a:endParaRPr lang="el-GR" dirty="0" smtClean="0"/>
          </a:p>
          <a:p>
            <a:endParaRPr lang="el-GR" dirty="0"/>
          </a:p>
          <a:p>
            <a:endParaRPr lang="el-GR" dirty="0" smtClean="0"/>
          </a:p>
          <a:p>
            <a:endParaRPr lang="el-GR" dirty="0" smtClean="0"/>
          </a:p>
        </p:txBody>
      </p:sp>
      <p:pic>
        <p:nvPicPr>
          <p:cNvPr id="4" name="Εικόνα 3"/>
          <p:cNvPicPr/>
          <p:nvPr/>
        </p:nvPicPr>
        <p:blipFill>
          <a:blip r:embed="rId3"/>
          <a:stretch>
            <a:fillRect/>
          </a:stretch>
        </p:blipFill>
        <p:spPr>
          <a:xfrm>
            <a:off x="1547664" y="2852936"/>
            <a:ext cx="5274310" cy="2482215"/>
          </a:xfrm>
          <a:prstGeom prst="rect">
            <a:avLst/>
          </a:prstGeom>
        </p:spPr>
      </p:pic>
    </p:spTree>
    <p:extLst>
      <p:ext uri="{BB962C8B-B14F-4D97-AF65-F5344CB8AC3E}">
        <p14:creationId xmlns:p14="http://schemas.microsoft.com/office/powerpoint/2010/main" val="2304387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sz="quarter" idx="1"/>
          </p:nvPr>
        </p:nvSpPr>
        <p:spPr/>
        <p:txBody>
          <a:bodyPr/>
          <a:lstStyle/>
          <a:p>
            <a:r>
              <a:rPr lang="el-GR" dirty="0" smtClean="0"/>
              <a:t>Μάθηση μέσω διερεύνησης και ανακάλυψης</a:t>
            </a:r>
            <a:endParaRPr lang="el-GR" dirty="0"/>
          </a:p>
          <a:p>
            <a:pPr marL="0" indent="0">
              <a:buNone/>
            </a:pPr>
            <a:endParaRPr lang="el-GR" dirty="0"/>
          </a:p>
        </p:txBody>
      </p:sp>
      <p:pic>
        <p:nvPicPr>
          <p:cNvPr id="4" name="Εικόνα 3"/>
          <p:cNvPicPr/>
          <p:nvPr/>
        </p:nvPicPr>
        <p:blipFill>
          <a:blip r:embed="rId3"/>
          <a:stretch>
            <a:fillRect/>
          </a:stretch>
        </p:blipFill>
        <p:spPr>
          <a:xfrm>
            <a:off x="1691680" y="2132856"/>
            <a:ext cx="5760640" cy="3600400"/>
          </a:xfrm>
          <a:prstGeom prst="rect">
            <a:avLst/>
          </a:prstGeom>
        </p:spPr>
      </p:pic>
    </p:spTree>
    <p:extLst>
      <p:ext uri="{BB962C8B-B14F-4D97-AF65-F5344CB8AC3E}">
        <p14:creationId xmlns:p14="http://schemas.microsoft.com/office/powerpoint/2010/main" val="26098996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Πολλαπλές αναπαραστάσεις, μοντέλα  και συσχετιστική κατανόηση</a:t>
            </a:r>
            <a:endParaRPr lang="el-GR" dirty="0"/>
          </a:p>
        </p:txBody>
      </p:sp>
      <p:pic>
        <p:nvPicPr>
          <p:cNvPr id="5" name="Θέση περιεχομένου 4"/>
          <p:cNvPicPr>
            <a:picLocks noGrp="1"/>
          </p:cNvPicPr>
          <p:nvPr>
            <p:ph sz="quarter" idx="1"/>
          </p:nvPr>
        </p:nvPicPr>
        <p:blipFill>
          <a:blip r:embed="rId3"/>
          <a:stretch>
            <a:fillRect/>
          </a:stretch>
        </p:blipFill>
        <p:spPr>
          <a:xfrm>
            <a:off x="862954" y="1219200"/>
            <a:ext cx="7418092" cy="4937125"/>
          </a:xfrm>
          <a:prstGeom prst="rect">
            <a:avLst/>
          </a:prstGeom>
        </p:spPr>
      </p:pic>
    </p:spTree>
    <p:extLst>
      <p:ext uri="{BB962C8B-B14F-4D97-AF65-F5344CB8AC3E}">
        <p14:creationId xmlns:p14="http://schemas.microsoft.com/office/powerpoint/2010/main" val="35823886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Οι ιδέες των μαθητών – Διδακτική αξιοποίηση του λάθους – Κριτική σκέψη</a:t>
            </a:r>
            <a:endParaRPr lang="el-GR" dirty="0"/>
          </a:p>
        </p:txBody>
      </p:sp>
      <p:pic>
        <p:nvPicPr>
          <p:cNvPr id="4" name="Θέση περιεχομένου 3"/>
          <p:cNvPicPr>
            <a:picLocks noGrp="1"/>
          </p:cNvPicPr>
          <p:nvPr>
            <p:ph sz="quarter" idx="1"/>
          </p:nvPr>
        </p:nvPicPr>
        <p:blipFill>
          <a:blip r:embed="rId3"/>
          <a:stretch>
            <a:fillRect/>
          </a:stretch>
        </p:blipFill>
        <p:spPr>
          <a:xfrm>
            <a:off x="395536" y="1268760"/>
            <a:ext cx="8229600" cy="2507174"/>
          </a:xfrm>
          <a:prstGeom prst="rect">
            <a:avLst/>
          </a:prstGeom>
        </p:spPr>
      </p:pic>
      <p:pic>
        <p:nvPicPr>
          <p:cNvPr id="5" name="Εικόνα 4"/>
          <p:cNvPicPr/>
          <p:nvPr/>
        </p:nvPicPr>
        <p:blipFill rotWithShape="1">
          <a:blip r:embed="rId4"/>
          <a:srcRect t="18029"/>
          <a:stretch/>
        </p:blipFill>
        <p:spPr>
          <a:xfrm>
            <a:off x="467544" y="3789040"/>
            <a:ext cx="7128792" cy="792088"/>
          </a:xfrm>
          <a:prstGeom prst="rect">
            <a:avLst/>
          </a:prstGeom>
        </p:spPr>
      </p:pic>
      <p:pic>
        <p:nvPicPr>
          <p:cNvPr id="6" name="Εικόνα 5"/>
          <p:cNvPicPr/>
          <p:nvPr/>
        </p:nvPicPr>
        <p:blipFill rotWithShape="1">
          <a:blip r:embed="rId5"/>
          <a:srcRect t="65330"/>
          <a:stretch/>
        </p:blipFill>
        <p:spPr>
          <a:xfrm>
            <a:off x="827584" y="4869160"/>
            <a:ext cx="5274310" cy="1187750"/>
          </a:xfrm>
          <a:prstGeom prst="rect">
            <a:avLst/>
          </a:prstGeom>
        </p:spPr>
      </p:pic>
    </p:spTree>
    <p:extLst>
      <p:ext uri="{BB962C8B-B14F-4D97-AF65-F5344CB8AC3E}">
        <p14:creationId xmlns:p14="http://schemas.microsoft.com/office/powerpoint/2010/main" val="9610517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Πειραματική διαδικασία: πρόβλεψη – πείραμα - συμπέρασμα</a:t>
            </a:r>
            <a:endParaRPr lang="el-GR" dirty="0"/>
          </a:p>
        </p:txBody>
      </p:sp>
      <p:pic>
        <p:nvPicPr>
          <p:cNvPr id="4" name="Θέση περιεχομένου 3"/>
          <p:cNvPicPr>
            <a:picLocks noGrp="1"/>
          </p:cNvPicPr>
          <p:nvPr>
            <p:ph sz="quarter" idx="1"/>
          </p:nvPr>
        </p:nvPicPr>
        <p:blipFill>
          <a:blip r:embed="rId3"/>
          <a:stretch>
            <a:fillRect/>
          </a:stretch>
        </p:blipFill>
        <p:spPr>
          <a:xfrm>
            <a:off x="1835696" y="1412776"/>
            <a:ext cx="4937125" cy="4937125"/>
          </a:xfrm>
          <a:prstGeom prst="rect">
            <a:avLst/>
          </a:prstGeom>
        </p:spPr>
      </p:pic>
    </p:spTree>
    <p:extLst>
      <p:ext uri="{BB962C8B-B14F-4D97-AF65-F5344CB8AC3E}">
        <p14:creationId xmlns:p14="http://schemas.microsoft.com/office/powerpoint/2010/main" val="23922355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772816"/>
            <a:ext cx="6696744" cy="2142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Τίτλος 1"/>
          <p:cNvSpPr>
            <a:spLocks noGrp="1"/>
          </p:cNvSpPr>
          <p:nvPr>
            <p:ph type="title"/>
          </p:nvPr>
        </p:nvSpPr>
        <p:spPr/>
        <p:txBody>
          <a:bodyPr/>
          <a:lstStyle/>
          <a:p>
            <a:r>
              <a:rPr lang="el-GR" dirty="0" smtClean="0"/>
              <a:t>Χρήση </a:t>
            </a:r>
            <a:r>
              <a:rPr lang="el-GR" dirty="0" err="1" smtClean="0"/>
              <a:t>χειραπτικού</a:t>
            </a:r>
            <a:r>
              <a:rPr lang="el-GR" dirty="0" smtClean="0"/>
              <a:t> υλικού</a:t>
            </a:r>
            <a:endParaRPr lang="el-GR" dirty="0"/>
          </a:p>
        </p:txBody>
      </p:sp>
      <p:sp>
        <p:nvSpPr>
          <p:cNvPr id="3" name="Θέση περιεχομένου 2"/>
          <p:cNvSpPr>
            <a:spLocks noGrp="1"/>
          </p:cNvSpPr>
          <p:nvPr>
            <p:ph sz="quarter" idx="1"/>
          </p:nvPr>
        </p:nvSpPr>
        <p:spPr/>
        <p:txBody>
          <a:bodyPr/>
          <a:lstStyle/>
          <a:p>
            <a:r>
              <a:rPr lang="el-GR" dirty="0" smtClean="0"/>
              <a:t>Κεφ. 24 – Πιθανότητες</a:t>
            </a:r>
          </a:p>
          <a:p>
            <a:endParaRPr lang="el-GR"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6851" y="3356992"/>
            <a:ext cx="4172600" cy="32307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66901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Μαθηματικός </a:t>
            </a:r>
            <a:r>
              <a:rPr lang="el-GR" dirty="0" err="1" smtClean="0"/>
              <a:t>γραμματισμός</a:t>
            </a:r>
            <a:r>
              <a:rPr lang="el-GR" dirty="0"/>
              <a:t> </a:t>
            </a:r>
            <a:r>
              <a:rPr lang="el-GR" dirty="0" smtClean="0"/>
              <a:t>και επίλυση προβλήματος</a:t>
            </a:r>
            <a:endParaRPr lang="el-GR" dirty="0"/>
          </a:p>
        </p:txBody>
      </p:sp>
      <p:sp>
        <p:nvSpPr>
          <p:cNvPr id="3" name="Θέση περιεχομένου 2"/>
          <p:cNvSpPr>
            <a:spLocks noGrp="1"/>
          </p:cNvSpPr>
          <p:nvPr>
            <p:ph sz="quarter" idx="1"/>
          </p:nvPr>
        </p:nvSpPr>
        <p:spPr/>
        <p:txBody>
          <a:bodyPr/>
          <a:lstStyle/>
          <a:p>
            <a:r>
              <a:rPr lang="el-GR" dirty="0" smtClean="0"/>
              <a:t>Τα μαθηματικά ως εργαλείο που μου επιτρέπει να αναλύσω και να ερμηνεύσω τον γύρω μου κόσμο</a:t>
            </a:r>
          </a:p>
          <a:p>
            <a:endParaRPr lang="el-GR"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988840"/>
            <a:ext cx="6408712" cy="3815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411034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Ρίζες">
  <a:themeElements>
    <a:clrScheme name="Ρίζες">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Ρίζες">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Ρίζες">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8479</TotalTime>
  <Words>837</Words>
  <Application>Microsoft Office PowerPoint</Application>
  <PresentationFormat>Προβολή στην οθόνη (4:3)</PresentationFormat>
  <Paragraphs>108</Paragraphs>
  <Slides>22</Slides>
  <Notes>11</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22</vt:i4>
      </vt:variant>
    </vt:vector>
  </HeadingPairs>
  <TitlesOfParts>
    <vt:vector size="31" baseType="lpstr">
      <vt:lpstr>Bookman Old Style</vt:lpstr>
      <vt:lpstr>Calibri</vt:lpstr>
      <vt:lpstr>Cambria</vt:lpstr>
      <vt:lpstr>Gill Sans MT</vt:lpstr>
      <vt:lpstr>Mangal</vt:lpstr>
      <vt:lpstr>Times New Roman</vt:lpstr>
      <vt:lpstr>Wingdings</vt:lpstr>
      <vt:lpstr>Wingdings 3</vt:lpstr>
      <vt:lpstr>Ρίζες</vt:lpstr>
      <vt:lpstr>Ζητήματα διδακτικής διαχείρισης του διδακτικού πακέτου της Ε' Δημοτικού </vt:lpstr>
      <vt:lpstr>Ο κομβικός ρόλος των σχολικών εγχειριδίων</vt:lpstr>
      <vt:lpstr>Διδασκαλία  με στόχο την κατανόηση</vt:lpstr>
      <vt:lpstr>Παρουσίαση του PowerPoint</vt:lpstr>
      <vt:lpstr>Πολλαπλές αναπαραστάσεις, μοντέλα  και συσχετιστική κατανόηση</vt:lpstr>
      <vt:lpstr>Οι ιδέες των μαθητών – Διδακτική αξιοποίηση του λάθους – Κριτική σκέψη</vt:lpstr>
      <vt:lpstr>Πειραματική διαδικασία: πρόβλεψη – πείραμα - συμπέρασμα</vt:lpstr>
      <vt:lpstr>Χρήση χειραπτικού υλικού</vt:lpstr>
      <vt:lpstr>Μαθηματικός γραμματισμός και επίλυση προβλήματος</vt:lpstr>
      <vt:lpstr>Ψηφιακά εργαλεία στο διαδραστικό βιβλίο των μαθηματικών</vt:lpstr>
      <vt:lpstr>Ψηφιακά εργαλεία στο διαδραστικό βιβλίο των μαθηματικών</vt:lpstr>
      <vt:lpstr>Ψηφιακά εργαλεία στο διαδραστικό βιβλίο των μαθηματικών</vt:lpstr>
      <vt:lpstr>Ο εκπαιδευτικός και η χρήση των πόρων </vt:lpstr>
      <vt:lpstr>Η πολυπλοκότητα της διδασκαλίας</vt:lpstr>
      <vt:lpstr>Παράδειγμα από το κεφάλαιο 6, ενότητα 34 (γεωμετρικά και αριθμητικά μοτίβα)</vt:lpstr>
      <vt:lpstr>Ανάλυση της δραστηριότητας</vt:lpstr>
      <vt:lpstr>Η διδακτική τριάδα ως εργαλείο αναστοχασμού και υποστήριξης του εκπαιδευτικού;</vt:lpstr>
      <vt:lpstr>Μαθηματική πρόκληση και διαφοροποίηση</vt:lpstr>
      <vt:lpstr>Μαθηματική πρόκληση και διαφοροποίηση</vt:lpstr>
      <vt:lpstr>Το πρόβλημα EDUCATE</vt:lpstr>
      <vt:lpstr>Παρουσίαση του PowerPoint</vt:lpstr>
      <vt:lpstr>Παρουσίαση του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Maria Lasti</dc:creator>
  <cp:lastModifiedBy>Σκούρας Αθανάσιος</cp:lastModifiedBy>
  <cp:revision>79</cp:revision>
  <dcterms:created xsi:type="dcterms:W3CDTF">2016-09-16T15:14:33Z</dcterms:created>
  <dcterms:modified xsi:type="dcterms:W3CDTF">2018-11-30T09:54:32Z</dcterms:modified>
</cp:coreProperties>
</file>